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4"/>
  </p:sldMasterIdLst>
  <p:notesMasterIdLst>
    <p:notesMasterId r:id="rId11"/>
  </p:notesMasterIdLst>
  <p:handoutMasterIdLst>
    <p:handoutMasterId r:id="rId12"/>
  </p:handoutMasterIdLst>
  <p:sldIdLst>
    <p:sldId id="292" r:id="rId5"/>
    <p:sldId id="360" r:id="rId6"/>
    <p:sldId id="383" r:id="rId7"/>
    <p:sldId id="379" r:id="rId8"/>
    <p:sldId id="380" r:id="rId9"/>
    <p:sldId id="374" r:id="rId10"/>
  </p:sldIdLst>
  <p:sldSz cx="9144000" cy="6858000" type="screen4x3"/>
  <p:notesSz cx="7010400" cy="92964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6600"/>
    <a:srgbClr val="079332"/>
    <a:srgbClr val="2F5E20"/>
    <a:srgbClr val="FFCC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200" d="100"/>
          <a:sy n="200" d="100"/>
        </p:scale>
        <p:origin x="66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7628" cy="464182"/>
          </a:xfrm>
          <a:prstGeom prst="rect">
            <a:avLst/>
          </a:prstGeom>
        </p:spPr>
        <p:txBody>
          <a:bodyPr vert="horz" lIns="90645" tIns="45324" rIns="90645" bIns="453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184" y="3"/>
            <a:ext cx="3037628" cy="464182"/>
          </a:xfrm>
          <a:prstGeom prst="rect">
            <a:avLst/>
          </a:prstGeom>
        </p:spPr>
        <p:txBody>
          <a:bodyPr vert="horz" lIns="90645" tIns="45324" rIns="90645" bIns="45324" rtlCol="0"/>
          <a:lstStyle>
            <a:lvl1pPr algn="r">
              <a:defRPr sz="1200"/>
            </a:lvl1pPr>
          </a:lstStyle>
          <a:p>
            <a:r>
              <a:rPr lang="en-US"/>
              <a:t>ATTACHMENT 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30632"/>
            <a:ext cx="3037628" cy="464182"/>
          </a:xfrm>
          <a:prstGeom prst="rect">
            <a:avLst/>
          </a:prstGeom>
        </p:spPr>
        <p:txBody>
          <a:bodyPr vert="horz" lIns="90645" tIns="45324" rIns="90645" bIns="453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184" y="8830632"/>
            <a:ext cx="3037628" cy="464182"/>
          </a:xfrm>
          <a:prstGeom prst="rect">
            <a:avLst/>
          </a:prstGeom>
        </p:spPr>
        <p:txBody>
          <a:bodyPr vert="horz" lIns="90645" tIns="45324" rIns="90645" bIns="45324" rtlCol="0" anchor="b"/>
          <a:lstStyle>
            <a:lvl1pPr algn="r">
              <a:defRPr sz="1200"/>
            </a:lvl1pPr>
          </a:lstStyle>
          <a:p>
            <a:fld id="{A034E223-09AC-412D-9048-B899B9E134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95016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7628" cy="464182"/>
          </a:xfrm>
          <a:prstGeom prst="rect">
            <a:avLst/>
          </a:prstGeom>
        </p:spPr>
        <p:txBody>
          <a:bodyPr vert="horz" lIns="90645" tIns="45324" rIns="90645" bIns="453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184" y="3"/>
            <a:ext cx="3037628" cy="464182"/>
          </a:xfrm>
          <a:prstGeom prst="rect">
            <a:avLst/>
          </a:prstGeom>
        </p:spPr>
        <p:txBody>
          <a:bodyPr vert="horz" lIns="90645" tIns="45324" rIns="90645" bIns="45324" rtlCol="0"/>
          <a:lstStyle>
            <a:lvl1pPr algn="r">
              <a:defRPr sz="1200"/>
            </a:lvl1pPr>
          </a:lstStyle>
          <a:p>
            <a:r>
              <a:rPr lang="en-US"/>
              <a:t>ATTACHMENT 4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5" tIns="45324" rIns="90645" bIns="45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60" y="4416114"/>
            <a:ext cx="5607684" cy="4182427"/>
          </a:xfrm>
          <a:prstGeom prst="rect">
            <a:avLst/>
          </a:prstGeom>
        </p:spPr>
        <p:txBody>
          <a:bodyPr vert="horz" lIns="90645" tIns="45324" rIns="90645" bIns="453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30632"/>
            <a:ext cx="3037628" cy="464182"/>
          </a:xfrm>
          <a:prstGeom prst="rect">
            <a:avLst/>
          </a:prstGeom>
        </p:spPr>
        <p:txBody>
          <a:bodyPr vert="horz" lIns="90645" tIns="45324" rIns="90645" bIns="453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184" y="8830632"/>
            <a:ext cx="3037628" cy="464182"/>
          </a:xfrm>
          <a:prstGeom prst="rect">
            <a:avLst/>
          </a:prstGeom>
        </p:spPr>
        <p:txBody>
          <a:bodyPr vert="horz" lIns="90645" tIns="45324" rIns="90645" bIns="45324" rtlCol="0" anchor="b"/>
          <a:lstStyle>
            <a:lvl1pPr algn="r">
              <a:defRPr sz="1200"/>
            </a:lvl1pPr>
          </a:lstStyle>
          <a:p>
            <a:fld id="{EA44291D-323D-47A7-8D51-955121DBFF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01052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4291D-323D-47A7-8D51-955121DBFFA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0EFB946-7C1D-4292-B0F5-FF2ACD8CD0B1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/>
              <a:t>ATTACHMENT 4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C78BB407-4062-4CB3-B047-917AD61BEE35}"/>
              </a:ext>
            </a:extLst>
          </p:cNvPr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9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44291D-323D-47A7-8D51-955121DBFF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0EFB946-7C1D-4292-B0F5-FF2ACD8CD0B1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/>
              <a:t>ATTACHMENT 4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C78BB407-4062-4CB3-B047-917AD61BEE35}"/>
              </a:ext>
            </a:extLst>
          </p:cNvPr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234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D24EF-9289-F9FA-1C05-48DE2F5A4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C27094-DC9F-0863-9509-E22AA75657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238010-9421-BD69-0B6A-C74CE6359D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920847-8E68-E70B-7AE7-DA1C0BE2CC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44291D-323D-47A7-8D51-955121DBFF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79FC0ED-355B-A61B-A5F0-0C2A900A0A71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ATTACHMENT 4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E250790F-C1D3-9B9D-4E82-01B963C80B54}"/>
              </a:ext>
            </a:extLst>
          </p:cNvPr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8783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73866-2F44-A850-8A72-E9ABE2A83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F3E0DE-C4C3-8DB7-1D03-0B33784A63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CC49E5-1987-4E49-D668-87F80ABEB9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A18A35-CC98-E577-9CDB-1CC2066558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44291D-323D-47A7-8D51-955121DBFF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983FFB0-DA0B-5D71-0C77-D0527DE7DAA0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ATTACHMENT 4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5BE0CF0E-D953-7418-0B4B-6CACE63FD25F}"/>
              </a:ext>
            </a:extLst>
          </p:cNvPr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8129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ATTACHMENT 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4291D-323D-47A7-8D51-955121DBFFA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73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79203-274F-4E1D-8B35-FE1B0A825C45}" type="datetime1">
              <a:rPr lang="en-US" smtClean="0"/>
              <a:t>11/8/2024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A94A6-8C54-4D65-B432-C7946F8A4FEF}" type="datetime1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1123-6E96-4CEB-BA35-AFFFFD11B240}" type="datetime1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D3BD-D758-4E38-A492-57803FC70F6B}" type="datetime1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F644-BA53-4679-8921-25DA47060ACD}" type="datetime1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A9C3-403F-4384-9DCB-3E67307404A9}" type="datetime1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5E68-A804-461A-A96B-74ABD49680DC}" type="datetime1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371E-43CC-4BC1-9AA4-05E6C3670582}" type="datetime1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8B5-E5D9-4233-946B-EC9CE098C420}" type="datetime1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B9DF-4E82-418D-90BB-3779F9CC6FA6}" type="datetime1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198A-E327-4DB4-BCBE-AE2D2748314A}" type="datetime1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b="0" i="0" u="non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5DE2CE-D6D6-4FF9-88B0-A9246400F351}" type="datetime1">
              <a:rPr lang="en-US" smtClean="0"/>
              <a:t>11/8/2024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/>
              <a:t>NCDA&amp;CS Division of Soil and Water Conservation David B. Williams, Director May 22, 2024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B625B7-1EDC-45C4-BCA5-8F94BDC4719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i="0" u="none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74510"/>
            <a:ext cx="9144000" cy="4240490"/>
          </a:xfrm>
        </p:spPr>
        <p:txBody>
          <a:bodyPr>
            <a:normAutofit/>
          </a:bodyPr>
          <a:lstStyle/>
          <a:p>
            <a:pPr lvl="1"/>
            <a:endParaRPr lang="en-US" sz="2000" dirty="0"/>
          </a:p>
          <a:p>
            <a:pPr marL="393192" lvl="1" indent="0">
              <a:buNone/>
            </a:pPr>
            <a:endParaRPr lang="en-US" sz="2000" b="1" dirty="0"/>
          </a:p>
          <a:p>
            <a:pPr lvl="1"/>
            <a:endParaRPr lang="en-US" sz="2000" b="1" dirty="0"/>
          </a:p>
          <a:p>
            <a:pPr marL="0" indent="0" algn="ctr">
              <a:buNone/>
            </a:pPr>
            <a:r>
              <a:rPr lang="en-US" sz="3600" b="1" dirty="0"/>
              <a:t>NCDA&amp;CS </a:t>
            </a:r>
          </a:p>
          <a:p>
            <a:pPr marL="0" indent="0" algn="ctr">
              <a:buNone/>
            </a:pPr>
            <a:r>
              <a:rPr lang="en-US" sz="3600" b="1" dirty="0"/>
              <a:t>Division of Soil and Water Conservation</a:t>
            </a:r>
          </a:p>
          <a:p>
            <a:pPr marL="0" indent="0" algn="ctr">
              <a:buNone/>
            </a:pPr>
            <a:r>
              <a:rPr lang="en-US" sz="4800" b="1" dirty="0"/>
              <a:t>David Williams, Director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867400"/>
            <a:ext cx="930275" cy="93027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096000"/>
            <a:ext cx="5943600" cy="625475"/>
          </a:xfrm>
        </p:spPr>
        <p:txBody>
          <a:bodyPr/>
          <a:lstStyle/>
          <a:p>
            <a:r>
              <a:rPr lang="en-US" dirty="0"/>
              <a:t>NCDA&amp;CS Division of Soil and Water Conservation </a:t>
            </a:r>
          </a:p>
          <a:p>
            <a:r>
              <a:rPr lang="en-US" dirty="0"/>
              <a:t>David B. Williams, Director </a:t>
            </a:r>
          </a:p>
          <a:p>
            <a:r>
              <a:rPr lang="en-US" dirty="0"/>
              <a:t>November 20, 2024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DC1684-3F5B-46CA-ACB5-FC331EC72B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970" y="6069290"/>
            <a:ext cx="1651730" cy="65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375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613"/>
            <a:ext cx="8229600" cy="708897"/>
          </a:xfrm>
        </p:spPr>
        <p:txBody>
          <a:bodyPr>
            <a:normAutofit fontScale="90000"/>
          </a:bodyPr>
          <a:lstStyle/>
          <a:p>
            <a:r>
              <a:rPr lang="en-US" dirty="0"/>
              <a:t>Personnel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0643"/>
            <a:ext cx="8229600" cy="4954805"/>
          </a:xfrm>
        </p:spPr>
        <p:txBody>
          <a:bodyPr>
            <a:normAutofit lnSpcReduction="10000"/>
          </a:bodyPr>
          <a:lstStyle/>
          <a:p>
            <a:r>
              <a:rPr lang="en-US" sz="1800" b="1" dirty="0"/>
              <a:t>New Hires:</a:t>
            </a:r>
          </a:p>
          <a:p>
            <a:pPr lvl="1">
              <a:buClr>
                <a:srgbClr val="0F6FC6"/>
              </a:buClr>
              <a:defRPr/>
            </a:pPr>
            <a:r>
              <a:rPr lang="en-US" sz="1800" dirty="0"/>
              <a:t>Administrative Secretary (Helen Wiklund) – </a:t>
            </a:r>
            <a:r>
              <a:rPr lang="en-US" sz="1800" b="1" dirty="0"/>
              <a:t>Tinesha McNeil</a:t>
            </a:r>
          </a:p>
          <a:p>
            <a:pPr lvl="1">
              <a:buClr>
                <a:srgbClr val="0F6FC6"/>
              </a:buClr>
              <a:defRPr/>
            </a:pPr>
            <a:r>
              <a:rPr lang="en-US" sz="1800" dirty="0"/>
              <a:t>Soil Scientist (Patrick Mitchell) – </a:t>
            </a:r>
            <a:r>
              <a:rPr lang="en-US" sz="1800" b="1" dirty="0" err="1"/>
              <a:t>Pabitra</a:t>
            </a:r>
            <a:r>
              <a:rPr lang="en-US" sz="1800" b="1" dirty="0"/>
              <a:t> </a:t>
            </a:r>
            <a:r>
              <a:rPr lang="en-US" sz="1800" b="1" dirty="0" err="1"/>
              <a:t>Aryal</a:t>
            </a:r>
            <a:r>
              <a:rPr lang="en-US" sz="1800" dirty="0"/>
              <a:t>, begins 1/6/25</a:t>
            </a:r>
            <a:endParaRPr lang="en-US" sz="900" b="1" dirty="0"/>
          </a:p>
          <a:p>
            <a:r>
              <a:rPr lang="en-US" sz="1800" b="1" dirty="0"/>
              <a:t>Vacancies (10):</a:t>
            </a:r>
          </a:p>
          <a:p>
            <a:pPr lvl="1"/>
            <a:r>
              <a:rPr lang="en-US" sz="1800" dirty="0"/>
              <a:t>Engineer I (newly established, merged two Eng Tech I positions), preparing to post</a:t>
            </a:r>
          </a:p>
          <a:p>
            <a:pPr lvl="1"/>
            <a:r>
              <a:rPr lang="en-US" sz="1800" dirty="0"/>
              <a:t>CREP Env. Specialist II preparing to post </a:t>
            </a:r>
          </a:p>
          <a:p>
            <a:pPr lvl="1"/>
            <a:r>
              <a:rPr lang="en-US" sz="1800" dirty="0"/>
              <a:t>Engineer II (Layne Owen) – Interviews completed</a:t>
            </a:r>
          </a:p>
          <a:p>
            <a:pPr lvl="1"/>
            <a:r>
              <a:rPr lang="en-US" sz="1800" dirty="0"/>
              <a:t>Central Regional Coordinator (Ken Parks) – Interviews completed</a:t>
            </a:r>
          </a:p>
          <a:p>
            <a:pPr lvl="1"/>
            <a:r>
              <a:rPr lang="en-US" sz="1800" dirty="0"/>
              <a:t>Engineer II (Vivien Zhong) – Considering options for position due to funding uncertainty</a:t>
            </a:r>
          </a:p>
          <a:p>
            <a:pPr lvl="1"/>
            <a:r>
              <a:rPr lang="en-US" sz="1800" dirty="0"/>
              <a:t>Engineer III (Rachel Smith) – Interviews completed</a:t>
            </a:r>
          </a:p>
          <a:p>
            <a:pPr lvl="1"/>
            <a:r>
              <a:rPr lang="en-US" sz="1800" dirty="0"/>
              <a:t>CREP Specialist (Lee Cannady) – posting closed, awaiting referred candidates</a:t>
            </a:r>
          </a:p>
          <a:p>
            <a:pPr lvl="1"/>
            <a:r>
              <a:rPr lang="en-US" sz="1800" dirty="0"/>
              <a:t>StRAP Administrative Secretary (Heather Reichert) – Interviews completed</a:t>
            </a:r>
          </a:p>
          <a:p>
            <a:pPr lvl="1"/>
            <a:r>
              <a:rPr lang="en-US" sz="1800" dirty="0"/>
              <a:t>Administrative Secretary (Casey Turlington-King) – posting submitted</a:t>
            </a:r>
          </a:p>
          <a:p>
            <a:pPr lvl="1"/>
            <a:endParaRPr lang="en-US" sz="1800" dirty="0"/>
          </a:p>
          <a:p>
            <a:pPr marL="393192" lvl="1" indent="0">
              <a:buNone/>
            </a:pP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867400"/>
            <a:ext cx="930275" cy="93027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096000"/>
            <a:ext cx="3581400" cy="625475"/>
          </a:xfrm>
        </p:spPr>
        <p:txBody>
          <a:bodyPr/>
          <a:lstStyle/>
          <a:p>
            <a:r>
              <a:rPr lang="en-US" dirty="0"/>
              <a:t>NCDA&amp;CS Division of Soil and Water Conservation David B. Williams, Director </a:t>
            </a:r>
          </a:p>
          <a:p>
            <a:r>
              <a:rPr lang="en-US" dirty="0"/>
              <a:t>November 20, 2024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DC1684-3F5B-46CA-ACB5-FC331EC72B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970" y="6069290"/>
            <a:ext cx="1651730" cy="65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962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2BC0-72F5-3870-245F-04207757E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559477"/>
            <a:ext cx="3262120" cy="3631523"/>
          </a:xfrm>
        </p:spPr>
        <p:txBody>
          <a:bodyPr>
            <a:normAutofit/>
          </a:bodyPr>
          <a:lstStyle/>
          <a:p>
            <a:pPr algn="ctr"/>
            <a:r>
              <a:rPr lang="en-US" sz="3800" dirty="0"/>
              <a:t>Legislative Request:</a:t>
            </a:r>
            <a:br>
              <a:rPr lang="en-US" sz="3800" dirty="0"/>
            </a:br>
            <a:r>
              <a:rPr lang="en-US" sz="3200" dirty="0"/>
              <a:t>Helene, Debby, TC-8 (39 counties)</a:t>
            </a:r>
            <a:endParaRPr lang="en-US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45211-E903-3C4E-2A12-B05B16E97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593" y="559477"/>
            <a:ext cx="4235307" cy="5475563"/>
          </a:xfrm>
        </p:spPr>
        <p:txBody>
          <a:bodyPr anchor="ctr">
            <a:normAutofit lnSpcReduction="10000"/>
          </a:bodyPr>
          <a:lstStyle/>
          <a:p>
            <a:pPr marL="0" marR="0" lv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$250M request submitted for:</a:t>
            </a:r>
          </a:p>
          <a:p>
            <a:pPr marL="0" marR="0" lv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Debris removal 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Streambank stabilization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Stream restoration 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Ag road repairs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Ag pond repairs 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Field and fence repairs (if not covered by FSA)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Winter Forage planting 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Match for NRCS Emergency Watershed Protection Program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FSA Emergency Conservation Program, Supplemental payments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Grade stabilization structures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BMP repair (ag and community conservation)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New BMP installation (ag and community conservation)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Other conservation needs approved by Soil &amp; Water Conservation Commission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Contracts for private engineers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5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Supplemental technical assistance funds for additional district/Division staff</a:t>
            </a:r>
            <a:endParaRPr lang="en-US" sz="15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/>
              <a:t>Will solicit estimated needs from districts using Formsite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7A3D22-6E84-BCFE-F4D1-66EF6012B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08593" y="6307672"/>
            <a:ext cx="3909060" cy="27432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600"/>
              <a:t>NCDA&amp;CS Division of Soil and Water Conservation David B. Williams, Director May 22, 2024</a:t>
            </a:r>
          </a:p>
        </p:txBody>
      </p:sp>
    </p:spTree>
    <p:extLst>
      <p:ext uri="{BB962C8B-B14F-4D97-AF65-F5344CB8AC3E}">
        <p14:creationId xmlns:p14="http://schemas.microsoft.com/office/powerpoint/2010/main" val="1666414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A1A51-8BDD-52F6-7EBB-A2355F9DC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A2B6F-3861-5E66-189C-FA766E7CC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8764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StRAP</a:t>
            </a:r>
            <a:r>
              <a:rPr lang="en-US" dirty="0"/>
              <a:t>- FY2022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D561B-E966-3ADF-2B55-C21AFDAAE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97650"/>
          </a:xfrm>
        </p:spPr>
        <p:txBody>
          <a:bodyPr>
            <a:normAutofit/>
          </a:bodyPr>
          <a:lstStyle/>
          <a:p>
            <a:r>
              <a:rPr lang="en-US" sz="2400" b="1" dirty="0"/>
              <a:t>Contract Status</a:t>
            </a:r>
          </a:p>
          <a:p>
            <a:pPr lvl="1"/>
            <a:r>
              <a:rPr lang="en-US" sz="19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47 grantees have completed all work and closed out contracts.</a:t>
            </a:r>
            <a:endParaRPr lang="en-US" sz="19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19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$28.8 million in payments to date.</a:t>
            </a:r>
          </a:p>
          <a:p>
            <a:pPr lvl="1"/>
            <a:r>
              <a:rPr lang="en-US" sz="19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3.6 million linear feet of stream debris removal completed.</a:t>
            </a:r>
          </a:p>
          <a:p>
            <a:pPr lvl="1"/>
            <a:endParaRPr lang="en-US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Contract Extensions</a:t>
            </a:r>
          </a:p>
          <a:p>
            <a:pPr lvl="1"/>
            <a:r>
              <a:rPr lang="en-US" sz="1900" kern="100" dirty="0">
                <a:ea typeface="Aptos" panose="020B0004020202020204" pitchFamily="34" charset="0"/>
                <a:cs typeface="Times New Roman" panose="02020603050405020304" pitchFamily="18" charset="0"/>
              </a:rPr>
              <a:t>Contract deadline: December 31, 2024</a:t>
            </a:r>
          </a:p>
          <a:p>
            <a:pPr lvl="2"/>
            <a:r>
              <a:rPr lang="en-US" sz="1900" kern="100" dirty="0">
                <a:ea typeface="Aptos" panose="020B0004020202020204" pitchFamily="34" charset="0"/>
                <a:cs typeface="Times New Roman" panose="02020603050405020304" pitchFamily="18" charset="0"/>
              </a:rPr>
              <a:t>Final reports due March 1, 2025</a:t>
            </a:r>
          </a:p>
          <a:p>
            <a:pPr lvl="1"/>
            <a:r>
              <a:rPr lang="en-US" sz="1900" kern="100" dirty="0">
                <a:ea typeface="Aptos" panose="020B0004020202020204" pitchFamily="34" charset="0"/>
                <a:cs typeface="Times New Roman" panose="02020603050405020304" pitchFamily="18" charset="0"/>
              </a:rPr>
              <a:t>20 grantees requested and awarded 1-year extensions</a:t>
            </a:r>
          </a:p>
          <a:p>
            <a:pPr lvl="2"/>
            <a:r>
              <a:rPr lang="en-US" sz="19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New end date: 12/31/2025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FA52DF-27FB-8849-7B13-3CDB6E9C57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2" y="5867402"/>
            <a:ext cx="930275" cy="93027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238EE-C03D-7182-CFD8-0A2E6E99C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096002"/>
            <a:ext cx="3581400" cy="62547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NCDA&amp;CS Division of Soil and Water Conservation David B. Williams, Director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November 20, 2024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E289AB-C417-3411-1F28-1A175C751B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970" y="6069292"/>
            <a:ext cx="1651730" cy="65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691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71ECA-6F58-16E5-BE36-72A9AC733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078D0-B385-B06B-6E12-7A88A34AE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8764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StRAP</a:t>
            </a:r>
            <a:r>
              <a:rPr lang="en-US" dirty="0"/>
              <a:t>- FY2024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03A98-F325-3A6D-1542-A5C8BD2D6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97650"/>
          </a:xfrm>
        </p:spPr>
        <p:txBody>
          <a:bodyPr>
            <a:normAutofit lnSpcReduction="10000"/>
          </a:bodyPr>
          <a:lstStyle/>
          <a:p>
            <a:r>
              <a:rPr lang="en-US" sz="2400" b="1" dirty="0"/>
              <a:t>Total Funds: </a:t>
            </a:r>
          </a:p>
          <a:p>
            <a:pPr lvl="1"/>
            <a:r>
              <a:rPr lang="en-US" sz="1750" dirty="0"/>
              <a:t>$19,460,705 in DSWC funds</a:t>
            </a:r>
          </a:p>
          <a:p>
            <a:pPr lvl="1"/>
            <a:r>
              <a:rPr lang="en-US" sz="1900" dirty="0"/>
              <a:t>$4,721,991 in DEQ funds</a:t>
            </a:r>
          </a:p>
          <a:p>
            <a:r>
              <a:rPr lang="en-US" sz="2400" b="1" dirty="0"/>
              <a:t>Contract Status</a:t>
            </a:r>
          </a:p>
          <a:p>
            <a:pPr lvl="1"/>
            <a:r>
              <a:rPr lang="en-US" sz="19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111 organizations awarded funds</a:t>
            </a:r>
          </a:p>
          <a:p>
            <a:pPr lvl="1"/>
            <a:r>
              <a:rPr lang="en-US" sz="19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102 contracts sent out</a:t>
            </a:r>
          </a:p>
          <a:p>
            <a:pPr lvl="1"/>
            <a:r>
              <a:rPr lang="en-US" sz="1900" kern="100" dirty="0">
                <a:ea typeface="Aptos" panose="020B0004020202020204" pitchFamily="34" charset="0"/>
                <a:cs typeface="Times New Roman" panose="02020603050405020304" pitchFamily="18" charset="0"/>
              </a:rPr>
              <a:t>59 signed contracts returned</a:t>
            </a:r>
          </a:p>
          <a:p>
            <a:pPr lvl="1"/>
            <a:r>
              <a:rPr lang="en-US" sz="19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 organization declined contract (New Hanover County)</a:t>
            </a:r>
            <a:br>
              <a:rPr lang="en-US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24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Work Completed to date</a:t>
            </a:r>
          </a:p>
          <a:p>
            <a:pPr lvl="1"/>
            <a:r>
              <a:rPr lang="en-US" sz="1900" kern="100" dirty="0">
                <a:ea typeface="Aptos" panose="020B0004020202020204" pitchFamily="34" charset="0"/>
                <a:cs typeface="Times New Roman" panose="02020603050405020304" pitchFamily="18" charset="0"/>
              </a:rPr>
              <a:t>3 grantees have submitted requests for payment</a:t>
            </a:r>
          </a:p>
          <a:p>
            <a:pPr lvl="1"/>
            <a:r>
              <a:rPr lang="en-US" sz="1900" kern="100" dirty="0">
                <a:ea typeface="Aptos" panose="020B0004020202020204" pitchFamily="34" charset="0"/>
                <a:cs typeface="Times New Roman" panose="02020603050405020304" pitchFamily="18" charset="0"/>
              </a:rPr>
              <a:t>2 grantees have completed all work (Currituck SWCD, Town of Rose Hill)</a:t>
            </a:r>
          </a:p>
          <a:p>
            <a:pPr lvl="1"/>
            <a:endParaRPr lang="en-US" sz="225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n-US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DB2B04-74C3-AF42-22A8-053F72BB23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2" y="5867402"/>
            <a:ext cx="930275" cy="93027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8BDAB-EACA-6B91-2D39-AB8ED7551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096002"/>
            <a:ext cx="3581400" cy="62547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NCDA&amp;CS Division of Soil and Water Conservation David B. Williams, Director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November 20, 2024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96D475-65A6-3A03-3FE4-DB0A685DE1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970" y="6069292"/>
            <a:ext cx="1651730" cy="65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168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852C-1ADF-2A0F-7016-1E7EA17E9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Upcoming Commission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70467-D34F-6071-F40A-2E50571C7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January 5, Sheraton Imperial, Durham, in conjunction with NCASWCD Annual Meeting</a:t>
            </a:r>
          </a:p>
          <a:p>
            <a:r>
              <a:rPr lang="en-US" dirty="0"/>
              <a:t>March 18-19, TBD</a:t>
            </a:r>
          </a:p>
          <a:p>
            <a:r>
              <a:rPr lang="en-US" dirty="0"/>
              <a:t>May 20-21, TBD</a:t>
            </a:r>
          </a:p>
          <a:p>
            <a:r>
              <a:rPr lang="en-US" dirty="0"/>
              <a:t>July 22-23, Raleigh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FE5E67-0BD2-D2E0-4233-8998A653A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733800" cy="365125"/>
          </a:xfrm>
        </p:spPr>
        <p:txBody>
          <a:bodyPr/>
          <a:lstStyle/>
          <a:p>
            <a:r>
              <a:rPr lang="en-US" dirty="0"/>
              <a:t>NCDA&amp;CS Division of Soil and Water Conservation David B. Williams, Director </a:t>
            </a:r>
          </a:p>
          <a:p>
            <a:r>
              <a:rPr lang="en-US" dirty="0"/>
              <a:t>November 20, 2024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9437F6-281D-D3DB-0720-207169828F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2" y="5867402"/>
            <a:ext cx="930275" cy="9302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7FCD3CB-0A21-3DE7-24BE-B511A79D9B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970" y="6069292"/>
            <a:ext cx="1651730" cy="65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4236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2 - &amp;quot;Personnel&amp;quot;&quot;/&gt;&lt;property id=&quot;20307&quot; value=&quot;292&quot;/&gt;&lt;/object&gt;&lt;object type=&quot;3&quot; unique_id=&quot;10011&quot;&gt;&lt;property id=&quot;20148&quot; value=&quot;5&quot;/&gt;&lt;property id=&quot;20300&quot; value=&quot;Slide 3 - &amp;quot;Legislative Update&amp;quot;&quot;/&gt;&lt;property id=&quot;20307&quot; value=&quot;338&quot;/&gt;&lt;/object&gt;&lt;object type=&quot;3&quot; unique_id=&quot;10023&quot;&gt;&lt;property id=&quot;20148&quot; value=&quot;5&quot;/&gt;&lt;property id=&quot;20300&quot; value=&quot;Slide 1 - &amp;quot;Coronavirus Update: Eff. until 6/11/21&amp;quot;&quot;/&gt;&lt;property id=&quot;20307&quot; value=&quot;343&quot;/&gt;&lt;/object&gt;&lt;object type=&quot;3&quot; unique_id=&quot;10024&quot;&gt;&lt;property id=&quot;20148&quot; value=&quot;5&quot;/&gt;&lt;property id=&quot;20300&quot; value=&quot;Slide 6 - &amp;quot;September Meeting &amp;quot;&quot;/&gt;&lt;property id=&quot;20307&quot; value=&quot;345&quot;/&gt;&lt;/object&gt;&lt;object type=&quot;3&quot; unique_id=&quot;10043&quot;&gt;&lt;property id=&quot;20148&quot; value=&quot;5&quot;/&gt;&lt;property id=&quot;20300&quot; value=&quot;Slide 4 - &amp;quot;Teleconference Equipment for SWCDs&amp;quot;&quot;/&gt;&lt;property id=&quot;20307&quot; value=&quot;256&quot;/&gt;&lt;/object&gt;&lt;object type=&quot;3&quot; unique_id=&quot;10044&quot;&gt;&lt;property id=&quot;20148&quot; value=&quot;5&quot;/&gt;&lt;property id=&quot;20300&quot; value=&quot;Slide 5 - &amp;quot;EWP Deliverables Agreement Training – Alexander Co.&amp;quot;&quot;/&gt;&lt;property id=&quot;20307&quot; value=&quot;257&quot;/&gt;&lt;/object&gt;&lt;/object&gt;&lt;object type=&quot;8&quot; unique_id=&quot;10022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D8AC6E14DB124B9CB6EE1C05DC82D9" ma:contentTypeVersion="8" ma:contentTypeDescription="Create a new document." ma:contentTypeScope="" ma:versionID="cd957ac0ba50d3c596ffb38120ca8e17">
  <xsd:schema xmlns:xsd="http://www.w3.org/2001/XMLSchema" xmlns:xs="http://www.w3.org/2001/XMLSchema" xmlns:p="http://schemas.microsoft.com/office/2006/metadata/properties" xmlns:ns3="f76b341b-ff2e-48cc-b796-d92460befdd1" targetNamespace="http://schemas.microsoft.com/office/2006/metadata/properties" ma:root="true" ma:fieldsID="c4e5a756f760f6a7a298fcf8bce374c9" ns3:_="">
    <xsd:import namespace="f76b341b-ff2e-48cc-b796-d92460befdd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6b341b-ff2e-48cc-b796-d92460befd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73A2AA-04F6-486B-AC63-AC1786742F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6b341b-ff2e-48cc-b796-d92460befd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6AE095A-CF39-4AEB-8AE2-D095A627D0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4DBF8D-933D-445A-93FF-E65270E81013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f76b341b-ff2e-48cc-b796-d92460befdd1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15604</TotalTime>
  <Words>536</Words>
  <Application>Microsoft Office PowerPoint</Application>
  <PresentationFormat>On-screen Show (4:3)</PresentationFormat>
  <Paragraphs>89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Calibri</vt:lpstr>
      <vt:lpstr>Constantia</vt:lpstr>
      <vt:lpstr>Wingdings 2</vt:lpstr>
      <vt:lpstr>Flow</vt:lpstr>
      <vt:lpstr>PowerPoint Presentation</vt:lpstr>
      <vt:lpstr>Personnel</vt:lpstr>
      <vt:lpstr>Legislative Request: Helene, Debby, TC-8 (39 counties)</vt:lpstr>
      <vt:lpstr>StRAP- FY2022</vt:lpstr>
      <vt:lpstr>StRAP- FY2024</vt:lpstr>
      <vt:lpstr>Upcoming Commission meetings</vt:lpstr>
    </vt:vector>
  </TitlesOfParts>
  <Company>USDA - NASS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Water Use</dc:title>
  <dc:creator>Bryaka</dc:creator>
  <cp:lastModifiedBy>Williams, David</cp:lastModifiedBy>
  <cp:revision>523</cp:revision>
  <cp:lastPrinted>2023-05-16T12:04:59Z</cp:lastPrinted>
  <dcterms:created xsi:type="dcterms:W3CDTF">2011-07-18T19:22:54Z</dcterms:created>
  <dcterms:modified xsi:type="dcterms:W3CDTF">2024-11-08T22:32:16Z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0x010100F1D8AC6E14DB124B9CB6EE1C05DC82D9</vt:lpwstr>
  </property>
</Properties>
</file>