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430" r:id="rId3"/>
    <p:sldId id="569" r:id="rId4"/>
    <p:sldId id="577" r:id="rId5"/>
    <p:sldId id="507" r:id="rId6"/>
    <p:sldId id="579" r:id="rId7"/>
    <p:sldId id="568" r:id="rId8"/>
    <p:sldId id="527" r:id="rId9"/>
    <p:sldId id="561" r:id="rId10"/>
    <p:sldId id="562" r:id="rId11"/>
    <p:sldId id="570" r:id="rId12"/>
    <p:sldId id="563" r:id="rId13"/>
    <p:sldId id="580" r:id="rId14"/>
    <p:sldId id="526" r:id="rId15"/>
    <p:sldId id="571" r:id="rId16"/>
    <p:sldId id="572" r:id="rId17"/>
    <p:sldId id="547" r:id="rId18"/>
    <p:sldId id="573" r:id="rId19"/>
    <p:sldId id="575" r:id="rId20"/>
    <p:sldId id="567" r:id="rId21"/>
    <p:sldId id="576" r:id="rId22"/>
  </p:sldIdLst>
  <p:sldSz cx="9144000" cy="6858000" type="screen4x3"/>
  <p:notesSz cx="6950075" cy="91678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46DFF-6DD3-4B93-83FE-C5E8C1CCF80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12AF7A-8694-4569-B976-F0BE548C265A}">
      <dgm:prSet phldrT="[Text]"/>
      <dgm:spPr/>
      <dgm:t>
        <a:bodyPr/>
        <a:lstStyle/>
        <a:p>
          <a:endParaRPr lang="en-US" dirty="0"/>
        </a:p>
      </dgm:t>
    </dgm:pt>
    <dgm:pt modelId="{8287AF10-47FC-47D8-B72F-2106CE33C8D5}" type="parTrans" cxnId="{1827EA53-E466-47B4-9DAB-3A3F5C8BF862}">
      <dgm:prSet/>
      <dgm:spPr/>
      <dgm:t>
        <a:bodyPr/>
        <a:lstStyle/>
        <a:p>
          <a:endParaRPr lang="en-US"/>
        </a:p>
      </dgm:t>
    </dgm:pt>
    <dgm:pt modelId="{AF3E383E-9111-490C-81E8-5DCD9B719C85}" type="sibTrans" cxnId="{1827EA53-E466-47B4-9DAB-3A3F5C8BF862}">
      <dgm:prSet/>
      <dgm:spPr/>
      <dgm:t>
        <a:bodyPr/>
        <a:lstStyle/>
        <a:p>
          <a:endParaRPr lang="en-US"/>
        </a:p>
      </dgm:t>
    </dgm:pt>
    <dgm:pt modelId="{9A58E94B-F8F8-428B-99DB-13177F24F5F4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endParaRPr lang="en-US" dirty="0"/>
        </a:p>
      </dgm:t>
    </dgm:pt>
    <dgm:pt modelId="{0D395807-384E-412C-B964-ACA5CD0B2B4D}" type="parTrans" cxnId="{4611C36E-7FBA-46AC-9883-8333DEE07EA7}">
      <dgm:prSet/>
      <dgm:spPr/>
      <dgm:t>
        <a:bodyPr/>
        <a:lstStyle/>
        <a:p>
          <a:endParaRPr lang="en-US"/>
        </a:p>
      </dgm:t>
    </dgm:pt>
    <dgm:pt modelId="{9DDC3F0E-4784-44C5-A24C-0D544D0B1F1E}" type="sibTrans" cxnId="{4611C36E-7FBA-46AC-9883-8333DEE07EA7}">
      <dgm:prSet/>
      <dgm:spPr/>
      <dgm:t>
        <a:bodyPr/>
        <a:lstStyle/>
        <a:p>
          <a:endParaRPr lang="en-US"/>
        </a:p>
      </dgm:t>
    </dgm:pt>
    <dgm:pt modelId="{4C32FFA8-8FCD-4682-BC36-A438DF53FAE8}" type="pres">
      <dgm:prSet presAssocID="{5B546DFF-6DD3-4B93-83FE-C5E8C1CCF807}" presName="Name0" presStyleCnt="0">
        <dgm:presLayoutVars>
          <dgm:dir/>
          <dgm:resizeHandles val="exact"/>
        </dgm:presLayoutVars>
      </dgm:prSet>
      <dgm:spPr/>
    </dgm:pt>
    <dgm:pt modelId="{583608D4-5F9D-4C57-BCD8-90363EB2E6DE}" type="pres">
      <dgm:prSet presAssocID="{9712AF7A-8694-4569-B976-F0BE548C265A}" presName="Name5" presStyleLbl="vennNode1" presStyleIdx="0" presStyleCnt="2" custLinFactX="53" custLinFactNeighborX="100000" custLinFactNeighborY="-3091">
        <dgm:presLayoutVars>
          <dgm:bulletEnabled val="1"/>
        </dgm:presLayoutVars>
      </dgm:prSet>
      <dgm:spPr/>
    </dgm:pt>
    <dgm:pt modelId="{27B5FA9F-8745-4D00-8CFC-40DF55D7059C}" type="pres">
      <dgm:prSet presAssocID="{AF3E383E-9111-490C-81E8-5DCD9B719C85}" presName="space" presStyleCnt="0"/>
      <dgm:spPr/>
    </dgm:pt>
    <dgm:pt modelId="{798DA1E1-825C-462C-8CFA-09370C07DF19}" type="pres">
      <dgm:prSet presAssocID="{9A58E94B-F8F8-428B-99DB-13177F24F5F4}" presName="Name5" presStyleLbl="vennNode1" presStyleIdx="1" presStyleCnt="2" custLinFactNeighborX="-72571" custLinFactNeighborY="-4154">
        <dgm:presLayoutVars>
          <dgm:bulletEnabled val="1"/>
        </dgm:presLayoutVars>
      </dgm:prSet>
      <dgm:spPr/>
    </dgm:pt>
  </dgm:ptLst>
  <dgm:cxnLst>
    <dgm:cxn modelId="{E3477F04-D422-482F-B21F-21F70F2CFDAA}" type="presOf" srcId="{5B546DFF-6DD3-4B93-83FE-C5E8C1CCF807}" destId="{4C32FFA8-8FCD-4682-BC36-A438DF53FAE8}" srcOrd="0" destOrd="0" presId="urn:microsoft.com/office/officeart/2005/8/layout/venn3"/>
    <dgm:cxn modelId="{E3946F0C-C181-495E-8556-08E4220B938D}" type="presOf" srcId="{9712AF7A-8694-4569-B976-F0BE548C265A}" destId="{583608D4-5F9D-4C57-BCD8-90363EB2E6DE}" srcOrd="0" destOrd="0" presId="urn:microsoft.com/office/officeart/2005/8/layout/venn3"/>
    <dgm:cxn modelId="{4611C36E-7FBA-46AC-9883-8333DEE07EA7}" srcId="{5B546DFF-6DD3-4B93-83FE-C5E8C1CCF807}" destId="{9A58E94B-F8F8-428B-99DB-13177F24F5F4}" srcOrd="1" destOrd="0" parTransId="{0D395807-384E-412C-B964-ACA5CD0B2B4D}" sibTransId="{9DDC3F0E-4784-44C5-A24C-0D544D0B1F1E}"/>
    <dgm:cxn modelId="{1827EA53-E466-47B4-9DAB-3A3F5C8BF862}" srcId="{5B546DFF-6DD3-4B93-83FE-C5E8C1CCF807}" destId="{9712AF7A-8694-4569-B976-F0BE548C265A}" srcOrd="0" destOrd="0" parTransId="{8287AF10-47FC-47D8-B72F-2106CE33C8D5}" sibTransId="{AF3E383E-9111-490C-81E8-5DCD9B719C85}"/>
    <dgm:cxn modelId="{8DA119AF-9CC9-4CB8-AD59-F47B9DAC6912}" type="presOf" srcId="{9A58E94B-F8F8-428B-99DB-13177F24F5F4}" destId="{798DA1E1-825C-462C-8CFA-09370C07DF19}" srcOrd="0" destOrd="0" presId="urn:microsoft.com/office/officeart/2005/8/layout/venn3"/>
    <dgm:cxn modelId="{C851A6A1-57BC-4478-9AC3-C5A1F0F70AC8}" type="presParOf" srcId="{4C32FFA8-8FCD-4682-BC36-A438DF53FAE8}" destId="{583608D4-5F9D-4C57-BCD8-90363EB2E6DE}" srcOrd="0" destOrd="0" presId="urn:microsoft.com/office/officeart/2005/8/layout/venn3"/>
    <dgm:cxn modelId="{DDA301D7-4F6E-4022-8304-D5A1F99483AC}" type="presParOf" srcId="{4C32FFA8-8FCD-4682-BC36-A438DF53FAE8}" destId="{27B5FA9F-8745-4D00-8CFC-40DF55D7059C}" srcOrd="1" destOrd="0" presId="urn:microsoft.com/office/officeart/2005/8/layout/venn3"/>
    <dgm:cxn modelId="{9733569B-2C42-4A84-A310-EEDA2E2851FE}" type="presParOf" srcId="{4C32FFA8-8FCD-4682-BC36-A438DF53FAE8}" destId="{798DA1E1-825C-462C-8CFA-09370C07DF19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546DFF-6DD3-4B93-83FE-C5E8C1CCF80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12AF7A-8694-4569-B976-F0BE548C265A}">
      <dgm:prSet phldrT="[Text]"/>
      <dgm:spPr/>
      <dgm:t>
        <a:bodyPr/>
        <a:lstStyle/>
        <a:p>
          <a:endParaRPr lang="en-US" dirty="0"/>
        </a:p>
      </dgm:t>
    </dgm:pt>
    <dgm:pt modelId="{8287AF10-47FC-47D8-B72F-2106CE33C8D5}" type="parTrans" cxnId="{1827EA53-E466-47B4-9DAB-3A3F5C8BF862}">
      <dgm:prSet/>
      <dgm:spPr/>
      <dgm:t>
        <a:bodyPr/>
        <a:lstStyle/>
        <a:p>
          <a:endParaRPr lang="en-US"/>
        </a:p>
      </dgm:t>
    </dgm:pt>
    <dgm:pt modelId="{AF3E383E-9111-490C-81E8-5DCD9B719C85}" type="sibTrans" cxnId="{1827EA53-E466-47B4-9DAB-3A3F5C8BF862}">
      <dgm:prSet/>
      <dgm:spPr/>
      <dgm:t>
        <a:bodyPr/>
        <a:lstStyle/>
        <a:p>
          <a:endParaRPr lang="en-US"/>
        </a:p>
      </dgm:t>
    </dgm:pt>
    <dgm:pt modelId="{9A58E94B-F8F8-428B-99DB-13177F24F5F4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endParaRPr lang="en-US" dirty="0"/>
        </a:p>
      </dgm:t>
    </dgm:pt>
    <dgm:pt modelId="{0D395807-384E-412C-B964-ACA5CD0B2B4D}" type="parTrans" cxnId="{4611C36E-7FBA-46AC-9883-8333DEE07EA7}">
      <dgm:prSet/>
      <dgm:spPr/>
      <dgm:t>
        <a:bodyPr/>
        <a:lstStyle/>
        <a:p>
          <a:endParaRPr lang="en-US"/>
        </a:p>
      </dgm:t>
    </dgm:pt>
    <dgm:pt modelId="{9DDC3F0E-4784-44C5-A24C-0D544D0B1F1E}" type="sibTrans" cxnId="{4611C36E-7FBA-46AC-9883-8333DEE07EA7}">
      <dgm:prSet/>
      <dgm:spPr/>
      <dgm:t>
        <a:bodyPr/>
        <a:lstStyle/>
        <a:p>
          <a:endParaRPr lang="en-US"/>
        </a:p>
      </dgm:t>
    </dgm:pt>
    <dgm:pt modelId="{4C32FFA8-8FCD-4682-BC36-A438DF53FAE8}" type="pres">
      <dgm:prSet presAssocID="{5B546DFF-6DD3-4B93-83FE-C5E8C1CCF807}" presName="Name0" presStyleCnt="0">
        <dgm:presLayoutVars>
          <dgm:dir/>
          <dgm:resizeHandles val="exact"/>
        </dgm:presLayoutVars>
      </dgm:prSet>
      <dgm:spPr/>
    </dgm:pt>
    <dgm:pt modelId="{583608D4-5F9D-4C57-BCD8-90363EB2E6DE}" type="pres">
      <dgm:prSet presAssocID="{9712AF7A-8694-4569-B976-F0BE548C265A}" presName="Name5" presStyleLbl="vennNode1" presStyleIdx="0" presStyleCnt="2" custLinFactX="53" custLinFactNeighborX="100000" custLinFactNeighborY="-3091">
        <dgm:presLayoutVars>
          <dgm:bulletEnabled val="1"/>
        </dgm:presLayoutVars>
      </dgm:prSet>
      <dgm:spPr/>
    </dgm:pt>
    <dgm:pt modelId="{27B5FA9F-8745-4D00-8CFC-40DF55D7059C}" type="pres">
      <dgm:prSet presAssocID="{AF3E383E-9111-490C-81E8-5DCD9B719C85}" presName="space" presStyleCnt="0"/>
      <dgm:spPr/>
    </dgm:pt>
    <dgm:pt modelId="{798DA1E1-825C-462C-8CFA-09370C07DF19}" type="pres">
      <dgm:prSet presAssocID="{9A58E94B-F8F8-428B-99DB-13177F24F5F4}" presName="Name5" presStyleLbl="vennNode1" presStyleIdx="1" presStyleCnt="2" custLinFactNeighborX="-72571" custLinFactNeighborY="-4154">
        <dgm:presLayoutVars>
          <dgm:bulletEnabled val="1"/>
        </dgm:presLayoutVars>
      </dgm:prSet>
      <dgm:spPr/>
    </dgm:pt>
  </dgm:ptLst>
  <dgm:cxnLst>
    <dgm:cxn modelId="{E3477F04-D422-482F-B21F-21F70F2CFDAA}" type="presOf" srcId="{5B546DFF-6DD3-4B93-83FE-C5E8C1CCF807}" destId="{4C32FFA8-8FCD-4682-BC36-A438DF53FAE8}" srcOrd="0" destOrd="0" presId="urn:microsoft.com/office/officeart/2005/8/layout/venn3"/>
    <dgm:cxn modelId="{E3946F0C-C181-495E-8556-08E4220B938D}" type="presOf" srcId="{9712AF7A-8694-4569-B976-F0BE548C265A}" destId="{583608D4-5F9D-4C57-BCD8-90363EB2E6DE}" srcOrd="0" destOrd="0" presId="urn:microsoft.com/office/officeart/2005/8/layout/venn3"/>
    <dgm:cxn modelId="{4611C36E-7FBA-46AC-9883-8333DEE07EA7}" srcId="{5B546DFF-6DD3-4B93-83FE-C5E8C1CCF807}" destId="{9A58E94B-F8F8-428B-99DB-13177F24F5F4}" srcOrd="1" destOrd="0" parTransId="{0D395807-384E-412C-B964-ACA5CD0B2B4D}" sibTransId="{9DDC3F0E-4784-44C5-A24C-0D544D0B1F1E}"/>
    <dgm:cxn modelId="{1827EA53-E466-47B4-9DAB-3A3F5C8BF862}" srcId="{5B546DFF-6DD3-4B93-83FE-C5E8C1CCF807}" destId="{9712AF7A-8694-4569-B976-F0BE548C265A}" srcOrd="0" destOrd="0" parTransId="{8287AF10-47FC-47D8-B72F-2106CE33C8D5}" sibTransId="{AF3E383E-9111-490C-81E8-5DCD9B719C85}"/>
    <dgm:cxn modelId="{8DA119AF-9CC9-4CB8-AD59-F47B9DAC6912}" type="presOf" srcId="{9A58E94B-F8F8-428B-99DB-13177F24F5F4}" destId="{798DA1E1-825C-462C-8CFA-09370C07DF19}" srcOrd="0" destOrd="0" presId="urn:microsoft.com/office/officeart/2005/8/layout/venn3"/>
    <dgm:cxn modelId="{C851A6A1-57BC-4478-9AC3-C5A1F0F70AC8}" type="presParOf" srcId="{4C32FFA8-8FCD-4682-BC36-A438DF53FAE8}" destId="{583608D4-5F9D-4C57-BCD8-90363EB2E6DE}" srcOrd="0" destOrd="0" presId="urn:microsoft.com/office/officeart/2005/8/layout/venn3"/>
    <dgm:cxn modelId="{DDA301D7-4F6E-4022-8304-D5A1F99483AC}" type="presParOf" srcId="{4C32FFA8-8FCD-4682-BC36-A438DF53FAE8}" destId="{27B5FA9F-8745-4D00-8CFC-40DF55D7059C}" srcOrd="1" destOrd="0" presId="urn:microsoft.com/office/officeart/2005/8/layout/venn3"/>
    <dgm:cxn modelId="{9733569B-2C42-4A84-A310-EEDA2E2851FE}" type="presParOf" srcId="{4C32FFA8-8FCD-4682-BC36-A438DF53FAE8}" destId="{798DA1E1-825C-462C-8CFA-09370C07DF19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608D4-5F9D-4C57-BCD8-90363EB2E6DE}">
      <dsp:nvSpPr>
        <dsp:cNvPr id="0" name=""/>
        <dsp:cNvSpPr/>
      </dsp:nvSpPr>
      <dsp:spPr>
        <a:xfrm>
          <a:off x="996790" y="9448"/>
          <a:ext cx="4936109" cy="49361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1651" tIns="82550" rIns="271651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719666" y="732324"/>
        <a:ext cx="3490357" cy="3490357"/>
      </dsp:txXfrm>
    </dsp:sp>
    <dsp:sp modelId="{798DA1E1-825C-462C-8CFA-09370C07DF19}">
      <dsp:nvSpPr>
        <dsp:cNvPr id="0" name=""/>
        <dsp:cNvSpPr/>
      </dsp:nvSpPr>
      <dsp:spPr>
        <a:xfrm>
          <a:off x="3239403" y="0"/>
          <a:ext cx="4936109" cy="4936109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1651" tIns="82550" rIns="271651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962279" y="722876"/>
        <a:ext cx="3490357" cy="3490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608D4-5F9D-4C57-BCD8-90363EB2E6DE}">
      <dsp:nvSpPr>
        <dsp:cNvPr id="0" name=""/>
        <dsp:cNvSpPr/>
      </dsp:nvSpPr>
      <dsp:spPr>
        <a:xfrm>
          <a:off x="996790" y="9448"/>
          <a:ext cx="4936109" cy="49361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1651" tIns="82550" rIns="271651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719666" y="732324"/>
        <a:ext cx="3490357" cy="3490357"/>
      </dsp:txXfrm>
    </dsp:sp>
    <dsp:sp modelId="{798DA1E1-825C-462C-8CFA-09370C07DF19}">
      <dsp:nvSpPr>
        <dsp:cNvPr id="0" name=""/>
        <dsp:cNvSpPr/>
      </dsp:nvSpPr>
      <dsp:spPr>
        <a:xfrm>
          <a:off x="3239403" y="0"/>
          <a:ext cx="4936109" cy="4936109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1651" tIns="82550" rIns="271651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962279" y="722876"/>
        <a:ext cx="3490357" cy="3490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349DE-C37E-4895-B2A0-AADED52B1BB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7438"/>
            <a:ext cx="301148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07438"/>
            <a:ext cx="301148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D9F73-7EA6-4379-982E-12A2F9B36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6" tIns="46048" rIns="92096" bIns="460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58391"/>
          </a:xfrm>
          <a:prstGeom prst="rect">
            <a:avLst/>
          </a:prstGeom>
        </p:spPr>
        <p:txBody>
          <a:bodyPr vert="horz" lIns="92096" tIns="46048" rIns="92096" bIns="46048" rtlCol="0"/>
          <a:lstStyle>
            <a:lvl1pPr algn="r">
              <a:defRPr sz="1200"/>
            </a:lvl1pPr>
          </a:lstStyle>
          <a:p>
            <a:fld id="{6E7044B3-33B9-496E-9613-4759E4EF22A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6" tIns="46048" rIns="92096" bIns="460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096" tIns="46048" rIns="92096" bIns="460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6" tIns="46048" rIns="92096" bIns="460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07831"/>
            <a:ext cx="3011699" cy="458391"/>
          </a:xfrm>
          <a:prstGeom prst="rect">
            <a:avLst/>
          </a:prstGeom>
        </p:spPr>
        <p:txBody>
          <a:bodyPr vert="horz" lIns="92096" tIns="46048" rIns="92096" bIns="46048" rtlCol="0" anchor="b"/>
          <a:lstStyle>
            <a:lvl1pPr algn="r">
              <a:defRPr sz="1200"/>
            </a:lvl1pPr>
          </a:lstStyle>
          <a:p>
            <a:fld id="{16351EDA-F9B9-4E57-9DFE-654A860E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6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51EDA-F9B9-4E57-9DFE-654A860E48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351EDA-F9B9-4E57-9DFE-654A860E48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2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7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24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5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3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43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31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1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2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78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11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0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 smtClean="0"/>
              <a:pPr>
                <a:defRPr/>
              </a:pPr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0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 smtClean="0"/>
              <a:pPr>
                <a:defRPr/>
              </a:pPr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5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4" y="529628"/>
            <a:ext cx="8962931" cy="6255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839" y="529628"/>
            <a:ext cx="5377758" cy="2606862"/>
          </a:xfr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/>
          <a:lstStyle/>
          <a:p>
            <a:r>
              <a:rPr lang="en-US" sz="2800" dirty="0"/>
              <a:t>Managing “Neo-P” </a:t>
            </a:r>
            <a:r>
              <a:rPr lang="en-US" sz="2800" dirty="0" err="1"/>
              <a:t>Neopestalotiopsis</a:t>
            </a:r>
            <a:r>
              <a:rPr lang="en-US" sz="2800" dirty="0"/>
              <a:t> on Strawberry</a:t>
            </a:r>
            <a:br>
              <a:rPr lang="en-US" dirty="0"/>
            </a:br>
            <a:br>
              <a:rPr lang="en-US" sz="1800" dirty="0"/>
            </a:br>
            <a:r>
              <a:rPr lang="en-US" sz="1800" dirty="0"/>
              <a:t>NCDA&amp;CS New and Emerging Crops Program</a:t>
            </a:r>
            <a:br>
              <a:rPr lang="en-US" sz="1800" dirty="0"/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2025 Research/Industry Update </a:t>
            </a:r>
            <a:br>
              <a:rPr lang="en-US" sz="1800" dirty="0"/>
            </a:br>
            <a:r>
              <a:rPr lang="en-US" sz="1800" dirty="0"/>
              <a:t>6 March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5838" y="3986166"/>
            <a:ext cx="5377759" cy="1752600"/>
          </a:xfr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Bill Cline, NCSU</a:t>
            </a:r>
          </a:p>
          <a:p>
            <a:r>
              <a:rPr lang="en-US" dirty="0">
                <a:solidFill>
                  <a:schemeClr val="tx1"/>
                </a:solidFill>
              </a:rPr>
              <a:t>Entomology and Plant Pathology</a:t>
            </a:r>
          </a:p>
          <a:p>
            <a:r>
              <a:rPr lang="en-US" dirty="0">
                <a:solidFill>
                  <a:schemeClr val="tx1"/>
                </a:solidFill>
              </a:rPr>
              <a:t>Horticultural Crops Research Station</a:t>
            </a:r>
          </a:p>
          <a:p>
            <a:r>
              <a:rPr lang="en-US" dirty="0">
                <a:solidFill>
                  <a:schemeClr val="tx1"/>
                </a:solidFill>
              </a:rPr>
              <a:t>Castle Hayne, NC</a:t>
            </a:r>
          </a:p>
        </p:txBody>
      </p:sp>
    </p:spTree>
    <p:extLst>
      <p:ext uri="{BB962C8B-B14F-4D97-AF65-F5344CB8AC3E}">
        <p14:creationId xmlns:p14="http://schemas.microsoft.com/office/powerpoint/2010/main" val="195400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nt growing on the ground&#10;&#10;Description automatically generated">
            <a:extLst>
              <a:ext uri="{FF2B5EF4-FFF2-40B4-BE49-F238E27FC236}">
                <a16:creationId xmlns:a16="http://schemas.microsoft.com/office/drawing/2014/main" id="{4B27F6DB-4022-4FA3-B04A-B09A0F3988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965405"/>
            <a:ext cx="6858000" cy="5143500"/>
          </a:xfrm>
          <a:prstGeom prst="rect">
            <a:avLst/>
          </a:prstGeom>
        </p:spPr>
      </p:pic>
      <p:pic>
        <p:nvPicPr>
          <p:cNvPr id="5" name="Picture 4" descr="A strawberry plants growing in a garden">
            <a:extLst>
              <a:ext uri="{FF2B5EF4-FFF2-40B4-BE49-F238E27FC236}">
                <a16:creationId xmlns:a16="http://schemas.microsoft.com/office/drawing/2014/main" id="{C14FEC3F-C7B1-FC24-3AEE-148818BC9B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763200" y="1303975"/>
            <a:ext cx="5997681" cy="447128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3422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arden tool next to plants&#10;&#10;Description automatically generated">
            <a:extLst>
              <a:ext uri="{FF2B5EF4-FFF2-40B4-BE49-F238E27FC236}">
                <a16:creationId xmlns:a16="http://schemas.microsoft.com/office/drawing/2014/main" id="{2B0BD090-95DE-2D9A-E11D-1CD9E82C6B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5" y="473057"/>
            <a:ext cx="8511129" cy="638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4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6582"/>
            <a:ext cx="8229600" cy="9415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Managing </a:t>
            </a:r>
            <a:r>
              <a:rPr lang="en-US" dirty="0" err="1"/>
              <a:t>Neopestalotiopsis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6618"/>
            <a:ext cx="8229600" cy="41148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/>
              <a:t>Disc harrow, bottom plow to bury debris</a:t>
            </a:r>
          </a:p>
          <a:p>
            <a:pPr>
              <a:spcAft>
                <a:spcPts val="600"/>
              </a:spcAft>
            </a:pPr>
            <a:r>
              <a:rPr lang="en-US" b="1" dirty="0"/>
              <a:t>Fumigate; Rotate fields if possible</a:t>
            </a:r>
          </a:p>
          <a:p>
            <a:pPr>
              <a:spcAft>
                <a:spcPts val="600"/>
              </a:spcAft>
            </a:pPr>
            <a:r>
              <a:rPr lang="en-US" b="1" dirty="0"/>
              <a:t>Use disease-free plants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Monitoring and sanitation; handle fruit/plants DRY</a:t>
            </a:r>
          </a:p>
          <a:p>
            <a:pPr>
              <a:spcAft>
                <a:spcPts val="600"/>
              </a:spcAft>
            </a:pPr>
            <a:r>
              <a:rPr lang="en-US" b="1" dirty="0"/>
              <a:t>Alternating fungicide applications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Switch (FRAC 9+12)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Rhyme, Inspire, Tilt,  (FRAC 3)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Thiram (FRAC M03)</a:t>
            </a:r>
          </a:p>
          <a:p>
            <a:pPr lvl="1"/>
            <a:endParaRPr lang="en-US" dirty="0"/>
          </a:p>
        </p:txBody>
      </p:sp>
      <p:pic>
        <p:nvPicPr>
          <p:cNvPr id="5" name="Picture 4" descr="A person with a mustache&#10;&#10;Description automatically generated with low confidence">
            <a:extLst>
              <a:ext uri="{FF2B5EF4-FFF2-40B4-BE49-F238E27FC236}">
                <a16:creationId xmlns:a16="http://schemas.microsoft.com/office/drawing/2014/main" id="{681637DF-F5ED-4DF3-B584-A0390B612D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101" y="5109655"/>
            <a:ext cx="1167737" cy="1493822"/>
          </a:xfrm>
          <a:prstGeom prst="rect">
            <a:avLst/>
          </a:prstGeom>
          <a:ln w="44450" cmpd="sng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02557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114"/>
            <a:ext cx="8229600" cy="106838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Fall/Winter</a:t>
            </a:r>
            <a:br>
              <a:rPr lang="en-US" dirty="0"/>
            </a:br>
            <a:r>
              <a:rPr lang="en-US" dirty="0"/>
              <a:t>disease management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08" y="2263366"/>
            <a:ext cx="8229600" cy="358682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b="1" dirty="0"/>
              <a:t>Diagnosis – Identify the pathogen or abiotic cause before treating with fungicides or other products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Fungicides as needed, based on correct diagnosis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Manage row covers to avoid a “moist chamber” effect that can encourage disease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Remove infected plants as they occur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Use mostly protectant fungicides, saving other fungicide modes of action for Spring disease control during harvest</a:t>
            </a:r>
          </a:p>
          <a:p>
            <a:pPr>
              <a:spcAft>
                <a:spcPts val="1200"/>
              </a:spcAft>
            </a:pPr>
            <a:endParaRPr lang="en-US" sz="2000" b="1" dirty="0"/>
          </a:p>
          <a:p>
            <a:pPr>
              <a:spcAft>
                <a:spcPts val="1200"/>
              </a:spcAft>
            </a:pPr>
            <a:endParaRPr lang="en-US" sz="2000" b="1" dirty="0"/>
          </a:p>
          <a:p>
            <a:pPr marL="0" indent="0">
              <a:spcAft>
                <a:spcPts val="120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931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A736C-2D39-D35D-DBD9-60D94D29D6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2805" y="0"/>
            <a:ext cx="632119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E90C84-EE95-E526-E796-848CEF88D5BD}"/>
              </a:ext>
            </a:extLst>
          </p:cNvPr>
          <p:cNvSpPr txBox="1"/>
          <p:nvPr/>
        </p:nvSpPr>
        <p:spPr>
          <a:xfrm>
            <a:off x="1061884" y="5329084"/>
            <a:ext cx="625094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NEOPESTALOTIOPSIS FRUIT ROT</a:t>
            </a:r>
          </a:p>
        </p:txBody>
      </p:sp>
    </p:spTree>
    <p:extLst>
      <p:ext uri="{BB962C8B-B14F-4D97-AF65-F5344CB8AC3E}">
        <p14:creationId xmlns:p14="http://schemas.microsoft.com/office/powerpoint/2010/main" val="267905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ruit&#10;&#10;Description automatically generated">
            <a:extLst>
              <a:ext uri="{FF2B5EF4-FFF2-40B4-BE49-F238E27FC236}">
                <a16:creationId xmlns:a16="http://schemas.microsoft.com/office/drawing/2014/main" id="{5D0D533C-79B3-C527-D521-3CFD4A8364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074" y="0"/>
            <a:ext cx="7034926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5A0746-C72C-D7B3-D097-24E76DCF60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48" y="3541462"/>
            <a:ext cx="3756786" cy="300542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F96BE-D136-5385-A040-21A8E0E12DEE}"/>
              </a:ext>
            </a:extLst>
          </p:cNvPr>
          <p:cNvSpPr txBox="1"/>
          <p:nvPr/>
        </p:nvSpPr>
        <p:spPr>
          <a:xfrm>
            <a:off x="245808" y="801235"/>
            <a:ext cx="168131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ID: sunken lesions with BLACK spore masses</a:t>
            </a:r>
          </a:p>
        </p:txBody>
      </p:sp>
    </p:spTree>
    <p:extLst>
      <p:ext uri="{BB962C8B-B14F-4D97-AF65-F5344CB8AC3E}">
        <p14:creationId xmlns:p14="http://schemas.microsoft.com/office/powerpoint/2010/main" val="424320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4B98F1-4228-44A6-8E64-3E6078672507}"/>
              </a:ext>
            </a:extLst>
          </p:cNvPr>
          <p:cNvGraphicFramePr/>
          <p:nvPr/>
        </p:nvGraphicFramePr>
        <p:xfrm>
          <a:off x="122549" y="707010"/>
          <a:ext cx="8898902" cy="5260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9FF2C2-8DB9-4B5B-BA49-4A6973FB6962}"/>
              </a:ext>
            </a:extLst>
          </p:cNvPr>
          <p:cNvSpPr txBox="1"/>
          <p:nvPr/>
        </p:nvSpPr>
        <p:spPr>
          <a:xfrm>
            <a:off x="928542" y="569726"/>
            <a:ext cx="118532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Gray Mold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(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Botrytis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FEE46-6A4C-466D-9E08-E9442BD945AA}"/>
              </a:ext>
            </a:extLst>
          </p:cNvPr>
          <p:cNvSpPr txBox="1"/>
          <p:nvPr/>
        </p:nvSpPr>
        <p:spPr>
          <a:xfrm>
            <a:off x="7298159" y="567667"/>
            <a:ext cx="17232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Anthracnose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(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Colletotrichum)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1BFA0-8DD0-4FF5-A130-0E212151B28C}"/>
              </a:ext>
            </a:extLst>
          </p:cNvPr>
          <p:cNvSpPr txBox="1"/>
          <p:nvPr/>
        </p:nvSpPr>
        <p:spPr>
          <a:xfrm>
            <a:off x="3711599" y="1905927"/>
            <a:ext cx="22648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Switch (9+12)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Miravis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Prime (7+12)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Pristine (7+11)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Merivon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(7+11)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Inspire Super (3+9)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Luna Sensation (7+11)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Polyoxin D, Oso (19)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Captan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(M04)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Thiram (M03)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BD95E-1A97-4EF6-BBB2-1037D77DB0F2}"/>
              </a:ext>
            </a:extLst>
          </p:cNvPr>
          <p:cNvSpPr txBox="1"/>
          <p:nvPr/>
        </p:nvSpPr>
        <p:spPr>
          <a:xfrm>
            <a:off x="1319950" y="2275259"/>
            <a:ext cx="22222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Elevate (17)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Kenja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(7)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Fontelis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(7)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Scala (9)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Rovral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(2)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Luna Tranquility (7+9)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EC5D1-0A8F-44C2-A303-8348328862C5}"/>
              </a:ext>
            </a:extLst>
          </p:cNvPr>
          <p:cNvSpPr txBox="1"/>
          <p:nvPr/>
        </p:nvSpPr>
        <p:spPr>
          <a:xfrm>
            <a:off x="216222" y="5993681"/>
            <a:ext cx="7268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All products shown are rated “Good” to “Excellent”, see: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https://smallfruits.org/files/2020/12/2021-Strawberry-IPM-Guide.pdf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41D1F-1F15-4C66-9FA3-DB392B8F6EB8}"/>
              </a:ext>
            </a:extLst>
          </p:cNvPr>
          <p:cNvSpPr txBox="1"/>
          <p:nvPr/>
        </p:nvSpPr>
        <p:spPr>
          <a:xfrm>
            <a:off x="122549" y="5109655"/>
            <a:ext cx="187070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Mode of action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in parentheses ( ).</a:t>
            </a:r>
          </a:p>
        </p:txBody>
      </p:sp>
      <p:pic>
        <p:nvPicPr>
          <p:cNvPr id="11" name="Picture 10" descr="A person with a mustache&#10;&#10;Description automatically generated with low confidence">
            <a:extLst>
              <a:ext uri="{FF2B5EF4-FFF2-40B4-BE49-F238E27FC236}">
                <a16:creationId xmlns:a16="http://schemas.microsoft.com/office/drawing/2014/main" id="{0E8E5051-E664-4513-A91C-70EE569846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101" y="5109655"/>
            <a:ext cx="1167737" cy="1493822"/>
          </a:xfrm>
          <a:prstGeom prst="rect">
            <a:avLst/>
          </a:prstGeom>
          <a:ln w="44450" cmpd="sng">
            <a:solidFill>
              <a:schemeClr val="accent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A97390-674B-4A08-8E25-8D65ED194F1E}"/>
              </a:ext>
            </a:extLst>
          </p:cNvPr>
          <p:cNvSpPr txBox="1"/>
          <p:nvPr/>
        </p:nvSpPr>
        <p:spPr>
          <a:xfrm>
            <a:off x="6315197" y="2286636"/>
            <a:ext cx="19659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Abound (11)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Cabrio (11)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Flint Extra (11)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Quadris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Top (3+11)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Quilt Excel (3+11)</a:t>
            </a:r>
          </a:p>
        </p:txBody>
      </p:sp>
    </p:spTree>
    <p:extLst>
      <p:ext uri="{BB962C8B-B14F-4D97-AF65-F5344CB8AC3E}">
        <p14:creationId xmlns:p14="http://schemas.microsoft.com/office/powerpoint/2010/main" val="1506885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4B98F1-4228-44A6-8E64-3E6078672507}"/>
              </a:ext>
            </a:extLst>
          </p:cNvPr>
          <p:cNvGraphicFramePr/>
          <p:nvPr/>
        </p:nvGraphicFramePr>
        <p:xfrm>
          <a:off x="122549" y="1028117"/>
          <a:ext cx="8898902" cy="5260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9FF2C2-8DB9-4B5B-BA49-4A6973FB6962}"/>
              </a:ext>
            </a:extLst>
          </p:cNvPr>
          <p:cNvSpPr txBox="1"/>
          <p:nvPr/>
        </p:nvSpPr>
        <p:spPr>
          <a:xfrm>
            <a:off x="1677572" y="1184595"/>
            <a:ext cx="118532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Gray Mold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(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Botrytis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FEE46-6A4C-466D-9E08-E9442BD945AA}"/>
              </a:ext>
            </a:extLst>
          </p:cNvPr>
          <p:cNvSpPr txBox="1"/>
          <p:nvPr/>
        </p:nvSpPr>
        <p:spPr>
          <a:xfrm>
            <a:off x="6596102" y="1319041"/>
            <a:ext cx="17232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Anthracnose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(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Colletotrichum)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1BFA0-8DD0-4FF5-A130-0E212151B28C}"/>
              </a:ext>
            </a:extLst>
          </p:cNvPr>
          <p:cNvSpPr txBox="1"/>
          <p:nvPr/>
        </p:nvSpPr>
        <p:spPr>
          <a:xfrm>
            <a:off x="3796285" y="2218238"/>
            <a:ext cx="22648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Switch (9+12)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Miravis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Prime (7+12)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Pristine (7+11)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Merivon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(7+11)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Inspire Super (3+9)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Luna Sensation (7+11)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Polyoxin D, Oso (19)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Captan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(M04)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Thiram (M03)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BD95E-1A97-4EF6-BBB2-1037D77DB0F2}"/>
              </a:ext>
            </a:extLst>
          </p:cNvPr>
          <p:cNvSpPr txBox="1"/>
          <p:nvPr/>
        </p:nvSpPr>
        <p:spPr>
          <a:xfrm>
            <a:off x="1319950" y="2633736"/>
            <a:ext cx="22222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Elevate (17)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Kenja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(7)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Fontelis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(7)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Scala (9)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Rovral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(2)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Luna Tranquility (7+9)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41D1F-1F15-4C66-9FA3-DB392B8F6EB8}"/>
              </a:ext>
            </a:extLst>
          </p:cNvPr>
          <p:cNvSpPr txBox="1"/>
          <p:nvPr/>
        </p:nvSpPr>
        <p:spPr>
          <a:xfrm>
            <a:off x="219826" y="5641943"/>
            <a:ext cx="187070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Mode of action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in parentheses ( 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A97390-674B-4A08-8E25-8D65ED194F1E}"/>
              </a:ext>
            </a:extLst>
          </p:cNvPr>
          <p:cNvSpPr txBox="1"/>
          <p:nvPr/>
        </p:nvSpPr>
        <p:spPr>
          <a:xfrm>
            <a:off x="6315197" y="2600255"/>
            <a:ext cx="19659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Abound (11)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Cabrio (11)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Flint Extra (11)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Quadris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Top (3+11)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Quilt Excel (3+11)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C16CE-1F3A-A69E-74B4-EF66C94373E8}"/>
              </a:ext>
            </a:extLst>
          </p:cNvPr>
          <p:cNvSpPr txBox="1"/>
          <p:nvPr/>
        </p:nvSpPr>
        <p:spPr>
          <a:xfrm>
            <a:off x="6596102" y="4729207"/>
            <a:ext cx="1142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Rhyme (3)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Inspire (3)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Tilt (3)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01444-5739-F375-1308-EC077566E8EB}"/>
              </a:ext>
            </a:extLst>
          </p:cNvPr>
          <p:cNvSpPr txBox="1"/>
          <p:nvPr/>
        </p:nvSpPr>
        <p:spPr>
          <a:xfrm>
            <a:off x="5598072" y="6103608"/>
            <a:ext cx="2093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Neopestalotiopsis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80FF1D-A652-5229-592F-21708EC6CAB6}"/>
              </a:ext>
            </a:extLst>
          </p:cNvPr>
          <p:cNvSpPr/>
          <p:nvPr/>
        </p:nvSpPr>
        <p:spPr>
          <a:xfrm>
            <a:off x="5110143" y="6103608"/>
            <a:ext cx="2905448" cy="474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7A6A49-4F11-8BA0-AABA-DAF124048195}"/>
              </a:ext>
            </a:extLst>
          </p:cNvPr>
          <p:cNvSpPr/>
          <p:nvPr/>
        </p:nvSpPr>
        <p:spPr>
          <a:xfrm>
            <a:off x="6315196" y="4712467"/>
            <a:ext cx="1616646" cy="953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12BA41-5AA1-87F9-5763-3593A4388142}"/>
              </a:ext>
            </a:extLst>
          </p:cNvPr>
          <p:cNvSpPr/>
          <p:nvPr/>
        </p:nvSpPr>
        <p:spPr>
          <a:xfrm>
            <a:off x="3661939" y="4399933"/>
            <a:ext cx="1820121" cy="474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F35142-C3BB-821B-1E3E-E7023336E0B1}"/>
              </a:ext>
            </a:extLst>
          </p:cNvPr>
          <p:cNvSpPr/>
          <p:nvPr/>
        </p:nvSpPr>
        <p:spPr>
          <a:xfrm>
            <a:off x="3520365" y="2159732"/>
            <a:ext cx="1961695" cy="474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437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D7B2-2B7F-A279-4D6C-5C511CD3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42" y="457661"/>
            <a:ext cx="8229600" cy="1068387"/>
          </a:xfrm>
        </p:spPr>
        <p:txBody>
          <a:bodyPr/>
          <a:lstStyle/>
          <a:p>
            <a:r>
              <a:rPr lang="en-US" dirty="0"/>
              <a:t>Year-round Best Management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12391-54FB-4385-0337-61D23F17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6048"/>
            <a:ext cx="8229600" cy="506156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Limit field operations, such as harvesting and spraying, </a:t>
            </a:r>
            <a:r>
              <a:rPr lang="en-US" b="1" dirty="0"/>
              <a:t>when plants are wet</a:t>
            </a:r>
            <a:r>
              <a:rPr lang="en-US" dirty="0"/>
              <a:t>.</a:t>
            </a:r>
          </a:p>
          <a:p>
            <a:r>
              <a:rPr lang="en-US" b="1" dirty="0"/>
              <a:t>Sanitize</a:t>
            </a:r>
            <a:r>
              <a:rPr lang="en-US" dirty="0"/>
              <a:t> hands, shoes, and clothing when moving out of infected fields.</a:t>
            </a:r>
          </a:p>
          <a:p>
            <a:r>
              <a:rPr lang="en-US" b="1" dirty="0"/>
              <a:t>Clean and disinfect equipment </a:t>
            </a:r>
            <a:r>
              <a:rPr lang="en-US" dirty="0"/>
              <a:t>when moving out of infected fields.</a:t>
            </a:r>
          </a:p>
          <a:p>
            <a:r>
              <a:rPr lang="en-US" dirty="0"/>
              <a:t>Remove and </a:t>
            </a:r>
            <a:r>
              <a:rPr lang="en-US" b="1" dirty="0"/>
              <a:t>destroy symptomatic plants </a:t>
            </a:r>
            <a:r>
              <a:rPr lang="en-US" dirty="0"/>
              <a:t>to reduce the spread of disease.</a:t>
            </a:r>
          </a:p>
          <a:p>
            <a:r>
              <a:rPr lang="en-US" b="1" dirty="0"/>
              <a:t>Apply efficacious fungicides </a:t>
            </a:r>
            <a:r>
              <a:rPr lang="en-US" dirty="0"/>
              <a:t>in rotation with routine sprays for other diseases.</a:t>
            </a:r>
          </a:p>
          <a:p>
            <a:r>
              <a:rPr lang="en-US" dirty="0"/>
              <a:t>Use good </a:t>
            </a:r>
            <a:r>
              <a:rPr lang="en-US" b="1" dirty="0"/>
              <a:t>harvest sanitation </a:t>
            </a:r>
            <a:r>
              <a:rPr lang="en-US" dirty="0"/>
              <a:t>practices — avoid overhead watering, cull &amp; destroy infected fruit.</a:t>
            </a:r>
          </a:p>
        </p:txBody>
      </p:sp>
    </p:spTree>
    <p:extLst>
      <p:ext uri="{BB962C8B-B14F-4D97-AF65-F5344CB8AC3E}">
        <p14:creationId xmlns:p14="http://schemas.microsoft.com/office/powerpoint/2010/main" val="77232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F3E0-6CC3-B522-9342-A688A567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2127"/>
            <a:ext cx="8229600" cy="525564"/>
          </a:xfrm>
        </p:spPr>
        <p:txBody>
          <a:bodyPr/>
          <a:lstStyle/>
          <a:p>
            <a:r>
              <a:rPr lang="en-US" dirty="0"/>
              <a:t>Research Goals/Questions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801F-2A3F-4ECA-CC60-1C2018D3C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7691"/>
            <a:ext cx="8229600" cy="36767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Identify and characterize isolates in NC.</a:t>
            </a:r>
          </a:p>
          <a:p>
            <a:pPr>
              <a:spcAft>
                <a:spcPts val="600"/>
              </a:spcAft>
            </a:pPr>
            <a:r>
              <a:rPr lang="en-US" dirty="0"/>
              <a:t>Find resistant cultivars!!! Inoculated cultivar trials in 2025 to be conducted at Castle Hayne.</a:t>
            </a:r>
          </a:p>
          <a:p>
            <a:pPr>
              <a:spcAft>
                <a:spcPts val="600"/>
              </a:spcAft>
            </a:pPr>
            <a:r>
              <a:rPr lang="en-US" dirty="0"/>
              <a:t>Does reinfection occur from plant debris in soil?</a:t>
            </a:r>
          </a:p>
          <a:p>
            <a:pPr>
              <a:spcAft>
                <a:spcPts val="600"/>
              </a:spcAft>
            </a:pPr>
            <a:r>
              <a:rPr lang="en-US" dirty="0"/>
              <a:t>Can the pathogen persist in soil without plant debris?</a:t>
            </a:r>
          </a:p>
          <a:p>
            <a:pPr>
              <a:spcAft>
                <a:spcPts val="600"/>
              </a:spcAft>
            </a:pPr>
            <a:r>
              <a:rPr lang="en-US" dirty="0"/>
              <a:t>Does reinfection occur through re-use of row covers?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If so, can row covers be sanitized?</a:t>
            </a:r>
          </a:p>
          <a:p>
            <a:pPr>
              <a:spcAft>
                <a:spcPts val="600"/>
              </a:spcAft>
            </a:pPr>
            <a:r>
              <a:rPr lang="en-US" dirty="0"/>
              <a:t>Are other crops, weeds infected/colonized?</a:t>
            </a:r>
          </a:p>
          <a:p>
            <a:pPr>
              <a:spcAft>
                <a:spcPts val="600"/>
              </a:spcAft>
            </a:pPr>
            <a:r>
              <a:rPr lang="en-US" dirty="0"/>
              <a:t>Multi-state collaboration (FL, GA and others)</a:t>
            </a:r>
          </a:p>
          <a:p>
            <a:pPr>
              <a:spcAft>
                <a:spcPts val="600"/>
              </a:spcAft>
            </a:pPr>
            <a:r>
              <a:rPr lang="en-US" dirty="0"/>
              <a:t>Evaluate fungicides for efficacy/crop safety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9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ws of plants growing in a greenhouse&#10;&#10;Description automatically generated">
            <a:extLst>
              <a:ext uri="{FF2B5EF4-FFF2-40B4-BE49-F238E27FC236}">
                <a16:creationId xmlns:a16="http://schemas.microsoft.com/office/drawing/2014/main" id="{462D0548-BD37-F82E-9824-FC508BE323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25528" y="1769806"/>
            <a:ext cx="5088194" cy="508819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0CB7817-3428-0C41-680D-9626082E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7047"/>
            <a:ext cx="8229600" cy="476403"/>
          </a:xfrm>
        </p:spPr>
        <p:txBody>
          <a:bodyPr/>
          <a:lstStyle/>
          <a:p>
            <a:r>
              <a:rPr lang="en-US" dirty="0"/>
              <a:t>Annual Plasticulture Strawberries in NC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4B366B-5BC1-92B9-D73D-1097EE996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7634"/>
            <a:ext cx="3338052" cy="398273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/>
              <a:t>Fumigate/drip/lay plastic in Aug-Sep </a:t>
            </a:r>
          </a:p>
          <a:p>
            <a:pPr>
              <a:spcAft>
                <a:spcPts val="600"/>
              </a:spcAft>
            </a:pPr>
            <a:r>
              <a:rPr lang="en-US" b="1" dirty="0"/>
              <a:t>Plant Sep-Oct</a:t>
            </a:r>
          </a:p>
          <a:p>
            <a:pPr>
              <a:spcAft>
                <a:spcPts val="600"/>
              </a:spcAft>
            </a:pPr>
            <a:r>
              <a:rPr lang="en-US" b="1" dirty="0"/>
              <a:t>Harvest Apr-Jun</a:t>
            </a:r>
          </a:p>
          <a:p>
            <a:pPr>
              <a:spcAft>
                <a:spcPts val="600"/>
              </a:spcAft>
            </a:pPr>
            <a:r>
              <a:rPr lang="en-US" b="1" dirty="0"/>
              <a:t>Mostly open field, PYO or direct marketed</a:t>
            </a:r>
          </a:p>
          <a:p>
            <a:pPr>
              <a:spcAft>
                <a:spcPts val="600"/>
              </a:spcAft>
            </a:pPr>
            <a:r>
              <a:rPr lang="en-US" b="1" dirty="0"/>
              <a:t>Some commercial shipping, including high tunnel winter production (shown)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7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4" y="529628"/>
            <a:ext cx="8962931" cy="6255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839" y="876694"/>
            <a:ext cx="5377758" cy="1102935"/>
          </a:xfr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5839" y="3288227"/>
            <a:ext cx="5377759" cy="3028361"/>
          </a:xfr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Bill Cline, NCSU</a:t>
            </a:r>
          </a:p>
          <a:p>
            <a:r>
              <a:rPr lang="en-US" dirty="0">
                <a:solidFill>
                  <a:schemeClr val="tx1"/>
                </a:solidFill>
              </a:rPr>
              <a:t>Entomology and Plant Pathology</a:t>
            </a:r>
          </a:p>
          <a:p>
            <a:r>
              <a:rPr lang="en-US" dirty="0">
                <a:solidFill>
                  <a:schemeClr val="tx1"/>
                </a:solidFill>
              </a:rPr>
              <a:t>Horticultural Crops Research Station</a:t>
            </a:r>
          </a:p>
          <a:p>
            <a:r>
              <a:rPr lang="en-US" dirty="0">
                <a:solidFill>
                  <a:schemeClr val="tx1"/>
                </a:solidFill>
              </a:rPr>
              <a:t>3800 Castle Hayne Road</a:t>
            </a:r>
          </a:p>
          <a:p>
            <a:r>
              <a:rPr lang="en-US" dirty="0">
                <a:solidFill>
                  <a:schemeClr val="tx1"/>
                </a:solidFill>
              </a:rPr>
              <a:t>Castle Hayne, NC 28429</a:t>
            </a:r>
          </a:p>
          <a:p>
            <a:r>
              <a:rPr lang="en-US" dirty="0">
                <a:solidFill>
                  <a:schemeClr val="tx1"/>
                </a:solidFill>
              </a:rPr>
              <a:t>910-620-4502</a:t>
            </a:r>
          </a:p>
          <a:p>
            <a:r>
              <a:rPr lang="en-US" dirty="0">
                <a:solidFill>
                  <a:schemeClr val="tx1"/>
                </a:solidFill>
              </a:rPr>
              <a:t>bcline@ncsu.edu</a:t>
            </a:r>
          </a:p>
        </p:txBody>
      </p:sp>
      <p:pic>
        <p:nvPicPr>
          <p:cNvPr id="5" name="Picture 4" descr="A person with a mustache&#10;&#10;Description automatically generated with low confidence">
            <a:extLst>
              <a:ext uri="{FF2B5EF4-FFF2-40B4-BE49-F238E27FC236}">
                <a16:creationId xmlns:a16="http://schemas.microsoft.com/office/drawing/2014/main" id="{847B3B0E-5163-4DA0-8B86-FF5F2A3A2D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101" y="5109655"/>
            <a:ext cx="1167737" cy="1493822"/>
          </a:xfrm>
          <a:prstGeom prst="rect">
            <a:avLst/>
          </a:prstGeom>
          <a:ln w="44450" cmpd="sng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83130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FE524-6598-0ACB-CCEC-0DFCC1C6D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0433"/>
            <a:ext cx="4567084" cy="1068387"/>
          </a:xfrm>
        </p:spPr>
        <p:txBody>
          <a:bodyPr/>
          <a:lstStyle/>
          <a:p>
            <a:r>
              <a:rPr lang="en-US" dirty="0"/>
              <a:t>Plants come mostly from US and Canadian nurseries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D8725-8D69-8DFE-0725-55A48CA40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22600"/>
            <a:ext cx="3347884" cy="3103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/>
              <a:t>Runner tips, </a:t>
            </a:r>
            <a:r>
              <a:rPr lang="en-US" b="1" dirty="0" err="1"/>
              <a:t>i.e,“root</a:t>
            </a:r>
            <a:r>
              <a:rPr lang="en-US" b="1" dirty="0"/>
              <a:t> your own”</a:t>
            </a:r>
          </a:p>
          <a:p>
            <a:pPr>
              <a:spcAft>
                <a:spcPts val="600"/>
              </a:spcAft>
            </a:pPr>
            <a:r>
              <a:rPr lang="en-US" b="1" dirty="0"/>
              <a:t>Plug plants </a:t>
            </a:r>
          </a:p>
          <a:p>
            <a:pPr>
              <a:spcAft>
                <a:spcPts val="600"/>
              </a:spcAft>
            </a:pPr>
            <a:r>
              <a:rPr lang="en-US" b="1" dirty="0"/>
              <a:t>Green-dug plants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Cut-offs (California)</a:t>
            </a:r>
          </a:p>
        </p:txBody>
      </p:sp>
      <p:pic>
        <p:nvPicPr>
          <p:cNvPr id="5" name="Picture 4" descr="A close-up of several plants&#10;&#10;AI-generated content may be incorrect.">
            <a:extLst>
              <a:ext uri="{FF2B5EF4-FFF2-40B4-BE49-F238E27FC236}">
                <a16:creationId xmlns:a16="http://schemas.microsoft.com/office/drawing/2014/main" id="{3211C1C6-0F39-967B-068E-AB7EFD3DA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917" y="1037455"/>
            <a:ext cx="3750804" cy="2813103"/>
          </a:xfrm>
          <a:prstGeom prst="rect">
            <a:avLst/>
          </a:prstGeom>
        </p:spPr>
      </p:pic>
      <p:pic>
        <p:nvPicPr>
          <p:cNvPr id="7" name="Picture 6" descr="A hand holding a plant&#10;&#10;AI-generated content may be incorrect.">
            <a:extLst>
              <a:ext uri="{FF2B5EF4-FFF2-40B4-BE49-F238E27FC236}">
                <a16:creationId xmlns:a16="http://schemas.microsoft.com/office/drawing/2014/main" id="{09459D71-6392-42B5-F958-B7EB72DFA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848" y="3923071"/>
            <a:ext cx="3750804" cy="2813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99D661-2976-5F45-4CB2-6209A58188A2}"/>
              </a:ext>
            </a:extLst>
          </p:cNvPr>
          <p:cNvSpPr txBox="1"/>
          <p:nvPr/>
        </p:nvSpPr>
        <p:spPr>
          <a:xfrm>
            <a:off x="6574123" y="5941497"/>
            <a:ext cx="11835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Green-dug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5934A-E09A-5D49-54C3-1D56A4EEF914}"/>
              </a:ext>
            </a:extLst>
          </p:cNvPr>
          <p:cNvSpPr txBox="1"/>
          <p:nvPr/>
        </p:nvSpPr>
        <p:spPr>
          <a:xfrm>
            <a:off x="5588740" y="2771614"/>
            <a:ext cx="5870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Plug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25FB34-9782-262C-E8FC-1ECFBC26D59C}"/>
              </a:ext>
            </a:extLst>
          </p:cNvPr>
          <p:cNvSpPr txBox="1"/>
          <p:nvPr/>
        </p:nvSpPr>
        <p:spPr>
          <a:xfrm>
            <a:off x="8013291" y="2259340"/>
            <a:ext cx="8380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Cut-off</a:t>
            </a:r>
          </a:p>
        </p:txBody>
      </p:sp>
    </p:spTree>
    <p:extLst>
      <p:ext uri="{BB962C8B-B14F-4D97-AF65-F5344CB8AC3E}">
        <p14:creationId xmlns:p14="http://schemas.microsoft.com/office/powerpoint/2010/main" val="185417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0688" y="659038"/>
            <a:ext cx="5155008" cy="5109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148" y="3777436"/>
            <a:ext cx="3756786" cy="300542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73F0AE-2CC4-6520-AAEF-847B6D6FB6E8}"/>
              </a:ext>
            </a:extLst>
          </p:cNvPr>
          <p:cNvSpPr txBox="1"/>
          <p:nvPr/>
        </p:nvSpPr>
        <p:spPr>
          <a:xfrm>
            <a:off x="5475696" y="1017908"/>
            <a:ext cx="3348609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THE PROBLEM – a NEW</a:t>
            </a:r>
          </a:p>
          <a:p>
            <a:r>
              <a:rPr lang="en-US" sz="2400" b="1" dirty="0"/>
              <a:t>and aggressive pathogen</a:t>
            </a:r>
          </a:p>
          <a:p>
            <a:r>
              <a:rPr lang="en-US" sz="2400" b="1" dirty="0"/>
              <a:t>(</a:t>
            </a:r>
            <a:r>
              <a:rPr lang="en-US" sz="2400" b="1" i="1" dirty="0" err="1"/>
              <a:t>Neopestalotiopsis</a:t>
            </a:r>
            <a:r>
              <a:rPr lang="en-US" sz="2400" b="1" dirty="0"/>
              <a:t> spp.)</a:t>
            </a:r>
          </a:p>
          <a:p>
            <a:r>
              <a:rPr lang="en-US" sz="2400" b="1" dirty="0"/>
              <a:t>Has infested nurseries </a:t>
            </a:r>
          </a:p>
          <a:p>
            <a:r>
              <a:rPr lang="en-US" sz="2400" b="1" dirty="0"/>
              <a:t>that supply our growers</a:t>
            </a:r>
          </a:p>
        </p:txBody>
      </p:sp>
    </p:spTree>
    <p:extLst>
      <p:ext uri="{BB962C8B-B14F-4D97-AF65-F5344CB8AC3E}">
        <p14:creationId xmlns:p14="http://schemas.microsoft.com/office/powerpoint/2010/main" val="43378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DAAD-BA71-5EA9-4D75-FCE888EF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614055"/>
          </a:xfrm>
        </p:spPr>
        <p:txBody>
          <a:bodyPr/>
          <a:lstStyle/>
          <a:p>
            <a:r>
              <a:rPr lang="en-US" dirty="0"/>
              <a:t>Some of what we know…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6272-24B1-FCEC-D006-08903F9E1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5455"/>
            <a:ext cx="8229600" cy="432414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Species/isolates can vary in aggressiveness</a:t>
            </a:r>
          </a:p>
          <a:p>
            <a:pPr>
              <a:spcAft>
                <a:spcPts val="600"/>
              </a:spcAft>
            </a:pPr>
            <a:r>
              <a:rPr lang="en-US" dirty="0"/>
              <a:t>Introduced on infected planting stock</a:t>
            </a:r>
          </a:p>
          <a:p>
            <a:pPr>
              <a:spcAft>
                <a:spcPts val="600"/>
              </a:spcAft>
            </a:pPr>
            <a:r>
              <a:rPr lang="en-US" dirty="0"/>
              <a:t>Can persist (over-summer) in plant debris (??)</a:t>
            </a:r>
          </a:p>
          <a:p>
            <a:pPr>
              <a:spcAft>
                <a:spcPts val="600"/>
              </a:spcAft>
            </a:pPr>
            <a:r>
              <a:rPr lang="en-US" dirty="0"/>
              <a:t>Infection requires a wetness period (&gt;12 </a:t>
            </a:r>
            <a:r>
              <a:rPr lang="en-US" dirty="0" err="1"/>
              <a:t>hrs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Can be spread by wind, rain, equipment, workers</a:t>
            </a:r>
          </a:p>
          <a:p>
            <a:pPr>
              <a:spcAft>
                <a:spcPts val="600"/>
              </a:spcAft>
            </a:pPr>
            <a:r>
              <a:rPr lang="en-US" dirty="0"/>
              <a:t>Best </a:t>
            </a:r>
            <a:r>
              <a:rPr lang="en-US" u="sng" dirty="0"/>
              <a:t>labeled</a:t>
            </a:r>
            <a:r>
              <a:rPr lang="en-US" dirty="0"/>
              <a:t> fungicides are Thiram, Switch</a:t>
            </a:r>
          </a:p>
          <a:p>
            <a:pPr>
              <a:spcAft>
                <a:spcPts val="600"/>
              </a:spcAft>
            </a:pPr>
            <a:r>
              <a:rPr lang="en-US" dirty="0"/>
              <a:t>FRAC 3 products also useful (Orbit, Rhyme, Inspire)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8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CD317-863D-97C2-3E94-80F16D42E5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599154"/>
            <a:ext cx="8345128" cy="62588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48AA26-2E5B-44B4-6EC7-E868B2903C01}"/>
              </a:ext>
            </a:extLst>
          </p:cNvPr>
          <p:cNvSpPr txBox="1"/>
          <p:nvPr/>
        </p:nvSpPr>
        <p:spPr>
          <a:xfrm>
            <a:off x="304800" y="2598003"/>
            <a:ext cx="601915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Plant-borne infections produce characteristic stunting and reddening of leaves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AC6593A-A4B0-9BE9-CF43-66529971C1A8}"/>
              </a:ext>
            </a:extLst>
          </p:cNvPr>
          <p:cNvSpPr/>
          <p:nvPr/>
        </p:nvSpPr>
        <p:spPr>
          <a:xfrm rot="17785566">
            <a:off x="1927122" y="3374509"/>
            <a:ext cx="484632" cy="978408"/>
          </a:xfrm>
          <a:prstGeom prst="downArrow">
            <a:avLst>
              <a:gd name="adj1" fmla="val 50000"/>
              <a:gd name="adj2" fmla="val 7816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17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C4355C2-033D-47CA-8D68-00C939E3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86269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400" i="1" dirty="0" err="1"/>
              <a:t>Neopestalotiopsis</a:t>
            </a:r>
            <a:r>
              <a:rPr lang="en-US" sz="2400" dirty="0"/>
              <a:t> sp. (Neo-P) can cause crown disease (shown), leaf spots and fruit rot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E4F39-D1FE-46E6-B5E5-3F640A12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1" r="35016" b="27021"/>
          <a:stretch/>
        </p:blipFill>
        <p:spPr>
          <a:xfrm rot="5400000">
            <a:off x="217448" y="2130744"/>
            <a:ext cx="4157666" cy="3773651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851F2BE-97E4-4375-B730-DC2D4273B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3042" y="1938737"/>
            <a:ext cx="3883057" cy="4157664"/>
          </a:xfrm>
          <a:solidFill>
            <a:schemeClr val="bg2"/>
          </a:soli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b="1" dirty="0"/>
              <a:t>Introduced on planting stock (many states)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Symptoms similar to other crown rots on strawberry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Report -- submit samples for diagnosis (200+ in 2024)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Crown infection is the most common symptom we see in NC</a:t>
            </a:r>
          </a:p>
        </p:txBody>
      </p:sp>
    </p:spTree>
    <p:extLst>
      <p:ext uri="{BB962C8B-B14F-4D97-AF65-F5344CB8AC3E}">
        <p14:creationId xmlns:p14="http://schemas.microsoft.com/office/powerpoint/2010/main" val="388977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leaves&#10;&#10;Description automatically generated">
            <a:extLst>
              <a:ext uri="{FF2B5EF4-FFF2-40B4-BE49-F238E27FC236}">
                <a16:creationId xmlns:a16="http://schemas.microsoft.com/office/drawing/2014/main" id="{16021FE6-9B18-3BE0-6265-21D2426DE5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1322" y="768485"/>
            <a:ext cx="8117324" cy="6089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62BBB-607A-9F97-9D11-B1DAD655A623}"/>
              </a:ext>
            </a:extLst>
          </p:cNvPr>
          <p:cNvSpPr txBox="1"/>
          <p:nvPr/>
        </p:nvSpPr>
        <p:spPr>
          <a:xfrm>
            <a:off x="1081548" y="1111045"/>
            <a:ext cx="249739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Neop</a:t>
            </a:r>
            <a:r>
              <a:rPr lang="en-US" sz="2000" b="1" dirty="0"/>
              <a:t>. on infected tips in the rooting bed (PDIC sample)</a:t>
            </a:r>
          </a:p>
        </p:txBody>
      </p:sp>
    </p:spTree>
    <p:extLst>
      <p:ext uri="{BB962C8B-B14F-4D97-AF65-F5344CB8AC3E}">
        <p14:creationId xmlns:p14="http://schemas.microsoft.com/office/powerpoint/2010/main" val="58963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brown leaf&#10;&#10;Description automatically generated">
            <a:extLst>
              <a:ext uri="{FF2B5EF4-FFF2-40B4-BE49-F238E27FC236}">
                <a16:creationId xmlns:a16="http://schemas.microsoft.com/office/drawing/2014/main" id="{3D169D2A-756D-F80B-1E80-84941B80E4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81" y="522208"/>
            <a:ext cx="8579796" cy="62227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5180D6-CA60-0CAE-1608-7BB290ED1B7A}"/>
              </a:ext>
            </a:extLst>
          </p:cNvPr>
          <p:cNvSpPr txBox="1"/>
          <p:nvPr/>
        </p:nvSpPr>
        <p:spPr>
          <a:xfrm>
            <a:off x="4572001" y="1012723"/>
            <a:ext cx="40213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Spore masses on the underside of a leaf following incubation in a moist chamber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A0E21-9B24-435F-91AF-2A15E2ED23EA}"/>
              </a:ext>
            </a:extLst>
          </p:cNvPr>
          <p:cNvSpPr txBox="1"/>
          <p:nvPr/>
        </p:nvSpPr>
        <p:spPr>
          <a:xfrm>
            <a:off x="462117" y="6255463"/>
            <a:ext cx="35628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Image courtesy of S. </a:t>
            </a:r>
            <a:r>
              <a:rPr lang="en-US" dirty="0" err="1"/>
              <a:t>Moparthi</a:t>
            </a:r>
            <a:r>
              <a:rPr lang="en-US" dirty="0"/>
              <a:t>, PDIC</a:t>
            </a:r>
          </a:p>
        </p:txBody>
      </p:sp>
    </p:spTree>
    <p:extLst>
      <p:ext uri="{BB962C8B-B14F-4D97-AF65-F5344CB8AC3E}">
        <p14:creationId xmlns:p14="http://schemas.microsoft.com/office/powerpoint/2010/main" val="3599423299"/>
      </p:ext>
    </p:extLst>
  </p:cSld>
  <p:clrMapOvr>
    <a:masterClrMapping/>
  </p:clrMapOvr>
</p:sld>
</file>

<file path=ppt/theme/theme1.xml><?xml version="1.0" encoding="utf-8"?>
<a:theme xmlns:a="http://schemas.openxmlformats.org/drawingml/2006/main" name="FreshProduce Storyboardi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reshProduce Storyboardi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FreshProduce Storyboarding Template</Template>
  <TotalTime>8468</TotalTime>
  <Words>882</Words>
  <Application>Microsoft Office PowerPoint</Application>
  <PresentationFormat>On-screen Show (4:3)</PresentationFormat>
  <Paragraphs>144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FreshProduce Storyboarding Template</vt:lpstr>
      <vt:lpstr>1_FreshProduce Storyboarding Template</vt:lpstr>
      <vt:lpstr>Managing “Neo-P” Neopestalotiopsis on Strawberry  NCDA&amp;CS New and Emerging Crops Program  2025 Research/Industry Update  6 March 2025</vt:lpstr>
      <vt:lpstr>Annual Plasticulture Strawberries in NC</vt:lpstr>
      <vt:lpstr>Plants come mostly from US and Canadian nurseries</vt:lpstr>
      <vt:lpstr>PowerPoint Presentation</vt:lpstr>
      <vt:lpstr>Some of what we know…</vt:lpstr>
      <vt:lpstr>PowerPoint Presentation</vt:lpstr>
      <vt:lpstr>Neopestalotiopsis sp. (Neo-P) can cause crown disease (shown), leaf spots and fruit rot</vt:lpstr>
      <vt:lpstr>PowerPoint Presentation</vt:lpstr>
      <vt:lpstr>PowerPoint Presentation</vt:lpstr>
      <vt:lpstr>PowerPoint Presentation</vt:lpstr>
      <vt:lpstr>PowerPoint Presentation</vt:lpstr>
      <vt:lpstr>Managing Neopestalotiopsis</vt:lpstr>
      <vt:lpstr>Fall/Winter disease management strategy</vt:lpstr>
      <vt:lpstr>PowerPoint Presentation</vt:lpstr>
      <vt:lpstr>PowerPoint Presentation</vt:lpstr>
      <vt:lpstr>PowerPoint Presentation</vt:lpstr>
      <vt:lpstr>PowerPoint Presentation</vt:lpstr>
      <vt:lpstr>Year-round Best Management Practices</vt:lpstr>
      <vt:lpstr>Research Goals/Questions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 Name:</dc:title>
  <dc:creator>Reviewer</dc:creator>
  <cp:lastModifiedBy>William O. Cline</cp:lastModifiedBy>
  <cp:revision>289</cp:revision>
  <cp:lastPrinted>2020-08-26T20:05:09Z</cp:lastPrinted>
  <dcterms:created xsi:type="dcterms:W3CDTF">2015-08-04T19:10:11Z</dcterms:created>
  <dcterms:modified xsi:type="dcterms:W3CDTF">2025-03-06T12:16:29Z</dcterms:modified>
</cp:coreProperties>
</file>