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27"/>
  </p:notesMasterIdLst>
  <p:sldIdLst>
    <p:sldId id="261" r:id="rId3"/>
    <p:sldId id="398" r:id="rId4"/>
    <p:sldId id="444" r:id="rId5"/>
    <p:sldId id="402" r:id="rId6"/>
    <p:sldId id="447" r:id="rId7"/>
    <p:sldId id="469" r:id="rId8"/>
    <p:sldId id="470" r:id="rId9"/>
    <p:sldId id="448" r:id="rId10"/>
    <p:sldId id="449" r:id="rId11"/>
    <p:sldId id="450" r:id="rId12"/>
    <p:sldId id="451" r:id="rId13"/>
    <p:sldId id="452" r:id="rId14"/>
    <p:sldId id="453" r:id="rId15"/>
    <p:sldId id="461" r:id="rId16"/>
    <p:sldId id="454" r:id="rId17"/>
    <p:sldId id="455" r:id="rId18"/>
    <p:sldId id="456" r:id="rId19"/>
    <p:sldId id="465" r:id="rId20"/>
    <p:sldId id="411" r:id="rId21"/>
    <p:sldId id="463" r:id="rId22"/>
    <p:sldId id="467" r:id="rId23"/>
    <p:sldId id="472" r:id="rId24"/>
    <p:sldId id="471" r:id="rId25"/>
    <p:sldId id="41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802"/>
    <p:restoredTop sz="96281"/>
  </p:normalViewPr>
  <p:slideViewPr>
    <p:cSldViewPr snapToGrid="0">
      <p:cViewPr varScale="1">
        <p:scale>
          <a:sx n="108" d="100"/>
          <a:sy n="108" d="100"/>
        </p:scale>
        <p:origin x="216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B10964-0C9F-3648-BD84-EF3C0D13DAB1}" type="datetimeFigureOut">
              <a:rPr lang="en-US" smtClean="0"/>
              <a:t>3/6/25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0CCB30-2FC8-0143-8D5E-965571B0E9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320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AAD733-74DA-9442-BDE3-5F35388FEA8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9529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order to breed fast, we need to be able to phenotype fast. This is a lab-based phenotyping system that is able to very quickly (within a few weeks) screen through hundreds of different varieties and determine the best ones.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2575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order to breed fast, we need to be able to phenotype fast. This is a lab-based phenotyping system that is able to very quickly (within a few weeks) screen through hundreds of different varieties and determine the best ones.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96942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0325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8737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8628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01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6231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66D543-B4EA-EE4E-A61B-D84952514B3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27230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23323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68980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388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067BD0-B1B9-DF40-B254-EBF183982D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1434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AF770-D092-E550-77BF-9EA7C900C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BC926A-0B22-6DB4-1702-B46147DE5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073B0-05D6-C9D8-A37F-F87E538EE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0058E6-7BEC-21DD-A2B9-ADB4A355C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EC596-44A4-52AC-F6EB-47A30229E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157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CFE26-5B04-DA92-2D3C-E8AB25890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CC8A9-7603-8476-52E3-93F088CBD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FB6B8-6E67-8BA4-A795-18F93A3E3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9561F-6023-9E18-E95A-EE2A76370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30C6B-CE04-3551-5C1D-2379B9B77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15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117C8-CB52-A79C-C2AD-FE03507B0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0C779-DEB4-801E-3FF5-AD2B3D395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B99AC2-C0EE-FEB8-D2EC-8D6D56DE8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B5611-73DE-7D3B-6B3F-EC1A43DF5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3B741-E24D-8122-9228-F28E165A5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575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BB336-225B-D59D-BED9-D36EBD506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44606-0011-E70C-AD7D-DE03043ED7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DC87B-EF3D-C237-4272-EF5DAB26BA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BE909-BBE9-8AEB-65F2-D5CBC5577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83A4B5-0611-3928-2356-174E03030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FA391-698D-A139-DF39-A63528270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708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2AC48-1C57-3F5B-61CE-FC6DAC826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71BD4-C925-EB2E-250D-FAC179374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91A86D-D51C-C1F7-EBBD-AD1E39F943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F16749-0AEC-D0BA-150F-A870B20826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E1B2EA-19F1-1947-0F15-B21DFECDC8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C112DA-56EE-323C-18AC-68AD1BA39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2C1F2E-4320-0CE9-A04A-F36DCB180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1B87C4-2EFB-228E-A1C5-E75142775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604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2377C-C9ED-CD0C-9174-986B9BB5D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B4670F-B0A6-0DBA-429F-1964F8B72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5CEAE-535E-432A-5FE1-C42A735DA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3B3D3A-648E-84DA-81A8-DC52B44C9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521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DCF428-3E35-FFC2-1D02-F4F202775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72DF82-CA08-2BE0-54FF-C2464963E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FB40EB-599C-0126-0E17-D679AAD1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383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ADAB9-DA07-B485-0317-CF8C7361E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64910-CB03-2155-98C6-B01EFE400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A98388-9CED-4AB5-1757-D124220C3E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BF954-4B43-96FF-9CB5-6679F6BE0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30A524-900A-20A7-A406-95D5765E1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E0136-3704-0906-3FF9-D13D25F75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071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7F7B-FF89-6704-D66D-EB70145C8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0E0ABD-027E-1B3C-BFAD-7754F0F0EE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9BD81F-2EFD-4F75-68F3-185487DEE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1D914-1C16-629D-F367-A8C232124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F7E9E-3B74-3B8B-8080-991662366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24F1C-BB99-0470-8F19-153ED900E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151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0CD5E-785C-0D36-C509-C8A922772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2CD6B5-1C1F-8A06-FB08-6204B376D8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CCD76-0382-3AF8-D417-EB045D688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E08A0-E965-6DCC-7A8C-D721CD2F7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D9A62-2E79-7B2E-A1C0-18A74252F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847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2D4132-FD3F-8C86-06B6-B785711666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F00AE9-E343-98AA-5626-31E27D5DC9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57B6D-02FC-BA3F-CBF3-A09486197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7D393-7CDD-6D96-09B0-662601098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31FD7-BA3F-6C6A-B349-0F9D9C199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2496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0A359-2FB3-4847-9D97-3491754AA7F9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82176-A547-F94B-AC51-D6E9C882CB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2907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8603A-2399-D64A-8203-C8F297F981E8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2C605-4958-CF43-AA48-80339EFDB0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352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8075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71F39-3D09-F149-B1A1-DC2A7DB4A435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6BD0F-ABBC-C14D-BC96-77BE126A74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5184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68503"/>
            <a:ext cx="5384800" cy="41576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68503"/>
            <a:ext cx="5384800" cy="41576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7E973-E761-9943-801C-DE1E51E28431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5E9FC-F6D5-0349-BBED-EA7D7A9BC4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656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4" y="867339"/>
            <a:ext cx="10972800" cy="106838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2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CE534-2B3A-FA4B-B87A-8AC244117610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B94E0-5E06-6D42-A41D-50D581B40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4757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DFFB5-C0BC-DE4D-9A38-E0EE75FC9E15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B7D4D-4E81-5B40-91F6-CF14C25F86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1517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2570F-F7E3-1F40-B6F3-59FE945D5A70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2FA7-4FDB-5643-811E-7991DEE50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0348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5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5" y="1435103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1E9B0-C3DF-544F-BB14-A487ECCC7F43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8B14-AE1E-054C-8668-93D0F0400A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5941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4B1CF-5E0C-5D41-A3E2-D78942339385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F0004-A563-C64B-9FAD-6198662E1B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251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C5DAC-1A13-D34F-9418-D6257772B49C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610A8-B29A-B34A-A0B5-3DF26A2EB8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6707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C0D93-568E-6D41-8E6D-0963A71A503C}" type="datetimeFigureOut">
              <a:rPr lang="en-US"/>
              <a:pPr>
                <a:defRPr/>
              </a:pPr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D0221-73D0-6245-9CCD-73A1D8FCB5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469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94BC30-4F1C-8614-A76A-ABC07CE71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A4E8A-49CE-8896-0D01-14B3C7EB83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FE8CE-1A84-B003-952F-78D8B7EA77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2969C0-584C-2F4F-8999-D26E13269E1F}" type="datetimeFigureOut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540BA-6559-7339-B5AF-4DA7DBF3A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91640-62B7-2A60-0F06-66806DF86E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999F1-0053-CD4B-A760-992C99D02B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929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900113"/>
            <a:ext cx="10972800" cy="106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Headline Line One</a:t>
            </a:r>
            <a:br>
              <a:rPr lang="en-US" dirty="0"/>
            </a:br>
            <a:r>
              <a:rPr lang="en-US" dirty="0"/>
              <a:t>Headline Line Two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3022600"/>
            <a:ext cx="10972800" cy="310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600" smtClean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944504B-B211-B34D-97AF-78446C71FCDD}" type="datetimeFigureOut">
              <a:rPr lang="en-US" smtClean="0"/>
              <a:pPr>
                <a:defRPr/>
              </a:pPr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6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EF7D53D-272A-624E-BE3D-99D13E2B41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202925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611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09585" rtl="0" eaLnBrk="1" fontAlgn="base" hangingPunct="1">
        <a:spcBef>
          <a:spcPct val="0"/>
        </a:spcBef>
        <a:spcAft>
          <a:spcPct val="0"/>
        </a:spcAft>
        <a:defRPr sz="4267" b="1" kern="1200">
          <a:solidFill>
            <a:schemeClr val="tx1"/>
          </a:solidFill>
          <a:latin typeface="Arial"/>
          <a:ea typeface="ＭＳ Ｐゴシック" charset="0"/>
          <a:cs typeface="Arial"/>
        </a:defRPr>
      </a:lvl1pPr>
      <a:lvl2pPr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2pPr>
      <a:lvl3pPr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3pPr>
      <a:lvl4pPr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4pPr>
      <a:lvl5pPr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5pPr>
      <a:lvl6pPr marL="609585"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6pPr>
      <a:lvl7pPr marL="1219170"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7pPr>
      <a:lvl8pPr marL="1828754"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8pPr>
      <a:lvl9pPr marL="2438339" algn="ctr" defTabSz="609585" rtl="0" eaLnBrk="1" fontAlgn="base" hangingPunct="1">
        <a:spcBef>
          <a:spcPct val="0"/>
        </a:spcBef>
        <a:spcAft>
          <a:spcPct val="0"/>
        </a:spcAft>
        <a:defRPr sz="4267" b="1">
          <a:solidFill>
            <a:schemeClr val="tx1"/>
          </a:solidFill>
          <a:latin typeface="Arial" charset="0"/>
          <a:ea typeface="ＭＳ Ｐゴシック" charset="0"/>
        </a:defRPr>
      </a:lvl9pPr>
    </p:titleStyle>
    <p:bodyStyle>
      <a:lvl1pPr marL="457189" indent="-457189" algn="l" defTabSz="609585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/>
          <a:ea typeface="ＭＳ Ｐゴシック" charset="0"/>
          <a:cs typeface="Arial"/>
        </a:defRPr>
      </a:lvl1pPr>
      <a:lvl2pPr marL="990575" indent="-380990" algn="l" defTabSz="609585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3200" kern="1200">
          <a:solidFill>
            <a:schemeClr val="tx1"/>
          </a:solidFill>
          <a:latin typeface="Arial"/>
          <a:ea typeface="ＭＳ Ｐゴシック" charset="0"/>
          <a:cs typeface="Arial"/>
        </a:defRPr>
      </a:lvl2pPr>
      <a:lvl3pPr marL="1523962" indent="-304792" algn="l" defTabSz="609585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Arial"/>
          <a:ea typeface="ＭＳ Ｐゴシック" charset="0"/>
          <a:cs typeface="Arial"/>
        </a:defRPr>
      </a:lvl3pPr>
      <a:lvl4pPr marL="2133547" indent="-304792" algn="l" defTabSz="609585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1867" kern="1200">
          <a:solidFill>
            <a:schemeClr val="tx1"/>
          </a:solidFill>
          <a:latin typeface="Arial"/>
          <a:ea typeface="ＭＳ Ｐゴシック" charset="0"/>
          <a:cs typeface="Arial"/>
        </a:defRPr>
      </a:lvl4pPr>
      <a:lvl5pPr marL="2743131" indent="-304792" algn="l" defTabSz="609585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1333" kern="1200">
          <a:solidFill>
            <a:schemeClr val="tx1"/>
          </a:solidFill>
          <a:latin typeface="Arial"/>
          <a:ea typeface="ＭＳ Ｐゴシック" charset="0"/>
          <a:cs typeface="Arial"/>
        </a:defRPr>
      </a:lvl5pPr>
      <a:lvl6pPr marL="3352716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pn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1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gif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19.jpeg"/><Relationship Id="rId7" Type="http://schemas.microsoft.com/office/2007/relationships/hdphoto" Target="../media/hdphoto1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4.jpg"/><Relationship Id="rId5" Type="http://schemas.openxmlformats.org/officeDocument/2006/relationships/image" Target="../media/image30.png"/><Relationship Id="rId10" Type="http://schemas.openxmlformats.org/officeDocument/2006/relationships/image" Target="../media/image33.jpg"/><Relationship Id="rId4" Type="http://schemas.openxmlformats.org/officeDocument/2006/relationships/image" Target="../media/image29.jpeg"/><Relationship Id="rId9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13" Type="http://schemas.openxmlformats.org/officeDocument/2006/relationships/image" Target="../media/image43.jpeg"/><Relationship Id="rId3" Type="http://schemas.openxmlformats.org/officeDocument/2006/relationships/image" Target="../media/image19.jpeg"/><Relationship Id="rId7" Type="http://schemas.openxmlformats.org/officeDocument/2006/relationships/image" Target="../media/image38.jpeg"/><Relationship Id="rId12" Type="http://schemas.openxmlformats.org/officeDocument/2006/relationships/image" Target="../media/image42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11" Type="http://schemas.openxmlformats.org/officeDocument/2006/relationships/image" Target="../media/image41.jpeg"/><Relationship Id="rId5" Type="http://schemas.openxmlformats.org/officeDocument/2006/relationships/image" Target="../media/image36.jpeg"/><Relationship Id="rId10" Type="http://schemas.openxmlformats.org/officeDocument/2006/relationships/image" Target="../media/image40.png"/><Relationship Id="rId4" Type="http://schemas.openxmlformats.org/officeDocument/2006/relationships/image" Target="../media/image35.emf"/><Relationship Id="rId9" Type="http://schemas.openxmlformats.org/officeDocument/2006/relationships/image" Target="../media/image28.png"/><Relationship Id="rId1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g"/><Relationship Id="rId3" Type="http://schemas.openxmlformats.org/officeDocument/2006/relationships/image" Target="../media/image2.jpg"/><Relationship Id="rId7" Type="http://schemas.openxmlformats.org/officeDocument/2006/relationships/image" Target="../media/image47.jpg"/><Relationship Id="rId12" Type="http://schemas.openxmlformats.org/officeDocument/2006/relationships/image" Target="../media/image5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11" Type="http://schemas.openxmlformats.org/officeDocument/2006/relationships/image" Target="../media/image50.jpeg"/><Relationship Id="rId5" Type="http://schemas.openxmlformats.org/officeDocument/2006/relationships/image" Target="../media/image45.png"/><Relationship Id="rId10" Type="http://schemas.openxmlformats.org/officeDocument/2006/relationships/image" Target="../media/image19.jpe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.jpeg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5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1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5.emf"/><Relationship Id="rId5" Type="http://schemas.openxmlformats.org/officeDocument/2006/relationships/image" Target="../media/image54.png"/><Relationship Id="rId4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jp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jpeg"/><Relationship Id="rId5" Type="http://schemas.openxmlformats.org/officeDocument/2006/relationships/image" Target="../media/image19.jpeg"/><Relationship Id="rId4" Type="http://schemas.openxmlformats.org/officeDocument/2006/relationships/image" Target="../media/image56.e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g"/><Relationship Id="rId3" Type="http://schemas.openxmlformats.org/officeDocument/2006/relationships/image" Target="../media/image2.jpg"/><Relationship Id="rId7" Type="http://schemas.openxmlformats.org/officeDocument/2006/relationships/image" Target="../media/image5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8.jpeg"/><Relationship Id="rId11" Type="http://schemas.openxmlformats.org/officeDocument/2006/relationships/image" Target="../media/image43.jpeg"/><Relationship Id="rId5" Type="http://schemas.openxmlformats.org/officeDocument/2006/relationships/image" Target="../media/image51.jpeg"/><Relationship Id="rId10" Type="http://schemas.openxmlformats.org/officeDocument/2006/relationships/image" Target="../media/image62.jpeg"/><Relationship Id="rId4" Type="http://schemas.openxmlformats.org/officeDocument/2006/relationships/image" Target="../media/image19.jpeg"/><Relationship Id="rId9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3.png"/><Relationship Id="rId5" Type="http://schemas.openxmlformats.org/officeDocument/2006/relationships/image" Target="../media/image58.jpeg"/><Relationship Id="rId4" Type="http://schemas.openxmlformats.org/officeDocument/2006/relationships/image" Target="../media/image5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g"/><Relationship Id="rId3" Type="http://schemas.openxmlformats.org/officeDocument/2006/relationships/image" Target="../media/image2.jp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2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10" Type="http://schemas.openxmlformats.org/officeDocument/2006/relationships/image" Target="../media/image11.jpeg"/><Relationship Id="rId4" Type="http://schemas.openxmlformats.org/officeDocument/2006/relationships/image" Target="../media/image19.jpeg"/><Relationship Id="rId9" Type="http://schemas.openxmlformats.org/officeDocument/2006/relationships/image" Target="../media/image6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2.jp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2.jp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png"/><Relationship Id="rId5" Type="http://schemas.openxmlformats.org/officeDocument/2006/relationships/image" Target="../media/image60.jpg"/><Relationship Id="rId4" Type="http://schemas.openxmlformats.org/officeDocument/2006/relationships/image" Target="../media/image19.jpeg"/><Relationship Id="rId9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5.jpeg"/><Relationship Id="rId7" Type="http://schemas.openxmlformats.org/officeDocument/2006/relationships/image" Target="../media/image6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jpeg"/><Relationship Id="rId5" Type="http://schemas.openxmlformats.org/officeDocument/2006/relationships/image" Target="../media/image57.png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7C653-0E8F-C8B0-5768-9FC9939AB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011479"/>
            <a:ext cx="12192000" cy="1133007"/>
          </a:xfrm>
        </p:spPr>
        <p:txBody>
          <a:bodyPr/>
          <a:lstStyle/>
          <a:p>
            <a:r>
              <a:rPr lang="en-US" sz="2800" dirty="0"/>
              <a:t>A Novel Breeding Program for the Domestication of Lemnaceae and The Production of Fuel Butanol </a:t>
            </a: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4B28CE-F2D1-B049-194C-DCC7E12E32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356124"/>
            <a:ext cx="9144000" cy="501876"/>
          </a:xfrm>
        </p:spPr>
        <p:txBody>
          <a:bodyPr/>
          <a:lstStyle/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March 6</a:t>
            </a:r>
            <a:r>
              <a:rPr lang="en-US" sz="2400" baseline="30000" dirty="0">
                <a:solidFill>
                  <a:schemeClr val="bg1">
                    <a:lumMod val="50000"/>
                  </a:schemeClr>
                </a:solidFill>
              </a:rPr>
              <a:t>th</a:t>
            </a: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, 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0EC002-9A5F-B4A8-D1F2-5581FFE05D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68" t="22459" r="23308" b="25913"/>
          <a:stretch/>
        </p:blipFill>
        <p:spPr>
          <a:xfrm>
            <a:off x="4257729" y="1779783"/>
            <a:ext cx="3676542" cy="443818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30409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9503B5-6F55-254F-BDFD-B73C34CAD345}"/>
              </a:ext>
            </a:extLst>
          </p:cNvPr>
          <p:cNvSpPr txBox="1"/>
          <p:nvPr/>
        </p:nvSpPr>
        <p:spPr>
          <a:xfrm>
            <a:off x="437213" y="64066"/>
            <a:ext cx="113175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We are Interested in Turning Duckweed into a Crop and Using it To Produce Butanol</a:t>
            </a:r>
          </a:p>
        </p:txBody>
      </p:sp>
      <p:pic>
        <p:nvPicPr>
          <p:cNvPr id="2052" name="Picture 4" descr="Sponsors &amp; Partners | Workshops &amp; Conferences">
            <a:extLst>
              <a:ext uri="{FF2B5EF4-FFF2-40B4-BE49-F238E27FC236}">
                <a16:creationId xmlns:a16="http://schemas.microsoft.com/office/drawing/2014/main" id="{720CBEEF-0998-3A3C-AF26-AD742333C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7707" y="682612"/>
            <a:ext cx="1986682" cy="72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CSU Biochemistry (@ncsubiochem) / Twitter">
            <a:extLst>
              <a:ext uri="{FF2B5EF4-FFF2-40B4-BE49-F238E27FC236}">
                <a16:creationId xmlns:a16="http://schemas.microsoft.com/office/drawing/2014/main" id="{B6D5E0A9-E63F-501F-746E-33C5C54D6A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19" b="26565"/>
          <a:stretch/>
        </p:blipFill>
        <p:spPr bwMode="auto">
          <a:xfrm>
            <a:off x="0" y="747908"/>
            <a:ext cx="1495294" cy="82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uckweed Care Guide – Planting, Growing, and Propagation - Shrimp and Snail  Breeder">
            <a:extLst>
              <a:ext uri="{FF2B5EF4-FFF2-40B4-BE49-F238E27FC236}">
                <a16:creationId xmlns:a16="http://schemas.microsoft.com/office/drawing/2014/main" id="{9C3BCA35-6C2E-7AF3-DB80-3B33F6FCC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78" y="1893780"/>
            <a:ext cx="3142947" cy="2101284"/>
          </a:xfrm>
          <a:prstGeom prst="rect">
            <a:avLst/>
          </a:prstGeom>
          <a:noFill/>
          <a:ln w="76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6"/>
                </a:gs>
                <a:gs pos="83000">
                  <a:schemeClr val="accent6"/>
                </a:gs>
                <a:gs pos="100000">
                  <a:schemeClr val="accent6"/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3000"/>
              </a:prstClr>
            </a:out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8CAC29F-AD1D-902A-1219-D9A1A4A4FD66}"/>
              </a:ext>
            </a:extLst>
          </p:cNvPr>
          <p:cNvGrpSpPr/>
          <p:nvPr/>
        </p:nvGrpSpPr>
        <p:grpSpPr>
          <a:xfrm>
            <a:off x="2860496" y="4165440"/>
            <a:ext cx="3373116" cy="2574011"/>
            <a:chOff x="1073857" y="2700639"/>
            <a:chExt cx="3181013" cy="2091435"/>
          </a:xfrm>
        </p:grpSpPr>
        <p:pic>
          <p:nvPicPr>
            <p:cNvPr id="2058" name="Picture 10" descr="Parabel to increase production of its duckweed protein ingredient">
              <a:extLst>
                <a:ext uri="{FF2B5EF4-FFF2-40B4-BE49-F238E27FC236}">
                  <a16:creationId xmlns:a16="http://schemas.microsoft.com/office/drawing/2014/main" id="{22C1C951-C9C5-DED4-FBBF-61564FBF304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3857" y="2700639"/>
              <a:ext cx="3127471" cy="2091435"/>
            </a:xfrm>
            <a:prstGeom prst="rect">
              <a:avLst/>
            </a:prstGeom>
            <a:noFill/>
            <a:ln w="762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7000">
                    <a:schemeClr val="accent5"/>
                  </a:gs>
                  <a:gs pos="61000">
                    <a:schemeClr val="accent6"/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1"/>
              </a:gra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FBCAEDE-F862-1E8B-9D03-797169490D1A}"/>
                </a:ext>
              </a:extLst>
            </p:cNvPr>
            <p:cNvSpPr txBox="1"/>
            <p:nvPr/>
          </p:nvSpPr>
          <p:spPr>
            <a:xfrm>
              <a:off x="2286288" y="2734173"/>
              <a:ext cx="1968582" cy="2039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E7E6E6"/>
                  </a:solidFill>
                  <a:effectLst/>
                  <a:uLnTx/>
                  <a:uFillTx/>
                  <a:latin typeface="Avenir Book" panose="02000503020000020003" pitchFamily="2" charset="0"/>
                  <a:ea typeface="Menlo" panose="020B0609030804020204" pitchFamily="49" charset="0"/>
                  <a:cs typeface="Menlo" panose="020B0609030804020204" pitchFamily="49" charset="0"/>
                </a:rPr>
                <a:t>Lemnature Aquafarms</a:t>
              </a:r>
            </a:p>
          </p:txBody>
        </p:sp>
      </p:grpSp>
      <p:sp>
        <p:nvSpPr>
          <p:cNvPr id="17" name="Right Arrow 16">
            <a:extLst>
              <a:ext uri="{FF2B5EF4-FFF2-40B4-BE49-F238E27FC236}">
                <a16:creationId xmlns:a16="http://schemas.microsoft.com/office/drawing/2014/main" id="{1E8BB68E-F02E-85A8-22A6-FE5BE036A5CA}"/>
              </a:ext>
            </a:extLst>
          </p:cNvPr>
          <p:cNvSpPr/>
          <p:nvPr/>
        </p:nvSpPr>
        <p:spPr>
          <a:xfrm rot="2581349">
            <a:off x="3657559" y="3545441"/>
            <a:ext cx="498764" cy="581891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559210A-D827-F695-0A85-7F250F8666C9}"/>
              </a:ext>
            </a:extLst>
          </p:cNvPr>
          <p:cNvSpPr txBox="1"/>
          <p:nvPr/>
        </p:nvSpPr>
        <p:spPr>
          <a:xfrm>
            <a:off x="3096238" y="2857029"/>
            <a:ext cx="1889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A495CF-79AE-72B0-1AB1-5BCE62C0735B}"/>
              </a:ext>
            </a:extLst>
          </p:cNvPr>
          <p:cNvSpPr txBox="1"/>
          <p:nvPr/>
        </p:nvSpPr>
        <p:spPr>
          <a:xfrm>
            <a:off x="4344543" y="3739633"/>
            <a:ext cx="1889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Crop</a:t>
            </a:r>
          </a:p>
        </p:txBody>
      </p:sp>
      <p:pic>
        <p:nvPicPr>
          <p:cNvPr id="1026" name="Picture 2" descr="Jay J. Cheng | Department of Biological and Agricultural Engineering">
            <a:extLst>
              <a:ext uri="{FF2B5EF4-FFF2-40B4-BE49-F238E27FC236}">
                <a16:creationId xmlns:a16="http://schemas.microsoft.com/office/drawing/2014/main" id="{93548555-6E7C-CC61-CFF2-26130B036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5364" y="1680840"/>
            <a:ext cx="2379423" cy="237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annah Wall - Research And Teaching Assistant - North Carolina State  University | LinkedIn">
            <a:extLst>
              <a:ext uri="{FF2B5EF4-FFF2-40B4-BE49-F238E27FC236}">
                <a16:creationId xmlns:a16="http://schemas.microsoft.com/office/drawing/2014/main" id="{6EFEF3C6-2DE1-0B25-6DB3-A5AB9307D1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062" y="1667746"/>
            <a:ext cx="2405612" cy="240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ight Arrow 1">
            <a:extLst>
              <a:ext uri="{FF2B5EF4-FFF2-40B4-BE49-F238E27FC236}">
                <a16:creationId xmlns:a16="http://schemas.microsoft.com/office/drawing/2014/main" id="{49218D70-C45E-C233-8119-F17B8AB8B034}"/>
              </a:ext>
            </a:extLst>
          </p:cNvPr>
          <p:cNvSpPr/>
          <p:nvPr/>
        </p:nvSpPr>
        <p:spPr>
          <a:xfrm>
            <a:off x="6415115" y="5332649"/>
            <a:ext cx="498764" cy="581891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2138A5-2429-7009-762B-1A1E0661C5A0}"/>
              </a:ext>
            </a:extLst>
          </p:cNvPr>
          <p:cNvSpPr txBox="1"/>
          <p:nvPr/>
        </p:nvSpPr>
        <p:spPr>
          <a:xfrm>
            <a:off x="9980411" y="5911524"/>
            <a:ext cx="231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NC Dept. Ag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1D3AE65-BAB9-4CEA-5D76-F9DC8ED192C7}"/>
              </a:ext>
            </a:extLst>
          </p:cNvPr>
          <p:cNvGrpSpPr/>
          <p:nvPr/>
        </p:nvGrpSpPr>
        <p:grpSpPr>
          <a:xfrm>
            <a:off x="6760435" y="4261682"/>
            <a:ext cx="3170472" cy="2426473"/>
            <a:chOff x="5836258" y="795074"/>
            <a:chExt cx="3170472" cy="2426473"/>
          </a:xfrm>
        </p:grpSpPr>
        <p:pic>
          <p:nvPicPr>
            <p:cNvPr id="8" name="Picture 2" descr="n-butanol (1-butanol) molecule. Stock Illustration | Adobe Stock">
              <a:extLst>
                <a:ext uri="{FF2B5EF4-FFF2-40B4-BE49-F238E27FC236}">
                  <a16:creationId xmlns:a16="http://schemas.microsoft.com/office/drawing/2014/main" id="{A599CC68-6BD8-82CF-D9F5-E10B100B4EB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79"/>
            <a:stretch/>
          </p:blipFill>
          <p:spPr bwMode="auto">
            <a:xfrm>
              <a:off x="5885762" y="795074"/>
              <a:ext cx="3120968" cy="21404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4DA9234-6808-21C7-EA9F-4CF7AC7CC1EF}"/>
                </a:ext>
              </a:extLst>
            </p:cNvPr>
            <p:cNvSpPr txBox="1"/>
            <p:nvPr/>
          </p:nvSpPr>
          <p:spPr>
            <a:xfrm>
              <a:off x="5836258" y="2759882"/>
              <a:ext cx="27027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Fuel Butanol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A3564A93-70CB-1A3C-B8CE-5FD8789797C4}"/>
              </a:ext>
            </a:extLst>
          </p:cNvPr>
          <p:cNvGrpSpPr/>
          <p:nvPr/>
        </p:nvGrpSpPr>
        <p:grpSpPr>
          <a:xfrm>
            <a:off x="138563" y="5103907"/>
            <a:ext cx="2122530" cy="1615234"/>
            <a:chOff x="1786281" y="3429000"/>
            <a:chExt cx="2122530" cy="161523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0F95320-E4FF-EB51-AE7C-DF523E7C6CE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7F7F7"/>
                </a:clrFrom>
                <a:clrTo>
                  <a:srgbClr val="F7F7F7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86281" y="3429000"/>
              <a:ext cx="2122530" cy="1258710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314483C-2F4B-161F-EC7B-43A063247ADF}"/>
                </a:ext>
              </a:extLst>
            </p:cNvPr>
            <p:cNvSpPr txBox="1"/>
            <p:nvPr/>
          </p:nvSpPr>
          <p:spPr>
            <a:xfrm>
              <a:off x="2271024" y="4582569"/>
              <a:ext cx="15499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Pigs</a:t>
              </a:r>
            </a:p>
          </p:txBody>
        </p:sp>
      </p:grpSp>
      <p:sp>
        <p:nvSpPr>
          <p:cNvPr id="14" name="Right Arrow 13">
            <a:extLst>
              <a:ext uri="{FF2B5EF4-FFF2-40B4-BE49-F238E27FC236}">
                <a16:creationId xmlns:a16="http://schemas.microsoft.com/office/drawing/2014/main" id="{34E75BE4-B8F6-2283-3E74-51E54F2ABA42}"/>
              </a:ext>
            </a:extLst>
          </p:cNvPr>
          <p:cNvSpPr/>
          <p:nvPr/>
        </p:nvSpPr>
        <p:spPr>
          <a:xfrm>
            <a:off x="2249989" y="5338203"/>
            <a:ext cx="498764" cy="581891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0" name="Picture 6" descr="Research Stations - BRI / NECP / IAAE Events | NC Agriculture">
            <a:extLst>
              <a:ext uri="{FF2B5EF4-FFF2-40B4-BE49-F238E27FC236}">
                <a16:creationId xmlns:a16="http://schemas.microsoft.com/office/drawing/2014/main" id="{405B845E-99C3-D0CE-8751-530FC2BE07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06"/>
          <a:stretch/>
        </p:blipFill>
        <p:spPr bwMode="auto">
          <a:xfrm>
            <a:off x="2032470" y="763384"/>
            <a:ext cx="2206937" cy="818604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shade val="15000"/>
              </a:schemeClr>
            </a:solidFill>
          </a:ln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5D073BD3-40AA-710A-7787-E67B2C07F061}"/>
              </a:ext>
            </a:extLst>
          </p:cNvPr>
          <p:cNvGrpSpPr/>
          <p:nvPr/>
        </p:nvGrpSpPr>
        <p:grpSpPr>
          <a:xfrm>
            <a:off x="7550728" y="666830"/>
            <a:ext cx="2064327" cy="970578"/>
            <a:chOff x="7550728" y="666830"/>
            <a:chExt cx="2064327" cy="970578"/>
          </a:xfrm>
        </p:grpSpPr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364E8ADE-F34E-B473-1845-A45AF10DBDE1}"/>
                </a:ext>
              </a:extLst>
            </p:cNvPr>
            <p:cNvSpPr/>
            <p:nvPr/>
          </p:nvSpPr>
          <p:spPr>
            <a:xfrm>
              <a:off x="7550728" y="666830"/>
              <a:ext cx="2064327" cy="97057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4" name="Picture 2" descr="NCDA&amp;CS Accepting Applications for the 2022 Specialty Crops Block Grant  Program - Specialty Crop Industry">
              <a:extLst>
                <a:ext uri="{FF2B5EF4-FFF2-40B4-BE49-F238E27FC236}">
                  <a16:creationId xmlns:a16="http://schemas.microsoft.com/office/drawing/2014/main" id="{CD690A72-3B7B-5A68-0B03-0D2206F142C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10910" y="732971"/>
              <a:ext cx="854217" cy="854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76B00FA-8383-B70D-8785-AF095523765F}"/>
                </a:ext>
              </a:extLst>
            </p:cNvPr>
            <p:cNvSpPr txBox="1"/>
            <p:nvPr/>
          </p:nvSpPr>
          <p:spPr>
            <a:xfrm>
              <a:off x="8478982" y="698315"/>
              <a:ext cx="113607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00B050"/>
                  </a:solidFill>
                </a:rPr>
                <a:t>Bioenergy Research Initiative</a:t>
              </a:r>
            </a:p>
          </p:txBody>
        </p:sp>
      </p:grpSp>
      <p:pic>
        <p:nvPicPr>
          <p:cNvPr id="21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BCDEFA24-CF7C-51B0-11BA-EA63F7547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5151" y="4743594"/>
            <a:ext cx="1431794" cy="143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9A4EAA-0834-84BE-F123-B0D8A29E4A74}"/>
              </a:ext>
            </a:extLst>
          </p:cNvPr>
          <p:cNvSpPr txBox="1"/>
          <p:nvPr/>
        </p:nvSpPr>
        <p:spPr>
          <a:xfrm>
            <a:off x="10017707" y="4088421"/>
            <a:ext cx="1630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Jay Cheng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731FED-11DC-61FD-BC98-52DFB1497D84}"/>
              </a:ext>
            </a:extLst>
          </p:cNvPr>
          <p:cNvSpPr txBox="1"/>
          <p:nvPr/>
        </p:nvSpPr>
        <p:spPr>
          <a:xfrm>
            <a:off x="6952014" y="4061253"/>
            <a:ext cx="1630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Hannah Wall</a:t>
            </a:r>
          </a:p>
        </p:txBody>
      </p:sp>
    </p:spTree>
    <p:extLst>
      <p:ext uri="{BB962C8B-B14F-4D97-AF65-F5344CB8AC3E}">
        <p14:creationId xmlns:p14="http://schemas.microsoft.com/office/powerpoint/2010/main" val="1122980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BDB9F4-71B6-3E42-A942-5D6FC6EC49E4}"/>
              </a:ext>
            </a:extLst>
          </p:cNvPr>
          <p:cNvSpPr/>
          <p:nvPr/>
        </p:nvSpPr>
        <p:spPr>
          <a:xfrm>
            <a:off x="214269" y="1240431"/>
            <a:ext cx="4390468" cy="4893647"/>
          </a:xfrm>
          <a:prstGeom prst="rect">
            <a:avLst/>
          </a:prstGeom>
          <a:solidFill>
            <a:schemeClr val="accent6">
              <a:lumMod val="20000"/>
              <a:lumOff val="80000"/>
              <a:alpha val="49731"/>
            </a:schemeClr>
          </a:solidFill>
        </p:spPr>
        <p:txBody>
          <a:bodyPr wrap="square">
            <a:spAutoFit/>
          </a:bodyPr>
          <a:lstStyle/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Crop Attributes: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High Yielding 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as much as 12 (MT/acre/year)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  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High Quality Biomass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  As high as 35% protein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  As high As 20% starch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Grows Well on Waste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  Grows well on any wastewater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Hyperaccumulates nutrients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9E4F99-9480-2B43-AEAC-564AAEAC67DB}"/>
              </a:ext>
            </a:extLst>
          </p:cNvPr>
          <p:cNvSpPr txBox="1"/>
          <p:nvPr/>
        </p:nvSpPr>
        <p:spPr>
          <a:xfrm>
            <a:off x="9955517" y="6516935"/>
            <a:ext cx="30947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[Parabel]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E24DB9-BA29-D16D-FF92-5BDE931464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7857" y="4042045"/>
            <a:ext cx="1026705" cy="269681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DEE065-F289-4A99-D521-7C27F54AB3AF}"/>
              </a:ext>
            </a:extLst>
          </p:cNvPr>
          <p:cNvSpPr/>
          <p:nvPr/>
        </p:nvSpPr>
        <p:spPr>
          <a:xfrm>
            <a:off x="5331214" y="1186850"/>
            <a:ext cx="536515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Sustainable Ag Systems: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Closed Loop Nutrient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Reuse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charset="0"/>
              <a:cs typeface="+mn-cs"/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Growing More Biomass 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on Less Land</a:t>
            </a: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 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C8E928-F757-BABF-0629-BEAC6F4B8A80}"/>
              </a:ext>
            </a:extLst>
          </p:cNvPr>
          <p:cNvSpPr txBox="1"/>
          <p:nvPr/>
        </p:nvSpPr>
        <p:spPr>
          <a:xfrm>
            <a:off x="10696363" y="5205783"/>
            <a:ext cx="1675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0"/>
                <a:cs typeface="+mn-cs"/>
              </a:rPr>
              <a:t>Bioproducts</a:t>
            </a:r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7C2072C0-8FF0-FA00-40A8-50F35D604482}"/>
              </a:ext>
            </a:extLst>
          </p:cNvPr>
          <p:cNvSpPr/>
          <p:nvPr/>
        </p:nvSpPr>
        <p:spPr>
          <a:xfrm>
            <a:off x="4201191" y="2619146"/>
            <a:ext cx="1007120" cy="1903855"/>
          </a:xfrm>
          <a:prstGeom prst="rightArrow">
            <a:avLst>
              <a:gd name="adj1" fmla="val 30463"/>
              <a:gd name="adj2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3A28A63-A224-4833-87D1-173676FFF22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074" r="3536"/>
          <a:stretch/>
        </p:blipFill>
        <p:spPr>
          <a:xfrm>
            <a:off x="8591660" y="651954"/>
            <a:ext cx="3565773" cy="30353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1109926-81FE-5CDE-94B8-72DEE80758D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78" t="1786" b="1"/>
          <a:stretch/>
        </p:blipFill>
        <p:spPr>
          <a:xfrm>
            <a:off x="6157993" y="3993398"/>
            <a:ext cx="2936091" cy="24696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522C87-1313-A6C0-9741-DC3DBDD16E5F}"/>
              </a:ext>
            </a:extLst>
          </p:cNvPr>
          <p:cNvSpPr txBox="1"/>
          <p:nvPr/>
        </p:nvSpPr>
        <p:spPr>
          <a:xfrm>
            <a:off x="214269" y="64066"/>
            <a:ext cx="11943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Lemnaceae are a Family of Plants with Great Agricultural Potential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855C8DA-87DA-C702-05E3-B5B7690D98E8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496991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FD63ED8-9EBA-DE02-A026-867DA0D66E3F}"/>
              </a:ext>
            </a:extLst>
          </p:cNvPr>
          <p:cNvSpPr txBox="1"/>
          <p:nvPr/>
        </p:nvSpPr>
        <p:spPr>
          <a:xfrm>
            <a:off x="1093520" y="6315940"/>
            <a:ext cx="460243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will Lemna make a good crop?</a:t>
            </a:r>
          </a:p>
        </p:txBody>
      </p:sp>
      <p:pic>
        <p:nvPicPr>
          <p:cNvPr id="8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2B9CB2FE-9E32-6A6D-68B8-8F0D718F0B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460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3F6452-259C-9FFE-22A7-80B116181A47}"/>
              </a:ext>
            </a:extLst>
          </p:cNvPr>
          <p:cNvSpPr txBox="1"/>
          <p:nvPr/>
        </p:nvSpPr>
        <p:spPr>
          <a:xfrm>
            <a:off x="437213" y="64066"/>
            <a:ext cx="113175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 Light" panose="020F0302020204030204"/>
              </a:rPr>
              <a:t>Lemna Has Potential to Be More Sustainable Than Our Current Crops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0C71A6C-C956-CCCD-59E2-48EB072039CB}"/>
              </a:ext>
            </a:extLst>
          </p:cNvPr>
          <p:cNvCxnSpPr>
            <a:cxnSpLocks/>
          </p:cNvCxnSpPr>
          <p:nvPr/>
        </p:nvCxnSpPr>
        <p:spPr>
          <a:xfrm flipV="1">
            <a:off x="6096000" y="1318768"/>
            <a:ext cx="0" cy="1706396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30EE5ED-655E-3808-7C9C-B9430DF61707}"/>
              </a:ext>
            </a:extLst>
          </p:cNvPr>
          <p:cNvSpPr/>
          <p:nvPr/>
        </p:nvSpPr>
        <p:spPr>
          <a:xfrm>
            <a:off x="181432" y="852610"/>
            <a:ext cx="4320670" cy="40244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AE1DB10C-4DE6-3E03-C179-DA265C710CC9}"/>
              </a:ext>
            </a:extLst>
          </p:cNvPr>
          <p:cNvSpPr/>
          <p:nvPr/>
        </p:nvSpPr>
        <p:spPr>
          <a:xfrm>
            <a:off x="7689899" y="852611"/>
            <a:ext cx="4374456" cy="40244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13A9A3-606D-5222-A62A-5B3DB6C5795C}"/>
              </a:ext>
            </a:extLst>
          </p:cNvPr>
          <p:cNvSpPr txBox="1"/>
          <p:nvPr/>
        </p:nvSpPr>
        <p:spPr>
          <a:xfrm>
            <a:off x="430639" y="1030393"/>
            <a:ext cx="3755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Greenhouse Gas Emissions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B81D7F-2B46-E6A0-EADF-EA08481BD901}"/>
              </a:ext>
            </a:extLst>
          </p:cNvPr>
          <p:cNvSpPr txBox="1"/>
          <p:nvPr/>
        </p:nvSpPr>
        <p:spPr>
          <a:xfrm>
            <a:off x="8070054" y="1031285"/>
            <a:ext cx="3755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Nutrient Management</a:t>
            </a: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F2ED9794-9B44-D740-F52B-1F5B5FF6B924}"/>
              </a:ext>
            </a:extLst>
          </p:cNvPr>
          <p:cNvSpPr/>
          <p:nvPr/>
        </p:nvSpPr>
        <p:spPr>
          <a:xfrm>
            <a:off x="526227" y="1601458"/>
            <a:ext cx="1478804" cy="9659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</a:t>
            </a:r>
            <a:r>
              <a:rPr kumimoji="0" lang="en-US" sz="40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790B79B6-FBE7-3522-4619-4CAA541E0758}"/>
              </a:ext>
            </a:extLst>
          </p:cNvPr>
          <p:cNvSpPr/>
          <p:nvPr/>
        </p:nvSpPr>
        <p:spPr>
          <a:xfrm>
            <a:off x="430639" y="2711546"/>
            <a:ext cx="2177728" cy="1634355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</a:t>
            </a:r>
            <a:r>
              <a:rPr kumimoji="0" lang="en-US" sz="40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</a:t>
            </a:r>
            <a:endParaRPr kumimoji="0" lang="en-US" sz="40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E98386A7-617C-2E2E-6C2F-6B4E386A8008}"/>
              </a:ext>
            </a:extLst>
          </p:cNvPr>
          <p:cNvSpPr/>
          <p:nvPr/>
        </p:nvSpPr>
        <p:spPr>
          <a:xfrm>
            <a:off x="2448944" y="1561896"/>
            <a:ext cx="1534721" cy="107721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</a:t>
            </a:r>
            <a:r>
              <a:rPr kumimoji="0" lang="en-US" sz="40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867AF6A-C343-3816-DD7B-7F666C9D46FC}"/>
              </a:ext>
            </a:extLst>
          </p:cNvPr>
          <p:cNvGrpSpPr/>
          <p:nvPr/>
        </p:nvGrpSpPr>
        <p:grpSpPr>
          <a:xfrm>
            <a:off x="7830142" y="1681458"/>
            <a:ext cx="1650779" cy="1580466"/>
            <a:chOff x="7245418" y="1884011"/>
            <a:chExt cx="1650779" cy="1580466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04428CB-AB61-4AD7-7429-08293486F34C}"/>
                </a:ext>
              </a:extLst>
            </p:cNvPr>
            <p:cNvSpPr/>
            <p:nvPr/>
          </p:nvSpPr>
          <p:spPr>
            <a:xfrm>
              <a:off x="7261748" y="1884012"/>
              <a:ext cx="1634449" cy="154498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N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AD13FBE-DB78-5A69-C6E1-6568C2AE288E}"/>
                </a:ext>
              </a:extLst>
            </p:cNvPr>
            <p:cNvSpPr txBox="1"/>
            <p:nvPr/>
          </p:nvSpPr>
          <p:spPr>
            <a:xfrm>
              <a:off x="7322388" y="1884011"/>
              <a:ext cx="3193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8444E15-7D08-9B68-A6FE-56AB7DCD37AF}"/>
                </a:ext>
              </a:extLst>
            </p:cNvPr>
            <p:cNvSpPr txBox="1"/>
            <p:nvPr/>
          </p:nvSpPr>
          <p:spPr>
            <a:xfrm>
              <a:off x="7245418" y="3002812"/>
              <a:ext cx="161812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Nitrogen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96A8DF2-EF8F-6A25-994B-DF876ECB4BDE}"/>
              </a:ext>
            </a:extLst>
          </p:cNvPr>
          <p:cNvGrpSpPr/>
          <p:nvPr/>
        </p:nvGrpSpPr>
        <p:grpSpPr>
          <a:xfrm>
            <a:off x="9573874" y="2625053"/>
            <a:ext cx="1317065" cy="1155659"/>
            <a:chOff x="7245418" y="1884011"/>
            <a:chExt cx="1729373" cy="1582356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E3541BB-A37E-1A3B-9FD5-2B083CDB7BE8}"/>
                </a:ext>
              </a:extLst>
            </p:cNvPr>
            <p:cNvSpPr/>
            <p:nvPr/>
          </p:nvSpPr>
          <p:spPr>
            <a:xfrm>
              <a:off x="7261748" y="1884012"/>
              <a:ext cx="1713043" cy="158046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6C6429D-6D8F-4727-BDE7-F3B7A48E3F9B}"/>
                </a:ext>
              </a:extLst>
            </p:cNvPr>
            <p:cNvSpPr txBox="1"/>
            <p:nvPr/>
          </p:nvSpPr>
          <p:spPr>
            <a:xfrm>
              <a:off x="7322388" y="1884011"/>
              <a:ext cx="609082" cy="5478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15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9F7DA1D-86E0-4B59-D3B7-17AC5ADC356E}"/>
                </a:ext>
              </a:extLst>
            </p:cNvPr>
            <p:cNvSpPr txBox="1"/>
            <p:nvPr/>
          </p:nvSpPr>
          <p:spPr>
            <a:xfrm>
              <a:off x="7245418" y="3002811"/>
              <a:ext cx="1618121" cy="4635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Phosphorus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659C6BF-EFF7-023F-6470-ECC011C2C7C1}"/>
              </a:ext>
            </a:extLst>
          </p:cNvPr>
          <p:cNvGrpSpPr/>
          <p:nvPr/>
        </p:nvGrpSpPr>
        <p:grpSpPr>
          <a:xfrm>
            <a:off x="10971205" y="3754290"/>
            <a:ext cx="1017001" cy="901178"/>
            <a:chOff x="7245418" y="1884011"/>
            <a:chExt cx="1650779" cy="161530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D737111-57FA-5D85-8720-A67E1B158740}"/>
                </a:ext>
              </a:extLst>
            </p:cNvPr>
            <p:cNvSpPr/>
            <p:nvPr/>
          </p:nvSpPr>
          <p:spPr>
            <a:xfrm>
              <a:off x="7261748" y="1884012"/>
              <a:ext cx="1634449" cy="154498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K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F1A985B-C99C-9E45-930E-CD410A5517E1}"/>
                </a:ext>
              </a:extLst>
            </p:cNvPr>
            <p:cNvSpPr txBox="1"/>
            <p:nvPr/>
          </p:nvSpPr>
          <p:spPr>
            <a:xfrm>
              <a:off x="7322388" y="1884011"/>
              <a:ext cx="751083" cy="6068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19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B19B9628-6AFE-DD42-0F78-79FEA6891585}"/>
                </a:ext>
              </a:extLst>
            </p:cNvPr>
            <p:cNvSpPr txBox="1"/>
            <p:nvPr/>
          </p:nvSpPr>
          <p:spPr>
            <a:xfrm>
              <a:off x="7245418" y="3002812"/>
              <a:ext cx="1618121" cy="4965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Potassium</a:t>
              </a:r>
            </a:p>
          </p:txBody>
        </p:sp>
      </p:grp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A77E9FD4-65AF-9ED0-073A-2DF557CD1AD8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496991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908A1BC4-6020-2267-57EB-865890678699}"/>
              </a:ext>
            </a:extLst>
          </p:cNvPr>
          <p:cNvSpPr/>
          <p:nvPr/>
        </p:nvSpPr>
        <p:spPr>
          <a:xfrm>
            <a:off x="3887666" y="3414956"/>
            <a:ext cx="4504549" cy="276813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2" name="Picture 2" descr="Usa Map Svg Silhouette Clipart Usa Map Without States and With States  Vector Digital Download Svg, Png, Dxf, Eps - Etsy">
            <a:extLst>
              <a:ext uri="{FF2B5EF4-FFF2-40B4-BE49-F238E27FC236}">
                <a16:creationId xmlns:a16="http://schemas.microsoft.com/office/drawing/2014/main" id="{B477C4D7-DB21-468F-462E-24A51FE26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033" y="3443260"/>
            <a:ext cx="3103512" cy="310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B361808-4030-40AA-8618-D26D52694733}"/>
              </a:ext>
            </a:extLst>
          </p:cNvPr>
          <p:cNvSpPr txBox="1"/>
          <p:nvPr/>
        </p:nvSpPr>
        <p:spPr>
          <a:xfrm>
            <a:off x="4218218" y="3468931"/>
            <a:ext cx="3755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Land Use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CCDD339-F473-EF61-88B0-BA81CADC6BA3}"/>
              </a:ext>
            </a:extLst>
          </p:cNvPr>
          <p:cNvSpPr txBox="1"/>
          <p:nvPr/>
        </p:nvSpPr>
        <p:spPr>
          <a:xfrm>
            <a:off x="5436535" y="4596782"/>
            <a:ext cx="1218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~45%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E70D-5D34-9BCF-B652-CA11D741B29F}"/>
              </a:ext>
            </a:extLst>
          </p:cNvPr>
          <p:cNvSpPr txBox="1"/>
          <p:nvPr/>
        </p:nvSpPr>
        <p:spPr>
          <a:xfrm>
            <a:off x="1093520" y="6315940"/>
            <a:ext cx="460243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will Lemna make a good crop?</a:t>
            </a:r>
          </a:p>
        </p:txBody>
      </p:sp>
      <p:pic>
        <p:nvPicPr>
          <p:cNvPr id="7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684C1214-AA55-331F-7C6B-B4326F3D52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797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F6FCE534-AEB7-9F77-FF6E-AC5553856EE3}"/>
              </a:ext>
            </a:extLst>
          </p:cNvPr>
          <p:cNvSpPr/>
          <p:nvPr/>
        </p:nvSpPr>
        <p:spPr>
          <a:xfrm>
            <a:off x="151803" y="1601757"/>
            <a:ext cx="5825661" cy="355537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052869-57B6-EEAD-8270-DCCAA7474F12}"/>
              </a:ext>
            </a:extLst>
          </p:cNvPr>
          <p:cNvSpPr txBox="1"/>
          <p:nvPr/>
        </p:nvSpPr>
        <p:spPr>
          <a:xfrm>
            <a:off x="0" y="64066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Breeding is Required for Any Plant or Animal to Reach it’s Full Potential</a:t>
            </a:r>
          </a:p>
        </p:txBody>
      </p:sp>
      <p:pic>
        <p:nvPicPr>
          <p:cNvPr id="3076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EC7806AE-68CB-0B0C-6F7B-7A8DE0DE1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5567A0-60AD-1A8A-56B3-C91E2601CEE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3AD0A3-11F9-54E6-7D7B-285771286BC6}"/>
              </a:ext>
            </a:extLst>
          </p:cNvPr>
          <p:cNvCxnSpPr>
            <a:cxnSpLocks/>
          </p:cNvCxnSpPr>
          <p:nvPr/>
        </p:nvCxnSpPr>
        <p:spPr>
          <a:xfrm flipV="1">
            <a:off x="6096000" y="1360633"/>
            <a:ext cx="0" cy="3796499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2A02CB9D-25B8-3685-381C-7C9285F2E9AB}"/>
              </a:ext>
            </a:extLst>
          </p:cNvPr>
          <p:cNvSpPr/>
          <p:nvPr/>
        </p:nvSpPr>
        <p:spPr>
          <a:xfrm>
            <a:off x="6248994" y="1601757"/>
            <a:ext cx="5825661" cy="355537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C207B8-3AFF-2CA8-D82F-DF218F6C743F}"/>
              </a:ext>
            </a:extLst>
          </p:cNvPr>
          <p:cNvSpPr txBox="1"/>
          <p:nvPr/>
        </p:nvSpPr>
        <p:spPr>
          <a:xfrm>
            <a:off x="6520524" y="1677017"/>
            <a:ext cx="5232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crops have been significantly improved over the past ~80 years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5E4B6F5-ED10-1E40-97F5-7BA3526764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4988" y="2446458"/>
            <a:ext cx="4150165" cy="2670899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ED2918AE-1A1E-EA56-5E78-577514193A92}"/>
              </a:ext>
            </a:extLst>
          </p:cNvPr>
          <p:cNvGrpSpPr/>
          <p:nvPr/>
        </p:nvGrpSpPr>
        <p:grpSpPr>
          <a:xfrm>
            <a:off x="385266" y="2060143"/>
            <a:ext cx="5396406" cy="3083570"/>
            <a:chOff x="2379643" y="2144203"/>
            <a:chExt cx="5827387" cy="298523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CE894F9-0AFD-4B09-47AC-41426ADBB3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7877" t="15770" b="10219"/>
            <a:stretch/>
          </p:blipFill>
          <p:spPr>
            <a:xfrm>
              <a:off x="2379643" y="2144203"/>
              <a:ext cx="5827387" cy="2615898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A6772DEB-0016-577A-971F-595D6EE356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50000"/>
            </a:blip>
            <a:srcRect l="19652" t="45989" r="1343" b="35766"/>
            <a:stretch/>
          </p:blipFill>
          <p:spPr>
            <a:xfrm>
              <a:off x="2490716" y="3318466"/>
              <a:ext cx="5418162" cy="1021523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accent3">
                  <a:lumMod val="75000"/>
                </a:schemeClr>
              </a:solidFill>
            </a:ln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D8B4D13-F2F8-4512-13C8-DE2127BE7EA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50000"/>
            </a:blip>
            <a:srcRect l="19652" t="45989" r="64826" b="35766"/>
            <a:stretch/>
          </p:blipFill>
          <p:spPr>
            <a:xfrm>
              <a:off x="2497540" y="2198898"/>
              <a:ext cx="1341429" cy="103464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accent3">
                  <a:lumMod val="75000"/>
                </a:schemeClr>
              </a:solidFill>
            </a:ln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89EB3C7-09FD-9D94-E6A9-2784B8171AFA}"/>
                </a:ext>
              </a:extLst>
            </p:cNvPr>
            <p:cNvSpPr txBox="1"/>
            <p:nvPr/>
          </p:nvSpPr>
          <p:spPr>
            <a:xfrm>
              <a:off x="3291840" y="4760101"/>
              <a:ext cx="37719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Yield (Dry tons/acre/year)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081479F7-A631-DB52-22F6-5BE29189ED29}"/>
                </a:ext>
              </a:extLst>
            </p:cNvPr>
            <p:cNvSpPr txBox="1"/>
            <p:nvPr/>
          </p:nvSpPr>
          <p:spPr>
            <a:xfrm>
              <a:off x="2873928" y="2531554"/>
              <a:ext cx="37719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Current Yield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5252A1A0-FDF3-A22B-08C2-D2A22715A25D}"/>
                </a:ext>
              </a:extLst>
            </p:cNvPr>
            <p:cNvSpPr txBox="1"/>
            <p:nvPr/>
          </p:nvSpPr>
          <p:spPr>
            <a:xfrm>
              <a:off x="4233968" y="3650451"/>
              <a:ext cx="2118736" cy="357553"/>
            </a:xfrm>
            <a:prstGeom prst="rect">
              <a:avLst/>
            </a:prstGeom>
            <a:solidFill>
              <a:schemeClr val="bg1">
                <a:alpha val="63148"/>
              </a:scheme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Theoretical Yield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34799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C1C39-0015-A35E-0397-8E2DF9ECF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740108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Traits of Interest are Similar to Other Crops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4FCBC1-95D6-F491-29EB-6D360B60A3A1}"/>
              </a:ext>
            </a:extLst>
          </p:cNvPr>
          <p:cNvSpPr txBox="1"/>
          <p:nvPr/>
        </p:nvSpPr>
        <p:spPr>
          <a:xfrm>
            <a:off x="405504" y="1074509"/>
            <a:ext cx="1051559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Heat tolerance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Biomass composition (increase starch/Fat content)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Density tolerance (this is where most of the yield gains in corn have come from)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314" name="Picture 2" descr="How to Build Up Your Heat Tolerance for a Hotter World | TIME">
            <a:extLst>
              <a:ext uri="{FF2B5EF4-FFF2-40B4-BE49-F238E27FC236}">
                <a16:creationId xmlns:a16="http://schemas.microsoft.com/office/drawing/2014/main" id="{8656ED68-455F-BAEF-B76E-4A6DC19ACB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1" b="8305"/>
          <a:stretch/>
        </p:blipFill>
        <p:spPr bwMode="auto">
          <a:xfrm>
            <a:off x="4946650" y="800525"/>
            <a:ext cx="2298700" cy="128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arbohydrates">
            <a:extLst>
              <a:ext uri="{FF2B5EF4-FFF2-40B4-BE49-F238E27FC236}">
                <a16:creationId xmlns:a16="http://schemas.microsoft.com/office/drawing/2014/main" id="{EDFFA245-8788-BF41-C449-02BAB7DE99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90" r="51557" b="12940"/>
          <a:stretch/>
        </p:blipFill>
        <p:spPr bwMode="auto">
          <a:xfrm>
            <a:off x="7803700" y="2168019"/>
            <a:ext cx="2298701" cy="128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ooking Oil Drops: Over 7,550 Royalty-Free Licensable Stock Illustrations &amp;  Drawings | Shutterstock">
            <a:extLst>
              <a:ext uri="{FF2B5EF4-FFF2-40B4-BE49-F238E27FC236}">
                <a16:creationId xmlns:a16="http://schemas.microsoft.com/office/drawing/2014/main" id="{F96E822D-AB5D-CEE8-D877-E65249302F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39" t="13580" r="28480" b="15668"/>
          <a:stretch/>
        </p:blipFill>
        <p:spPr bwMode="auto">
          <a:xfrm>
            <a:off x="10620612" y="1979256"/>
            <a:ext cx="961788" cy="166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BC48280-FD09-0838-14EC-5CC78F7C792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 l="4191" t="13950" r="2627" b="10690"/>
          <a:stretch/>
        </p:blipFill>
        <p:spPr>
          <a:xfrm>
            <a:off x="7409176" y="4551106"/>
            <a:ext cx="2693225" cy="1836669"/>
          </a:xfrm>
          <a:prstGeom prst="rect">
            <a:avLst/>
          </a:prstGeom>
        </p:spPr>
      </p:pic>
      <p:pic>
        <p:nvPicPr>
          <p:cNvPr id="3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581917A7-C950-1375-464F-C70564C730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97C326-82C0-2EE6-74B9-9842EAF5EB1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</p:spTree>
    <p:extLst>
      <p:ext uri="{BB962C8B-B14F-4D97-AF65-F5344CB8AC3E}">
        <p14:creationId xmlns:p14="http://schemas.microsoft.com/office/powerpoint/2010/main" val="3123295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C1C39-0015-A35E-0397-8E2DF9ECF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740108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Selective Breeding is The Basis of Crop Improvement</a:t>
            </a:r>
          </a:p>
        </p:txBody>
      </p:sp>
      <p:pic>
        <p:nvPicPr>
          <p:cNvPr id="3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581917A7-C950-1375-464F-C70564C730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97C326-82C0-2EE6-74B9-9842EAF5EB1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2FAA7D8-E37E-7902-C3E6-8E5654365EA3}"/>
              </a:ext>
            </a:extLst>
          </p:cNvPr>
          <p:cNvGrpSpPr/>
          <p:nvPr/>
        </p:nvGrpSpPr>
        <p:grpSpPr>
          <a:xfrm>
            <a:off x="2617559" y="1153551"/>
            <a:ext cx="6956881" cy="4252882"/>
            <a:chOff x="3228777" y="1255932"/>
            <a:chExt cx="6119612" cy="3573725"/>
          </a:xfrm>
        </p:grpSpPr>
        <p:sp>
          <p:nvSpPr>
            <p:cNvPr id="5" name="Right Arrow 4">
              <a:extLst>
                <a:ext uri="{FF2B5EF4-FFF2-40B4-BE49-F238E27FC236}">
                  <a16:creationId xmlns:a16="http://schemas.microsoft.com/office/drawing/2014/main" id="{5887D496-0A40-FB2F-9985-67D7CF605B88}"/>
                </a:ext>
              </a:extLst>
            </p:cNvPr>
            <p:cNvSpPr/>
            <p:nvPr/>
          </p:nvSpPr>
          <p:spPr>
            <a:xfrm>
              <a:off x="4698381" y="1957869"/>
              <a:ext cx="557068" cy="435405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40998242-6233-1E66-C7F3-B1412287D921}"/>
                </a:ext>
              </a:extLst>
            </p:cNvPr>
            <p:cNvSpPr/>
            <p:nvPr/>
          </p:nvSpPr>
          <p:spPr>
            <a:xfrm>
              <a:off x="7951389" y="1747664"/>
              <a:ext cx="1397000" cy="1986896"/>
            </a:xfrm>
            <a:prstGeom prst="roundRect">
              <a:avLst/>
            </a:prstGeom>
            <a:solidFill>
              <a:schemeClr val="bg1"/>
            </a:solidFill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F90F840-B4DA-BA28-77DE-CEF3D629DBF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534781" y="2448081"/>
              <a:ext cx="357216" cy="299687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D2FDDDA-FB04-B409-71B3-744E5E0BF0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534781" y="3319679"/>
              <a:ext cx="357216" cy="299687"/>
            </a:xfrm>
            <a:prstGeom prst="rect">
              <a:avLst/>
            </a:prstGeom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62B4AD0-3939-5684-4A4F-313CF5607689}"/>
                </a:ext>
              </a:extLst>
            </p:cNvPr>
            <p:cNvSpPr/>
            <p:nvPr/>
          </p:nvSpPr>
          <p:spPr>
            <a:xfrm>
              <a:off x="8620861" y="2818550"/>
              <a:ext cx="92179" cy="7093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7820720-5E69-BA6D-D600-54E72A562900}"/>
                </a:ext>
              </a:extLst>
            </p:cNvPr>
            <p:cNvSpPr/>
            <p:nvPr/>
          </p:nvSpPr>
          <p:spPr>
            <a:xfrm>
              <a:off x="8620861" y="2997704"/>
              <a:ext cx="92179" cy="7093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E626501-3027-B08C-EFDD-64E20A2277C7}"/>
                </a:ext>
              </a:extLst>
            </p:cNvPr>
            <p:cNvSpPr/>
            <p:nvPr/>
          </p:nvSpPr>
          <p:spPr>
            <a:xfrm>
              <a:off x="8621669" y="3175429"/>
              <a:ext cx="92179" cy="7093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FC23152-3BBB-2E44-13FD-7C5ACA3560EB}"/>
                </a:ext>
              </a:extLst>
            </p:cNvPr>
            <p:cNvSpPr txBox="1"/>
            <p:nvPr/>
          </p:nvSpPr>
          <p:spPr>
            <a:xfrm>
              <a:off x="7951389" y="1826544"/>
              <a:ext cx="13970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Select Top 30</a:t>
              </a: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6D859D23-951E-A9AF-040B-75A795556E64}"/>
                </a:ext>
              </a:extLst>
            </p:cNvPr>
            <p:cNvGrpSpPr/>
            <p:nvPr/>
          </p:nvGrpSpPr>
          <p:grpSpPr>
            <a:xfrm>
              <a:off x="5585741" y="3183203"/>
              <a:ext cx="1397000" cy="1646454"/>
              <a:chOff x="9768565" y="3397362"/>
              <a:chExt cx="1397000" cy="1646454"/>
            </a:xfrm>
          </p:grpSpPr>
          <p:sp>
            <p:nvSpPr>
              <p:cNvPr id="15" name="Rounded Rectangle 14">
                <a:extLst>
                  <a:ext uri="{FF2B5EF4-FFF2-40B4-BE49-F238E27FC236}">
                    <a16:creationId xmlns:a16="http://schemas.microsoft.com/office/drawing/2014/main" id="{2922D9BC-7891-5F3E-4D0C-73D614D2EFFC}"/>
                  </a:ext>
                </a:extLst>
              </p:cNvPr>
              <p:cNvSpPr/>
              <p:nvPr/>
            </p:nvSpPr>
            <p:spPr>
              <a:xfrm>
                <a:off x="9768565" y="3397362"/>
                <a:ext cx="1397000" cy="1646454"/>
              </a:xfrm>
              <a:prstGeom prst="round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ECA49355-5E47-0053-96B6-023BF36909F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0308291" y="4691045"/>
                <a:ext cx="357216" cy="299687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</p:pic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DA98E15-A6AD-FEB4-BE5F-68784F509D6C}"/>
                  </a:ext>
                </a:extLst>
              </p:cNvPr>
              <p:cNvSpPr txBox="1"/>
              <p:nvPr/>
            </p:nvSpPr>
            <p:spPr>
              <a:xfrm>
                <a:off x="9948255" y="3442519"/>
                <a:ext cx="108628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Random Mating</a:t>
                </a:r>
              </a:p>
            </p:txBody>
          </p:sp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F5E2B58A-2DA6-C2DC-2DCD-1608696097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0778957" y="4073257"/>
                <a:ext cx="357216" cy="299687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</p:pic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20E14EFB-7249-AFF7-8EEE-BE9DF2FC4700}"/>
                  </a:ext>
                </a:extLst>
              </p:cNvPr>
              <p:cNvCxnSpPr/>
              <p:nvPr/>
            </p:nvCxnSpPr>
            <p:spPr>
              <a:xfrm>
                <a:off x="10306237" y="4223100"/>
                <a:ext cx="342900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90C11745-3758-71C7-BD61-CF9FC225778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10030507" y="4390757"/>
                <a:ext cx="253958" cy="328831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9F8CCDC1-44D7-958E-428B-CC9AAB59B1D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678207" y="4378057"/>
                <a:ext cx="253958" cy="328831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6258806E-2C29-0054-C513-243903CAA3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9852641" y="4073258"/>
                <a:ext cx="357216" cy="299687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</p:pic>
        </p:grpSp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8BC7BAAA-BA41-DA1F-E630-1EA4517D8CF3}"/>
                </a:ext>
              </a:extLst>
            </p:cNvPr>
            <p:cNvSpPr/>
            <p:nvPr/>
          </p:nvSpPr>
          <p:spPr>
            <a:xfrm>
              <a:off x="3228777" y="1679859"/>
              <a:ext cx="1397000" cy="2589873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3830D9A-2064-F7DE-841D-22D3E184F5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718983" y="3599650"/>
              <a:ext cx="438700" cy="36804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</p:pic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24C73625-B450-9C3E-EBDC-B2269997240D}"/>
                </a:ext>
              </a:extLst>
            </p:cNvPr>
            <p:cNvGrpSpPr/>
            <p:nvPr/>
          </p:nvGrpSpPr>
          <p:grpSpPr>
            <a:xfrm>
              <a:off x="3848273" y="2829400"/>
              <a:ext cx="158007" cy="640991"/>
              <a:chOff x="3618692" y="3430347"/>
              <a:chExt cx="66262" cy="233422"/>
            </a:xfrm>
            <a:solidFill>
              <a:schemeClr val="tx1"/>
            </a:solidFill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A96DBD5C-910F-41EE-A650-6D17AD7CC48D}"/>
                  </a:ext>
                </a:extLst>
              </p:cNvPr>
              <p:cNvSpPr/>
              <p:nvPr/>
            </p:nvSpPr>
            <p:spPr>
              <a:xfrm>
                <a:off x="3618692" y="3430347"/>
                <a:ext cx="65551" cy="49679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DBDC458F-FC7A-8EDB-1537-2FC2F41F8E27}"/>
                  </a:ext>
                </a:extLst>
              </p:cNvPr>
              <p:cNvSpPr/>
              <p:nvPr/>
            </p:nvSpPr>
            <p:spPr>
              <a:xfrm>
                <a:off x="3618692" y="3524658"/>
                <a:ext cx="65551" cy="49679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77883350-EE1A-EFFA-05D1-6F3D742FD715}"/>
                  </a:ext>
                </a:extLst>
              </p:cNvPr>
              <p:cNvSpPr/>
              <p:nvPr/>
            </p:nvSpPr>
            <p:spPr>
              <a:xfrm>
                <a:off x="3619403" y="3614090"/>
                <a:ext cx="65551" cy="49679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E0C18CD-BADC-95EF-442C-48C2C6C84CDB}"/>
                </a:ext>
              </a:extLst>
            </p:cNvPr>
            <p:cNvSpPr txBox="1"/>
            <p:nvPr/>
          </p:nvSpPr>
          <p:spPr>
            <a:xfrm>
              <a:off x="3319089" y="1634704"/>
              <a:ext cx="121730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New Population</a:t>
              </a:r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1A12237-A874-51D9-8E51-E2322AFC44D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722229" y="2334750"/>
              <a:ext cx="438700" cy="36804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</p:pic>
        <p:sp>
          <p:nvSpPr>
            <p:cNvPr id="32" name="Right Arrow 31">
              <a:extLst>
                <a:ext uri="{FF2B5EF4-FFF2-40B4-BE49-F238E27FC236}">
                  <a16:creationId xmlns:a16="http://schemas.microsoft.com/office/drawing/2014/main" id="{34CBFFBA-A211-FF24-8607-93FC09EADA2D}"/>
                </a:ext>
              </a:extLst>
            </p:cNvPr>
            <p:cNvSpPr/>
            <p:nvPr/>
          </p:nvSpPr>
          <p:spPr>
            <a:xfrm>
              <a:off x="7394321" y="1954807"/>
              <a:ext cx="557068" cy="435405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Right Arrow 32">
              <a:extLst>
                <a:ext uri="{FF2B5EF4-FFF2-40B4-BE49-F238E27FC236}">
                  <a16:creationId xmlns:a16="http://schemas.microsoft.com/office/drawing/2014/main" id="{9BE2D594-AE9F-1295-772D-6C148427C12C}"/>
                </a:ext>
              </a:extLst>
            </p:cNvPr>
            <p:cNvSpPr/>
            <p:nvPr/>
          </p:nvSpPr>
          <p:spPr>
            <a:xfrm rot="9315152">
              <a:off x="7188531" y="3600313"/>
              <a:ext cx="557068" cy="435405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6D5EC8D7-0312-6FB7-FE72-124FE0023EA6}"/>
                </a:ext>
              </a:extLst>
            </p:cNvPr>
            <p:cNvGrpSpPr/>
            <p:nvPr/>
          </p:nvGrpSpPr>
          <p:grpSpPr>
            <a:xfrm>
              <a:off x="5279274" y="1255932"/>
              <a:ext cx="2050889" cy="1673911"/>
              <a:chOff x="2717862" y="3687596"/>
              <a:chExt cx="2050889" cy="1673911"/>
            </a:xfrm>
          </p:grpSpPr>
          <p:sp>
            <p:nvSpPr>
              <p:cNvPr id="35" name="Rounded Rectangle 34">
                <a:extLst>
                  <a:ext uri="{FF2B5EF4-FFF2-40B4-BE49-F238E27FC236}">
                    <a16:creationId xmlns:a16="http://schemas.microsoft.com/office/drawing/2014/main" id="{2E327188-2B4C-A651-5DEE-A8B92326098B}"/>
                  </a:ext>
                </a:extLst>
              </p:cNvPr>
              <p:cNvSpPr/>
              <p:nvPr/>
            </p:nvSpPr>
            <p:spPr>
              <a:xfrm>
                <a:off x="2717862" y="3687596"/>
                <a:ext cx="2050889" cy="1673911"/>
              </a:xfrm>
              <a:prstGeom prst="round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36" name="Picture 2">
                <a:extLst>
                  <a:ext uri="{FF2B5EF4-FFF2-40B4-BE49-F238E27FC236}">
                    <a16:creationId xmlns:a16="http://schemas.microsoft.com/office/drawing/2014/main" id="{D834AE45-DAF3-A803-A966-4D59A5FC0A2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09401" y="3831468"/>
                <a:ext cx="1835525" cy="1284957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</p:pic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443D08B4-AD53-3D1F-69E3-C732785D1B80}"/>
                  </a:ext>
                </a:extLst>
              </p:cNvPr>
              <p:cNvSpPr txBox="1"/>
              <p:nvPr/>
            </p:nvSpPr>
            <p:spPr>
              <a:xfrm>
                <a:off x="3174255" y="4992175"/>
                <a:ext cx="1247074" cy="369332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Phenotype</a:t>
                </a:r>
              </a:p>
            </p:txBody>
          </p:sp>
        </p:grp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942EAD0A-392A-75DE-2938-E5D4AB58A67F}"/>
                </a:ext>
              </a:extLst>
            </p:cNvPr>
            <p:cNvSpPr txBox="1"/>
            <p:nvPr/>
          </p:nvSpPr>
          <p:spPr>
            <a:xfrm>
              <a:off x="3317774" y="3900400"/>
              <a:ext cx="121730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300 Lines</a:t>
              </a:r>
            </a:p>
          </p:txBody>
        </p:sp>
        <p:sp>
          <p:nvSpPr>
            <p:cNvPr id="39" name="Right Arrow 38">
              <a:extLst>
                <a:ext uri="{FF2B5EF4-FFF2-40B4-BE49-F238E27FC236}">
                  <a16:creationId xmlns:a16="http://schemas.microsoft.com/office/drawing/2014/main" id="{4F541B6A-4CA3-71C4-D975-142D453E67F5}"/>
                </a:ext>
              </a:extLst>
            </p:cNvPr>
            <p:cNvSpPr/>
            <p:nvPr/>
          </p:nvSpPr>
          <p:spPr>
            <a:xfrm rot="12451500">
              <a:off x="4835092" y="3502454"/>
              <a:ext cx="557068" cy="435405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40" name="Picture 39">
            <a:extLst>
              <a:ext uri="{FF2B5EF4-FFF2-40B4-BE49-F238E27FC236}">
                <a16:creationId xmlns:a16="http://schemas.microsoft.com/office/drawing/2014/main" id="{9E5462A0-1E2F-FE9A-07A6-83E1F16664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99769" y="4654510"/>
            <a:ext cx="3100919" cy="1995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39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EC7806AE-68CB-0B0C-6F7B-7A8DE0DE1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5567A0-60AD-1A8A-56B3-C91E2601CEE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sp>
        <p:nvSpPr>
          <p:cNvPr id="3092" name="TextBox 3091">
            <a:extLst>
              <a:ext uri="{FF2B5EF4-FFF2-40B4-BE49-F238E27FC236}">
                <a16:creationId xmlns:a16="http://schemas.microsoft.com/office/drawing/2014/main" id="{882AABA4-4D75-19C8-A306-4511BA30C154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Crossing Pollinating Is Essential For Breeding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7076D7-D3E9-3932-0C19-FB304E26E9D8}"/>
              </a:ext>
            </a:extLst>
          </p:cNvPr>
          <p:cNvSpPr txBox="1"/>
          <p:nvPr/>
        </p:nvSpPr>
        <p:spPr>
          <a:xfrm>
            <a:off x="6786364" y="6113904"/>
            <a:ext cx="457504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This is also very useful or essential for basic genetic or quantitative genetic studies.  </a:t>
            </a:r>
          </a:p>
        </p:txBody>
      </p:sp>
      <p:grpSp>
        <p:nvGrpSpPr>
          <p:cNvPr id="3095" name="Group 3094">
            <a:extLst>
              <a:ext uri="{FF2B5EF4-FFF2-40B4-BE49-F238E27FC236}">
                <a16:creationId xmlns:a16="http://schemas.microsoft.com/office/drawing/2014/main" id="{C773C85A-0711-66EB-D9B3-9EC9675AF4A0}"/>
              </a:ext>
            </a:extLst>
          </p:cNvPr>
          <p:cNvGrpSpPr/>
          <p:nvPr/>
        </p:nvGrpSpPr>
        <p:grpSpPr>
          <a:xfrm>
            <a:off x="4887941" y="1143226"/>
            <a:ext cx="3057923" cy="2515863"/>
            <a:chOff x="4887941" y="1323757"/>
            <a:chExt cx="2280431" cy="2066397"/>
          </a:xfrm>
        </p:grpSpPr>
        <p:sp>
          <p:nvSpPr>
            <p:cNvPr id="4" name="Rounded Rectangle 3">
              <a:extLst>
                <a:ext uri="{FF2B5EF4-FFF2-40B4-BE49-F238E27FC236}">
                  <a16:creationId xmlns:a16="http://schemas.microsoft.com/office/drawing/2014/main" id="{2474EC61-A147-444C-FE53-7F432AB0A433}"/>
                </a:ext>
              </a:extLst>
            </p:cNvPr>
            <p:cNvSpPr/>
            <p:nvPr/>
          </p:nvSpPr>
          <p:spPr>
            <a:xfrm>
              <a:off x="4887941" y="1323757"/>
              <a:ext cx="2280431" cy="2066397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Shaking Promotes Pollination</a:t>
              </a:r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2300420-F315-53B2-192B-A34545E8E25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56928" y="1376449"/>
              <a:ext cx="2189255" cy="1390874"/>
            </a:xfrm>
            <a:prstGeom prst="ellipse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9B70E94-A030-FE31-F2E4-29C24D50BB01}"/>
              </a:ext>
            </a:extLst>
          </p:cNvPr>
          <p:cNvSpPr txBox="1"/>
          <p:nvPr/>
        </p:nvSpPr>
        <p:spPr>
          <a:xfrm>
            <a:off x="3725562" y="589216"/>
            <a:ext cx="46519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Seed-to-seed in 5-7 weeks!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CDB8299-94F9-61D0-22DC-D0B705AD7D04}"/>
              </a:ext>
            </a:extLst>
          </p:cNvPr>
          <p:cNvGrpSpPr/>
          <p:nvPr/>
        </p:nvGrpSpPr>
        <p:grpSpPr>
          <a:xfrm>
            <a:off x="8641979" y="965536"/>
            <a:ext cx="2518880" cy="2263257"/>
            <a:chOff x="8113289" y="1992978"/>
            <a:chExt cx="3358507" cy="3017676"/>
          </a:xfrm>
        </p:grpSpPr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D502DF20-8BA6-0189-F737-01F6CFE6A464}"/>
                </a:ext>
              </a:extLst>
            </p:cNvPr>
            <p:cNvSpPr/>
            <p:nvPr/>
          </p:nvSpPr>
          <p:spPr>
            <a:xfrm>
              <a:off x="8113289" y="1992978"/>
              <a:ext cx="3358507" cy="3017676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Seeds Form and Sink to the Bottom</a:t>
              </a:r>
            </a:p>
          </p:txBody>
        </p:sp>
        <p:pic>
          <p:nvPicPr>
            <p:cNvPr id="17" name="Picture 2">
              <a:extLst>
                <a:ext uri="{FF2B5EF4-FFF2-40B4-BE49-F238E27FC236}">
                  <a16:creationId xmlns:a16="http://schemas.microsoft.com/office/drawing/2014/main" id="{18141813-8BFB-5D9E-492E-9918F103EC5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508" t="3682" r="2270" b="51437"/>
            <a:stretch/>
          </p:blipFill>
          <p:spPr bwMode="auto">
            <a:xfrm>
              <a:off x="8203001" y="2077589"/>
              <a:ext cx="3179082" cy="2227158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094" name="Group 3093">
            <a:extLst>
              <a:ext uri="{FF2B5EF4-FFF2-40B4-BE49-F238E27FC236}">
                <a16:creationId xmlns:a16="http://schemas.microsoft.com/office/drawing/2014/main" id="{4609802E-7E3C-1FC9-65E7-240A0A0AA87F}"/>
              </a:ext>
            </a:extLst>
          </p:cNvPr>
          <p:cNvGrpSpPr/>
          <p:nvPr/>
        </p:nvGrpSpPr>
        <p:grpSpPr>
          <a:xfrm>
            <a:off x="125503" y="770965"/>
            <a:ext cx="3649691" cy="3857759"/>
            <a:chOff x="1274419" y="951083"/>
            <a:chExt cx="3078433" cy="3417333"/>
          </a:xfrm>
        </p:grpSpPr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EC9E3BE7-CDD1-F7B9-32B9-94904FBC7F53}"/>
                </a:ext>
              </a:extLst>
            </p:cNvPr>
            <p:cNvSpPr/>
            <p:nvPr/>
          </p:nvSpPr>
          <p:spPr>
            <a:xfrm>
              <a:off x="1402779" y="951083"/>
              <a:ext cx="2950073" cy="3417333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046CC06-6156-0A1F-3720-2E0331A976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9000"/>
                      </a14:imgEffect>
                      <a14:imgEffect>
                        <a14:brightnessContrast bright="32000"/>
                      </a14:imgEffect>
                    </a14:imgLayer>
                  </a14:imgProps>
                </a:ext>
              </a:extLst>
            </a:blip>
            <a:srcRect l="10560" r="22022" b="10717"/>
            <a:stretch/>
          </p:blipFill>
          <p:spPr>
            <a:xfrm>
              <a:off x="2488941" y="1042613"/>
              <a:ext cx="1781731" cy="1885854"/>
            </a:xfrm>
            <a:prstGeom prst="ellipse">
              <a:avLst/>
            </a:prstGeom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A4B3483-E8E1-B85A-D854-90DE42FFAB61}"/>
                </a:ext>
              </a:extLst>
            </p:cNvPr>
            <p:cNvGrpSpPr/>
            <p:nvPr/>
          </p:nvGrpSpPr>
          <p:grpSpPr>
            <a:xfrm>
              <a:off x="1451521" y="2657703"/>
              <a:ext cx="2222673" cy="1645977"/>
              <a:chOff x="13312233" y="17252576"/>
              <a:chExt cx="4639383" cy="3854293"/>
            </a:xfrm>
          </p:grpSpPr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ABDF6DD4-8977-E6EE-D47E-204275C75C1E}"/>
                  </a:ext>
                </a:extLst>
              </p:cNvPr>
              <p:cNvSpPr/>
              <p:nvPr/>
            </p:nvSpPr>
            <p:spPr>
              <a:xfrm>
                <a:off x="13312233" y="17574486"/>
                <a:ext cx="4639383" cy="3532383"/>
              </a:xfrm>
              <a:prstGeom prst="ellipse">
                <a:avLst/>
              </a:prstGeom>
              <a:solidFill>
                <a:srgbClr val="002300"/>
              </a:solidFill>
              <a:ln>
                <a:solidFill>
                  <a:srgbClr val="0023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44" name="Picture 43">
                <a:extLst>
                  <a:ext uri="{FF2B5EF4-FFF2-40B4-BE49-F238E27FC236}">
                    <a16:creationId xmlns:a16="http://schemas.microsoft.com/office/drawing/2014/main" id="{2312682C-93C3-72CC-2C88-808BE9C567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9879" b="94281" l="4889" r="94815">
                            <a14:foregroundMark x1="17630" y1="26863" x2="10452" y2="33861"/>
                            <a14:foregroundMark x1="4526" y1="64606" x2="8000" y2="72617"/>
                            <a14:foregroundMark x1="8000" y1="72617" x2="15407" y2="46967"/>
                            <a14:foregroundMark x1="15407" y1="46967" x2="17185" y2="27903"/>
                            <a14:foregroundMark x1="4220" y1="64681" x2="5185" y2="68804"/>
                            <a14:foregroundMark x1="5185" y1="68804" x2="8000" y2="72790"/>
                            <a14:foregroundMark x1="55111" y1="16638" x2="61601" y2="24974"/>
                            <a14:foregroundMark x1="67556" y1="28943" x2="78222" y2="39688"/>
                            <a14:foregroundMark x1="88296" y1="52340" x2="94519" y2="63258"/>
                            <a14:foregroundMark x1="94519" y1="63258" x2="95111" y2="76430"/>
                            <a14:foregroundMark x1="95111" y1="76430" x2="91259" y2="88735"/>
                            <a14:foregroundMark x1="91259" y1="88735" x2="81778" y2="96014"/>
                            <a14:foregroundMark x1="81778" y1="96014" x2="70667" y2="95321"/>
                            <a14:foregroundMark x1="70667" y1="95321" x2="60296" y2="90468"/>
                            <a14:foregroundMark x1="60296" y1="90468" x2="55852" y2="85962"/>
                            <a14:foregroundMark x1="64593" y1="94107" x2="75407" y2="97747"/>
                            <a14:foregroundMark x1="75407" y1="97747" x2="86074" y2="94454"/>
                            <a14:foregroundMark x1="86074" y1="94454" x2="89185" y2="90815"/>
                            <a14:foregroundMark x1="90963" y1="56326" x2="95407" y2="68284"/>
                            <a14:foregroundMark x1="95407" y1="68284" x2="94815" y2="81456"/>
                            <a14:foregroundMark x1="94815" y1="81456" x2="88000" y2="91854"/>
                            <a14:foregroundMark x1="88000" y1="91854" x2="87704" y2="91854"/>
                            <a14:foregroundMark x1="18667" y1="79896" x2="27852" y2="80069"/>
                            <a14:foregroundMark x1="23407" y1="80763" x2="15407" y2="77816"/>
                            <a14:backgroundMark x1="61778" y1="24610" x2="72889" y2="22010"/>
                            <a14:backgroundMark x1="72889" y1="22010" x2="61926" y2="24090"/>
                            <a14:backgroundMark x1="61926" y1="24090" x2="61926" y2="23917"/>
                            <a14:backgroundMark x1="9481" y1="33276" x2="3852" y2="44887"/>
                            <a14:backgroundMark x1="3852" y1="44887" x2="1630" y2="57712"/>
                            <a14:backgroundMark x1="1630" y1="57712" x2="2963" y2="64991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3312233" y="17252576"/>
                <a:ext cx="4279900" cy="3657600"/>
              </a:xfrm>
              <a:prstGeom prst="rect">
                <a:avLst/>
              </a:prstGeom>
              <a:ln>
                <a:noFill/>
              </a:ln>
            </p:spPr>
          </p:pic>
        </p:grpSp>
        <p:cxnSp>
          <p:nvCxnSpPr>
            <p:cNvPr id="3083" name="Straight Connector 3082">
              <a:extLst>
                <a:ext uri="{FF2B5EF4-FFF2-40B4-BE49-F238E27FC236}">
                  <a16:creationId xmlns:a16="http://schemas.microsoft.com/office/drawing/2014/main" id="{A8F80B97-631E-1655-DEC9-D2E0B028034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328357" y="2314463"/>
              <a:ext cx="171184" cy="1326590"/>
            </a:xfrm>
            <a:prstGeom prst="line">
              <a:avLst/>
            </a:prstGeom>
            <a:ln w="28575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4" name="Straight Connector 3083">
              <a:extLst>
                <a:ext uri="{FF2B5EF4-FFF2-40B4-BE49-F238E27FC236}">
                  <a16:creationId xmlns:a16="http://schemas.microsoft.com/office/drawing/2014/main" id="{BA186E31-3150-F194-E680-696779BA0D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21730" y="2860724"/>
              <a:ext cx="1243964" cy="812697"/>
            </a:xfrm>
            <a:prstGeom prst="line">
              <a:avLst/>
            </a:prstGeom>
            <a:ln w="28575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85" name="TextBox 3084">
              <a:extLst>
                <a:ext uri="{FF2B5EF4-FFF2-40B4-BE49-F238E27FC236}">
                  <a16:creationId xmlns:a16="http://schemas.microsoft.com/office/drawing/2014/main" id="{22947DA8-D386-9229-CEEB-FF06104A37AC}"/>
                </a:ext>
              </a:extLst>
            </p:cNvPr>
            <p:cNvSpPr txBox="1"/>
            <p:nvPr/>
          </p:nvSpPr>
          <p:spPr>
            <a:xfrm>
              <a:off x="1274419" y="1045837"/>
              <a:ext cx="1406778" cy="7308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Initiate Flowering</a:t>
              </a:r>
            </a:p>
          </p:txBody>
        </p:sp>
      </p:grpSp>
      <p:sp>
        <p:nvSpPr>
          <p:cNvPr id="3086" name="TextBox 3085">
            <a:extLst>
              <a:ext uri="{FF2B5EF4-FFF2-40B4-BE49-F238E27FC236}">
                <a16:creationId xmlns:a16="http://schemas.microsoft.com/office/drawing/2014/main" id="{4DEA5B39-9E9E-C1B6-9D04-E71927D50D13}"/>
              </a:ext>
            </a:extLst>
          </p:cNvPr>
          <p:cNvSpPr txBox="1"/>
          <p:nvPr/>
        </p:nvSpPr>
        <p:spPr>
          <a:xfrm>
            <a:off x="9477302" y="5500270"/>
            <a:ext cx="251742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[Fourounjian P, Slovin J, Messing J. Int J Mol Sci . 2021]</a:t>
            </a:r>
          </a:p>
        </p:txBody>
      </p:sp>
      <p:sp>
        <p:nvSpPr>
          <p:cNvPr id="3087" name="Right Arrow 3086">
            <a:extLst>
              <a:ext uri="{FF2B5EF4-FFF2-40B4-BE49-F238E27FC236}">
                <a16:creationId xmlns:a16="http://schemas.microsoft.com/office/drawing/2014/main" id="{64729071-56A9-1458-48A8-062FA9972AC0}"/>
              </a:ext>
            </a:extLst>
          </p:cNvPr>
          <p:cNvSpPr/>
          <p:nvPr/>
        </p:nvSpPr>
        <p:spPr>
          <a:xfrm>
            <a:off x="4157882" y="2149947"/>
            <a:ext cx="375847" cy="28575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8" name="Right Arrow 3087">
            <a:extLst>
              <a:ext uri="{FF2B5EF4-FFF2-40B4-BE49-F238E27FC236}">
                <a16:creationId xmlns:a16="http://schemas.microsoft.com/office/drawing/2014/main" id="{66678D30-42A5-22DB-A082-6CAF75CAF600}"/>
              </a:ext>
            </a:extLst>
          </p:cNvPr>
          <p:cNvSpPr/>
          <p:nvPr/>
        </p:nvSpPr>
        <p:spPr>
          <a:xfrm>
            <a:off x="8133916" y="2155050"/>
            <a:ext cx="375847" cy="28575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096" name="Group 3095">
            <a:extLst>
              <a:ext uri="{FF2B5EF4-FFF2-40B4-BE49-F238E27FC236}">
                <a16:creationId xmlns:a16="http://schemas.microsoft.com/office/drawing/2014/main" id="{095A800B-1796-3737-B03E-B574C9CBBE84}"/>
              </a:ext>
            </a:extLst>
          </p:cNvPr>
          <p:cNvGrpSpPr/>
          <p:nvPr/>
        </p:nvGrpSpPr>
        <p:grpSpPr>
          <a:xfrm>
            <a:off x="4023710" y="3429762"/>
            <a:ext cx="5453592" cy="2784752"/>
            <a:chOff x="4023710" y="2981533"/>
            <a:chExt cx="5453592" cy="278475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7F1956-54BE-3289-DABE-E77C05821B4A}"/>
                </a:ext>
              </a:extLst>
            </p:cNvPr>
            <p:cNvGrpSpPr/>
            <p:nvPr/>
          </p:nvGrpSpPr>
          <p:grpSpPr>
            <a:xfrm>
              <a:off x="4023710" y="3454891"/>
              <a:ext cx="5453592" cy="2311394"/>
              <a:chOff x="2256682" y="3952514"/>
              <a:chExt cx="7271455" cy="3081859"/>
            </a:xfrm>
          </p:grpSpPr>
          <p:sp>
            <p:nvSpPr>
              <p:cNvPr id="9" name="Rounded Rectangle 8">
                <a:extLst>
                  <a:ext uri="{FF2B5EF4-FFF2-40B4-BE49-F238E27FC236}">
                    <a16:creationId xmlns:a16="http://schemas.microsoft.com/office/drawing/2014/main" id="{0AE888DE-8E1B-8B21-D756-BE0FA192CC0D}"/>
                  </a:ext>
                </a:extLst>
              </p:cNvPr>
              <p:cNvSpPr/>
              <p:nvPr/>
            </p:nvSpPr>
            <p:spPr>
              <a:xfrm>
                <a:off x="2256682" y="3952514"/>
                <a:ext cx="6997134" cy="2828592"/>
              </a:xfrm>
              <a:prstGeom prst="round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2187CF98-90B9-928E-D888-4D86DE64ACF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/>
              <a:srcRect l="22639" t="6151" r="26457" b="33960"/>
              <a:stretch/>
            </p:blipFill>
            <p:spPr>
              <a:xfrm rot="10800000">
                <a:off x="2580410" y="3989843"/>
                <a:ext cx="2748464" cy="2631810"/>
              </a:xfrm>
              <a:prstGeom prst="ellipse">
                <a:avLst/>
              </a:prstGeom>
            </p:spPr>
          </p:pic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E423E7CC-2D11-983E-0D92-892433C4AEB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/>
              <a:srcRect l="39415" t="39630" r="30333" b="47600"/>
              <a:stretch/>
            </p:blipFill>
            <p:spPr>
              <a:xfrm>
                <a:off x="5330592" y="4011079"/>
                <a:ext cx="2748464" cy="1546900"/>
              </a:xfrm>
              <a:prstGeom prst="ellipse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3075BE9-F69E-7941-0304-2D53FE0512FE}"/>
                  </a:ext>
                </a:extLst>
              </p:cNvPr>
              <p:cNvSpPr txBox="1"/>
              <p:nvPr/>
            </p:nvSpPr>
            <p:spPr>
              <a:xfrm>
                <a:off x="4980980" y="5064602"/>
                <a:ext cx="4547157" cy="19697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Germinated Seeds Float to the Surface and Grow into New Varieties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3089" name="Right Arrow 3088">
              <a:extLst>
                <a:ext uri="{FF2B5EF4-FFF2-40B4-BE49-F238E27FC236}">
                  <a16:creationId xmlns:a16="http://schemas.microsoft.com/office/drawing/2014/main" id="{325093DE-78D4-BAE7-7F7A-612AFEC766A1}"/>
                </a:ext>
              </a:extLst>
            </p:cNvPr>
            <p:cNvSpPr/>
            <p:nvPr/>
          </p:nvSpPr>
          <p:spPr>
            <a:xfrm rot="7873723">
              <a:off x="9116521" y="3026582"/>
              <a:ext cx="375847" cy="285750"/>
            </a:xfrm>
            <a:prstGeom prst="righ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091" name="Right Arrow 3090">
            <a:extLst>
              <a:ext uri="{FF2B5EF4-FFF2-40B4-BE49-F238E27FC236}">
                <a16:creationId xmlns:a16="http://schemas.microsoft.com/office/drawing/2014/main" id="{8F929568-9921-4DE5-D7DF-DEC1D5939E78}"/>
              </a:ext>
            </a:extLst>
          </p:cNvPr>
          <p:cNvSpPr/>
          <p:nvPr/>
        </p:nvSpPr>
        <p:spPr>
          <a:xfrm rot="13240614">
            <a:off x="3351625" y="4809469"/>
            <a:ext cx="375847" cy="28575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93" name="TextBox 3092">
            <a:extLst>
              <a:ext uri="{FF2B5EF4-FFF2-40B4-BE49-F238E27FC236}">
                <a16:creationId xmlns:a16="http://schemas.microsoft.com/office/drawing/2014/main" id="{99C37C1F-F888-923F-6FC3-533987646F29}"/>
              </a:ext>
            </a:extLst>
          </p:cNvPr>
          <p:cNvSpPr txBox="1"/>
          <p:nvPr/>
        </p:nvSpPr>
        <p:spPr>
          <a:xfrm>
            <a:off x="552268" y="4873193"/>
            <a:ext cx="269262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SEM Image: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Josh Strable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Alex Aragon Raygoza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(NCSU Biochemistry)</a:t>
            </a:r>
          </a:p>
        </p:txBody>
      </p:sp>
      <p:cxnSp>
        <p:nvCxnSpPr>
          <p:cNvPr id="3097" name="Straight Connector 3096">
            <a:extLst>
              <a:ext uri="{FF2B5EF4-FFF2-40B4-BE49-F238E27FC236}">
                <a16:creationId xmlns:a16="http://schemas.microsoft.com/office/drawing/2014/main" id="{B6B0B534-958B-0E49-B8AF-21444C941FE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2769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" name="TextBox 3091">
            <a:extLst>
              <a:ext uri="{FF2B5EF4-FFF2-40B4-BE49-F238E27FC236}">
                <a16:creationId xmlns:a16="http://schemas.microsoft.com/office/drawing/2014/main" id="{882AABA4-4D75-19C8-A306-4511BA30C154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Phenotyping Requires a Tradeoff Between Accuracy and Throughput </a:t>
            </a:r>
          </a:p>
        </p:txBody>
      </p:sp>
      <p:pic>
        <p:nvPicPr>
          <p:cNvPr id="3076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EC7806AE-68CB-0B0C-6F7B-7A8DE0DE1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5567A0-60AD-1A8A-56B3-C91E2601CEE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08DCAD0-9D4F-EA97-6B39-6604DC5A423A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CA4034EC-42CE-D546-2A81-FBED3382B119}"/>
              </a:ext>
            </a:extLst>
          </p:cNvPr>
          <p:cNvSpPr txBox="1"/>
          <p:nvPr/>
        </p:nvSpPr>
        <p:spPr>
          <a:xfrm>
            <a:off x="8821269" y="656098"/>
            <a:ext cx="3173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1000 Varieties / Month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EBB85E-CBD9-6E2C-97A3-1DC996A02E14}"/>
              </a:ext>
            </a:extLst>
          </p:cNvPr>
          <p:cNvSpPr txBox="1"/>
          <p:nvPr/>
        </p:nvSpPr>
        <p:spPr>
          <a:xfrm>
            <a:off x="8821269" y="2597336"/>
            <a:ext cx="3173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100 Varieties / Month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53B87E-83EE-8CFE-8806-0DC11C620E72}"/>
              </a:ext>
            </a:extLst>
          </p:cNvPr>
          <p:cNvSpPr txBox="1"/>
          <p:nvPr/>
        </p:nvSpPr>
        <p:spPr>
          <a:xfrm>
            <a:off x="8821269" y="4415127"/>
            <a:ext cx="3173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6 Varieties / Year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5146EEE7-5D5A-C110-83C2-0AF8DC118162}"/>
              </a:ext>
            </a:extLst>
          </p:cNvPr>
          <p:cNvGrpSpPr/>
          <p:nvPr/>
        </p:nvGrpSpPr>
        <p:grpSpPr>
          <a:xfrm>
            <a:off x="448237" y="643034"/>
            <a:ext cx="8373032" cy="5552071"/>
            <a:chOff x="448237" y="643034"/>
            <a:chExt cx="8373032" cy="5665394"/>
          </a:xfrm>
        </p:grpSpPr>
        <p:sp>
          <p:nvSpPr>
            <p:cNvPr id="3" name="Trapezoid 2">
              <a:extLst>
                <a:ext uri="{FF2B5EF4-FFF2-40B4-BE49-F238E27FC236}">
                  <a16:creationId xmlns:a16="http://schemas.microsoft.com/office/drawing/2014/main" id="{E16B11E5-010A-600A-9100-2D0F55692FBF}"/>
                </a:ext>
              </a:extLst>
            </p:cNvPr>
            <p:cNvSpPr/>
            <p:nvPr/>
          </p:nvSpPr>
          <p:spPr>
            <a:xfrm flipV="1">
              <a:off x="2309060" y="4477199"/>
              <a:ext cx="4657820" cy="1831229"/>
            </a:xfrm>
            <a:prstGeom prst="trapezoid">
              <a:avLst>
                <a:gd name="adj" fmla="val 48215"/>
              </a:avLst>
            </a:prstGeom>
            <a:solidFill>
              <a:schemeClr val="accent6">
                <a:lumMod val="60000"/>
                <a:lumOff val="40000"/>
              </a:schemeClr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Trapezoid 3">
              <a:extLst>
                <a:ext uri="{FF2B5EF4-FFF2-40B4-BE49-F238E27FC236}">
                  <a16:creationId xmlns:a16="http://schemas.microsoft.com/office/drawing/2014/main" id="{F2A0F833-4334-77D5-DCD3-1EF6F67B87AD}"/>
                </a:ext>
              </a:extLst>
            </p:cNvPr>
            <p:cNvSpPr/>
            <p:nvPr/>
          </p:nvSpPr>
          <p:spPr>
            <a:xfrm flipV="1">
              <a:off x="1364100" y="2549775"/>
              <a:ext cx="6533804" cy="1831229"/>
            </a:xfrm>
            <a:prstGeom prst="trapezoid">
              <a:avLst>
                <a:gd name="adj" fmla="val 48215"/>
              </a:avLst>
            </a:prstGeom>
            <a:solidFill>
              <a:schemeClr val="accent6">
                <a:lumMod val="40000"/>
                <a:lumOff val="60000"/>
              </a:schemeClr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Trapezoid 4">
              <a:extLst>
                <a:ext uri="{FF2B5EF4-FFF2-40B4-BE49-F238E27FC236}">
                  <a16:creationId xmlns:a16="http://schemas.microsoft.com/office/drawing/2014/main" id="{7AB93BB5-B270-EA1C-D70C-DC45C01D6A2E}"/>
                </a:ext>
              </a:extLst>
            </p:cNvPr>
            <p:cNvSpPr/>
            <p:nvPr/>
          </p:nvSpPr>
          <p:spPr>
            <a:xfrm flipV="1">
              <a:off x="448237" y="643034"/>
              <a:ext cx="8373032" cy="1831229"/>
            </a:xfrm>
            <a:prstGeom prst="trapezoid">
              <a:avLst>
                <a:gd name="adj" fmla="val 48215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70D0F48-51A8-2E8C-2A7A-CF4F688D6E09}"/>
                </a:ext>
              </a:extLst>
            </p:cNvPr>
            <p:cNvSpPr txBox="1"/>
            <p:nvPr/>
          </p:nvSpPr>
          <p:spPr>
            <a:xfrm>
              <a:off x="2456327" y="656098"/>
              <a:ext cx="4267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High Throughput (Image-based) 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EC2F755-553B-C2C8-E5FA-95C16E188621}"/>
                </a:ext>
              </a:extLst>
            </p:cNvPr>
            <p:cNvSpPr txBox="1"/>
            <p:nvPr/>
          </p:nvSpPr>
          <p:spPr>
            <a:xfrm>
              <a:off x="1763111" y="2597336"/>
              <a:ext cx="57607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Medium Throughput (Mass measurements)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5DEA44B-E019-D93A-8524-D6AAE78D8096}"/>
                </a:ext>
              </a:extLst>
            </p:cNvPr>
            <p:cNvSpPr txBox="1"/>
            <p:nvPr/>
          </p:nvSpPr>
          <p:spPr>
            <a:xfrm>
              <a:off x="2614971" y="4515441"/>
              <a:ext cx="40879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Low Throughput (Field trials)</a:t>
              </a:r>
            </a:p>
          </p:txBody>
        </p:sp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E863588C-02B7-89B3-C603-6A49FD6D169A}"/>
                </a:ext>
              </a:extLst>
            </p:cNvPr>
            <p:cNvSpPr/>
            <p:nvPr/>
          </p:nvSpPr>
          <p:spPr>
            <a:xfrm>
              <a:off x="2669717" y="1223298"/>
              <a:ext cx="633667" cy="1193093"/>
            </a:xfrm>
            <a:prstGeom prst="round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6C26860-1544-A172-6273-D4D11FE2FC6A}"/>
                </a:ext>
              </a:extLst>
            </p:cNvPr>
            <p:cNvSpPr/>
            <p:nvPr/>
          </p:nvSpPr>
          <p:spPr>
            <a:xfrm>
              <a:off x="2764260" y="1117762"/>
              <a:ext cx="444581" cy="108960"/>
            </a:xfrm>
            <a:prstGeom prst="rect">
              <a:avLst/>
            </a:prstGeom>
            <a:solidFill>
              <a:srgbClr val="00B0F0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45ACE9C-9D76-4C45-440F-B111463B9206}"/>
                </a:ext>
              </a:extLst>
            </p:cNvPr>
            <p:cNvSpPr/>
            <p:nvPr/>
          </p:nvSpPr>
          <p:spPr>
            <a:xfrm>
              <a:off x="2802855" y="1149823"/>
              <a:ext cx="62205" cy="4089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7837914-67F0-37F6-4FE5-C22A432C9FB8}"/>
                </a:ext>
              </a:extLst>
            </p:cNvPr>
            <p:cNvSpPr/>
            <p:nvPr/>
          </p:nvSpPr>
          <p:spPr>
            <a:xfrm>
              <a:off x="2883752" y="1149822"/>
              <a:ext cx="62205" cy="4089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4CCFB64-9C62-2E04-B35B-93075B13D477}"/>
                </a:ext>
              </a:extLst>
            </p:cNvPr>
            <p:cNvSpPr/>
            <p:nvPr/>
          </p:nvSpPr>
          <p:spPr>
            <a:xfrm>
              <a:off x="3139488" y="1142743"/>
              <a:ext cx="25775" cy="5090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B2CE89DD-83D0-9D45-FFE3-92B99B50AA1B}"/>
                </a:ext>
              </a:extLst>
            </p:cNvPr>
            <p:cNvSpPr/>
            <p:nvPr/>
          </p:nvSpPr>
          <p:spPr>
            <a:xfrm>
              <a:off x="3095910" y="1143112"/>
              <a:ext cx="25775" cy="5090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54634B0B-B70A-DAC1-3AF6-7C253A2F8F8F}"/>
                </a:ext>
              </a:extLst>
            </p:cNvPr>
            <p:cNvSpPr/>
            <p:nvPr/>
          </p:nvSpPr>
          <p:spPr>
            <a:xfrm>
              <a:off x="2736951" y="1269800"/>
              <a:ext cx="499198" cy="540570"/>
            </a:xfrm>
            <a:prstGeom prst="roundRect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6563AF72-3F49-E165-C26E-CCB6E312FE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flipH="1">
              <a:off x="2936317" y="1356712"/>
              <a:ext cx="110258" cy="385363"/>
            </a:xfrm>
            <a:prstGeom prst="rect">
              <a:avLst/>
            </a:prstGeom>
          </p:spPr>
        </p:pic>
        <p:pic>
          <p:nvPicPr>
            <p:cNvPr id="21" name="Picture 28" descr="Free Animated Sun, Download Free Animated Sun png images, Free ClipArts on  Clipart Library">
              <a:extLst>
                <a:ext uri="{FF2B5EF4-FFF2-40B4-BE49-F238E27FC236}">
                  <a16:creationId xmlns:a16="http://schemas.microsoft.com/office/drawing/2014/main" id="{D01DDB89-B10B-C3FD-ED27-AD151A98E2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08869" y="1844991"/>
              <a:ext cx="560440" cy="495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EE5FE034-B5F8-A37B-93DE-E03EB785B624}"/>
                </a:ext>
              </a:extLst>
            </p:cNvPr>
            <p:cNvGrpSpPr/>
            <p:nvPr/>
          </p:nvGrpSpPr>
          <p:grpSpPr>
            <a:xfrm>
              <a:off x="3470715" y="1117762"/>
              <a:ext cx="633667" cy="1298629"/>
              <a:chOff x="4753253" y="1944935"/>
              <a:chExt cx="661430" cy="1534054"/>
            </a:xfrm>
          </p:grpSpPr>
          <p:sp>
            <p:nvSpPr>
              <p:cNvPr id="23" name="Rounded Rectangle 22">
                <a:extLst>
                  <a:ext uri="{FF2B5EF4-FFF2-40B4-BE49-F238E27FC236}">
                    <a16:creationId xmlns:a16="http://schemas.microsoft.com/office/drawing/2014/main" id="{65159A22-DEF2-BA84-7B55-ADF9E109356E}"/>
                  </a:ext>
                </a:extLst>
              </p:cNvPr>
              <p:cNvSpPr/>
              <p:nvPr/>
            </p:nvSpPr>
            <p:spPr>
              <a:xfrm>
                <a:off x="4753253" y="2069603"/>
                <a:ext cx="661430" cy="1409386"/>
              </a:xfrm>
              <a:prstGeom prst="roundRect">
                <a:avLst/>
              </a:prstGeom>
              <a:solidFill>
                <a:schemeClr val="bg1"/>
              </a:solidFill>
              <a:ln w="254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8DC12E5D-649B-1F53-910E-7896FDAB727A}"/>
                  </a:ext>
                </a:extLst>
              </p:cNvPr>
              <p:cNvSpPr/>
              <p:nvPr/>
            </p:nvSpPr>
            <p:spPr>
              <a:xfrm>
                <a:off x="4851938" y="1944935"/>
                <a:ext cx="464060" cy="128713"/>
              </a:xfrm>
              <a:prstGeom prst="rect">
                <a:avLst/>
              </a:prstGeom>
              <a:solidFill>
                <a:srgbClr val="00B0F0"/>
              </a:solidFill>
              <a:ln w="254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B4DA4D8B-5F8A-831C-57D0-E1E17EB80E4A}"/>
                  </a:ext>
                </a:extLst>
              </p:cNvPr>
              <p:cNvSpPr/>
              <p:nvPr/>
            </p:nvSpPr>
            <p:spPr>
              <a:xfrm>
                <a:off x="4892224" y="1982808"/>
                <a:ext cx="64930" cy="483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919C4FDB-74C5-3292-3149-337D0A68D372}"/>
                  </a:ext>
                </a:extLst>
              </p:cNvPr>
              <p:cNvSpPr/>
              <p:nvPr/>
            </p:nvSpPr>
            <p:spPr>
              <a:xfrm>
                <a:off x="4976666" y="1982807"/>
                <a:ext cx="64930" cy="483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0DE4D84C-215B-B569-E05F-6CCC9D414153}"/>
                  </a:ext>
                </a:extLst>
              </p:cNvPr>
              <p:cNvSpPr/>
              <p:nvPr/>
            </p:nvSpPr>
            <p:spPr>
              <a:xfrm>
                <a:off x="5243606" y="1974445"/>
                <a:ext cx="26904" cy="6013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BE569CB7-36D5-8E09-1A77-FE2AAC8EE3BD}"/>
                  </a:ext>
                </a:extLst>
              </p:cNvPr>
              <p:cNvSpPr/>
              <p:nvPr/>
            </p:nvSpPr>
            <p:spPr>
              <a:xfrm>
                <a:off x="5198119" y="1974881"/>
                <a:ext cx="26904" cy="6013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9" name="Rounded Rectangle 28">
                <a:extLst>
                  <a:ext uri="{FF2B5EF4-FFF2-40B4-BE49-F238E27FC236}">
                    <a16:creationId xmlns:a16="http://schemas.microsoft.com/office/drawing/2014/main" id="{53AF9049-A027-6379-740E-6FF071621894}"/>
                  </a:ext>
                </a:extLst>
              </p:cNvPr>
              <p:cNvSpPr/>
              <p:nvPr/>
            </p:nvSpPr>
            <p:spPr>
              <a:xfrm>
                <a:off x="4823433" y="2124536"/>
                <a:ext cx="521069" cy="638569"/>
              </a:xfrm>
              <a:prstGeom prst="roundRect">
                <a:avLst/>
              </a:prstGeom>
              <a:solidFill>
                <a:schemeClr val="bg1"/>
              </a:solidFill>
              <a:ln w="254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30" name="Picture 29">
                <a:extLst>
                  <a:ext uri="{FF2B5EF4-FFF2-40B4-BE49-F238E27FC236}">
                    <a16:creationId xmlns:a16="http://schemas.microsoft.com/office/drawing/2014/main" id="{EACEDD58-05BB-CE83-BE81-50D600BBC71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5031534" y="2227204"/>
                <a:ext cx="115089" cy="455225"/>
              </a:xfrm>
              <a:prstGeom prst="rect">
                <a:avLst/>
              </a:prstGeom>
            </p:spPr>
          </p:pic>
          <p:pic>
            <p:nvPicPr>
              <p:cNvPr id="31" name="Picture 30" descr="Snowflake SVG file Christmas svg Winter svg Christmas image 1">
                <a:extLst>
                  <a:ext uri="{FF2B5EF4-FFF2-40B4-BE49-F238E27FC236}">
                    <a16:creationId xmlns:a16="http://schemas.microsoft.com/office/drawing/2014/main" id="{CB2EF4E7-4227-6C7B-3AA1-A488176D2D9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87" t="11449" r="24304" b="21277"/>
              <a:stretch/>
            </p:blipFill>
            <p:spPr bwMode="auto">
              <a:xfrm>
                <a:off x="4768927" y="2800716"/>
                <a:ext cx="629068" cy="63856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8BB2A9DC-0958-A5C2-7B4A-BCE089A230D1}"/>
                </a:ext>
              </a:extLst>
            </p:cNvPr>
            <p:cNvGrpSpPr/>
            <p:nvPr/>
          </p:nvGrpSpPr>
          <p:grpSpPr>
            <a:xfrm>
              <a:off x="1857092" y="1117762"/>
              <a:ext cx="633667" cy="1298629"/>
              <a:chOff x="2392881" y="1944935"/>
              <a:chExt cx="661430" cy="1534054"/>
            </a:xfrm>
          </p:grpSpPr>
          <p:sp>
            <p:nvSpPr>
              <p:cNvPr id="33" name="Rounded Rectangle 32">
                <a:extLst>
                  <a:ext uri="{FF2B5EF4-FFF2-40B4-BE49-F238E27FC236}">
                    <a16:creationId xmlns:a16="http://schemas.microsoft.com/office/drawing/2014/main" id="{A43B4E01-EE57-2F44-856D-3D185AC91C58}"/>
                  </a:ext>
                </a:extLst>
              </p:cNvPr>
              <p:cNvSpPr/>
              <p:nvPr/>
            </p:nvSpPr>
            <p:spPr>
              <a:xfrm>
                <a:off x="2392881" y="2069603"/>
                <a:ext cx="661430" cy="1409386"/>
              </a:xfrm>
              <a:prstGeom prst="roundRect">
                <a:avLst/>
              </a:prstGeom>
              <a:solidFill>
                <a:schemeClr val="bg1"/>
              </a:solidFill>
              <a:ln w="254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0789FF42-437A-44F1-8F29-7BA6F2D66A1D}"/>
                  </a:ext>
                </a:extLst>
              </p:cNvPr>
              <p:cNvSpPr/>
              <p:nvPr/>
            </p:nvSpPr>
            <p:spPr>
              <a:xfrm>
                <a:off x="2491566" y="1944935"/>
                <a:ext cx="464060" cy="128713"/>
              </a:xfrm>
              <a:prstGeom prst="rect">
                <a:avLst/>
              </a:prstGeom>
              <a:solidFill>
                <a:srgbClr val="00B0F0"/>
              </a:solidFill>
              <a:ln w="254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9D713358-7A86-0586-5F63-75D51E0C3448}"/>
                  </a:ext>
                </a:extLst>
              </p:cNvPr>
              <p:cNvSpPr/>
              <p:nvPr/>
            </p:nvSpPr>
            <p:spPr>
              <a:xfrm>
                <a:off x="2531852" y="1982808"/>
                <a:ext cx="64930" cy="483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096A3C0B-959B-84F2-094E-05289832F605}"/>
                  </a:ext>
                </a:extLst>
              </p:cNvPr>
              <p:cNvSpPr/>
              <p:nvPr/>
            </p:nvSpPr>
            <p:spPr>
              <a:xfrm>
                <a:off x="2616294" y="1982807"/>
                <a:ext cx="64930" cy="483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F3369325-A1CC-9501-C1AD-B97E2FFC16D2}"/>
                  </a:ext>
                </a:extLst>
              </p:cNvPr>
              <p:cNvSpPr/>
              <p:nvPr/>
            </p:nvSpPr>
            <p:spPr>
              <a:xfrm>
                <a:off x="2883234" y="1974445"/>
                <a:ext cx="26904" cy="6013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1651F8F5-F616-DE83-F5BE-BC89E6728911}"/>
                  </a:ext>
                </a:extLst>
              </p:cNvPr>
              <p:cNvSpPr/>
              <p:nvPr/>
            </p:nvSpPr>
            <p:spPr>
              <a:xfrm>
                <a:off x="2837747" y="1974881"/>
                <a:ext cx="26904" cy="6013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9" name="Rounded Rectangle 38">
                <a:extLst>
                  <a:ext uri="{FF2B5EF4-FFF2-40B4-BE49-F238E27FC236}">
                    <a16:creationId xmlns:a16="http://schemas.microsoft.com/office/drawing/2014/main" id="{11329466-42F2-B894-0826-10D5AB432313}"/>
                  </a:ext>
                </a:extLst>
              </p:cNvPr>
              <p:cNvSpPr/>
              <p:nvPr/>
            </p:nvSpPr>
            <p:spPr>
              <a:xfrm>
                <a:off x="2463061" y="2124536"/>
                <a:ext cx="521069" cy="638569"/>
              </a:xfrm>
              <a:prstGeom prst="roundRect">
                <a:avLst/>
              </a:prstGeom>
              <a:noFill/>
              <a:ln w="254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40" name="Picture 39">
                <a:extLst>
                  <a:ext uri="{FF2B5EF4-FFF2-40B4-BE49-F238E27FC236}">
                    <a16:creationId xmlns:a16="http://schemas.microsoft.com/office/drawing/2014/main" id="{8DC3AE62-5C4D-2BD4-2698-82F2CA8932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2671162" y="2227204"/>
                <a:ext cx="115089" cy="455225"/>
              </a:xfrm>
              <a:prstGeom prst="rect">
                <a:avLst/>
              </a:prstGeom>
            </p:spPr>
          </p:pic>
          <p:pic>
            <p:nvPicPr>
              <p:cNvPr id="41" name="Picture 34" descr="1,413 One Autumn Leaf Illustrations &amp; Clip Art - iStock">
                <a:extLst>
                  <a:ext uri="{FF2B5EF4-FFF2-40B4-BE49-F238E27FC236}">
                    <a16:creationId xmlns:a16="http://schemas.microsoft.com/office/drawing/2014/main" id="{6BBBFE55-6908-C345-4D96-63E4E4BEA34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50572" y="3095960"/>
                <a:ext cx="378164" cy="35271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2" name="Picture 32" descr="Tulip Vector Icon Cartoon Style Flower Stock Vector (Royalty Free)  1648512871 | Shutterstock">
                <a:extLst>
                  <a:ext uri="{FF2B5EF4-FFF2-40B4-BE49-F238E27FC236}">
                    <a16:creationId xmlns:a16="http://schemas.microsoft.com/office/drawing/2014/main" id="{D44FE434-5546-391A-6200-5AF56BB35AD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clrChange>
                  <a:clrFrom>
                    <a:srgbClr val="FFFDFF"/>
                  </a:clrFrom>
                  <a:clrTo>
                    <a:srgbClr val="FFFD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681" r="28013" b="12804"/>
              <a:stretch/>
            </p:blipFill>
            <p:spPr bwMode="auto">
              <a:xfrm>
                <a:off x="2416146" y="2780548"/>
                <a:ext cx="298626" cy="47639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3" name="Rounded Rectangle 42">
              <a:extLst>
                <a:ext uri="{FF2B5EF4-FFF2-40B4-BE49-F238E27FC236}">
                  <a16:creationId xmlns:a16="http://schemas.microsoft.com/office/drawing/2014/main" id="{2BC471AD-1A53-4C6E-F41D-0099EF21F798}"/>
                </a:ext>
              </a:extLst>
            </p:cNvPr>
            <p:cNvSpPr/>
            <p:nvPr/>
          </p:nvSpPr>
          <p:spPr>
            <a:xfrm>
              <a:off x="4261063" y="1224013"/>
              <a:ext cx="3060865" cy="1172714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4" name="Picture 2">
              <a:extLst>
                <a:ext uri="{FF2B5EF4-FFF2-40B4-BE49-F238E27FC236}">
                  <a16:creationId xmlns:a16="http://schemas.microsoft.com/office/drawing/2014/main" id="{0CC2AF26-B433-DECF-D8B3-1F4E0DEFF5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85661" y="1322220"/>
              <a:ext cx="1421684" cy="9952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9250C5AE-AB3D-0EC4-5A7A-2BF22EF3B8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791495" y="1097045"/>
              <a:ext cx="1456184" cy="1456184"/>
            </a:xfrm>
            <a:prstGeom prst="rect">
              <a:avLst/>
            </a:prstGeom>
          </p:spPr>
        </p:pic>
        <p:pic>
          <p:nvPicPr>
            <p:cNvPr id="46" name="Picture 2">
              <a:extLst>
                <a:ext uri="{FF2B5EF4-FFF2-40B4-BE49-F238E27FC236}">
                  <a16:creationId xmlns:a16="http://schemas.microsoft.com/office/drawing/2014/main" id="{2ED80EC8-459F-36B7-01EE-7B276BA22EA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3331" y="3084873"/>
              <a:ext cx="1321055" cy="778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4">
              <a:extLst>
                <a:ext uri="{FF2B5EF4-FFF2-40B4-BE49-F238E27FC236}">
                  <a16:creationId xmlns:a16="http://schemas.microsoft.com/office/drawing/2014/main" id="{9D9C1FCB-6CC1-C50D-AEA4-47CA907C5C2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0490"/>
            <a:stretch/>
          </p:blipFill>
          <p:spPr bwMode="auto">
            <a:xfrm>
              <a:off x="4734036" y="3155198"/>
              <a:ext cx="1948175" cy="1100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36" descr="Pololu - Arduino Uno R3">
              <a:extLst>
                <a:ext uri="{FF2B5EF4-FFF2-40B4-BE49-F238E27FC236}">
                  <a16:creationId xmlns:a16="http://schemas.microsoft.com/office/drawing/2014/main" id="{6DEE0BF7-E71A-534D-7BE4-21D34B121E5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7346" y="2962604"/>
              <a:ext cx="1976690" cy="14825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ACE121DB-C654-F414-AB8B-08E913DFBA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/>
            <a:srcRect l="11020" t="39059" r="7006"/>
            <a:stretch/>
          </p:blipFill>
          <p:spPr>
            <a:xfrm>
              <a:off x="3221158" y="4977106"/>
              <a:ext cx="2833624" cy="1263406"/>
            </a:xfrm>
            <a:prstGeom prst="trapezoid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79559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C9B4814-D660-8580-63B5-F9EECCA02BD0}"/>
              </a:ext>
            </a:extLst>
          </p:cNvPr>
          <p:cNvGrpSpPr/>
          <p:nvPr/>
        </p:nvGrpSpPr>
        <p:grpSpPr>
          <a:xfrm>
            <a:off x="279861" y="473876"/>
            <a:ext cx="9155925" cy="5359803"/>
            <a:chOff x="-36740" y="-366779"/>
            <a:chExt cx="9776267" cy="551028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6F4230B-306C-7239-AB92-31BA3291FA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2086" t="1966" b="-1966"/>
            <a:stretch/>
          </p:blipFill>
          <p:spPr>
            <a:xfrm>
              <a:off x="2585221" y="-129113"/>
              <a:ext cx="2132111" cy="251156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4466EAA-D7A0-C772-E530-26E0427437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8797"/>
            <a:stretch/>
          </p:blipFill>
          <p:spPr>
            <a:xfrm>
              <a:off x="3975023" y="-75250"/>
              <a:ext cx="2385937" cy="2092854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3B7005F-1763-7C38-F206-F349F816052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237114" y="-366779"/>
              <a:ext cx="3502413" cy="280193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4BF0BAC-DF79-EDAE-D8C3-BC6684393B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2660" t="11220" r="4914" b="9535"/>
            <a:stretch/>
          </p:blipFill>
          <p:spPr>
            <a:xfrm>
              <a:off x="5204732" y="2610375"/>
              <a:ext cx="3939268" cy="25331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78AD2DE7-E459-1F76-B505-BCF30320B8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t="17927" b="13300"/>
            <a:stretch/>
          </p:blipFill>
          <p:spPr>
            <a:xfrm>
              <a:off x="56631" y="2610375"/>
              <a:ext cx="4911053" cy="25331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0214BCD-ED78-B26A-D940-6998213AB6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r="19715"/>
            <a:stretch/>
          </p:blipFill>
          <p:spPr>
            <a:xfrm>
              <a:off x="-36740" y="150957"/>
              <a:ext cx="2550111" cy="2126165"/>
            </a:xfrm>
            <a:prstGeom prst="rect">
              <a:avLst/>
            </a:prstGeom>
          </p:spPr>
        </p:pic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6D4F0AD-C870-CBE1-A8D1-ADEDFDF8B78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73917"/>
              <a:ext cx="9087369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BBA9113-EF00-188C-45D6-E790E11660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2268" y="2373918"/>
              <a:ext cx="0" cy="2769583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C456108-51DF-675B-945A-D9FED294572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57950" y="1"/>
              <a:ext cx="0" cy="2373917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319B81B-843F-A050-22E1-144C5D1C1A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85222" y="1"/>
              <a:ext cx="0" cy="2373917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CA63405-4E6B-2F3E-F555-3A25FCBC7740}"/>
                </a:ext>
              </a:extLst>
            </p:cNvPr>
            <p:cNvSpPr txBox="1"/>
            <p:nvPr/>
          </p:nvSpPr>
          <p:spPr>
            <a:xfrm>
              <a:off x="0" y="-22169"/>
              <a:ext cx="269422" cy="3872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charset="0"/>
                  <a:ea typeface="ＭＳ Ｐゴシック" charset="0"/>
                  <a:cs typeface="+mn-cs"/>
                </a:rPr>
                <a:t>A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962DB5D-163D-F813-624B-F9766D9DD831}"/>
                </a:ext>
              </a:extLst>
            </p:cNvPr>
            <p:cNvSpPr txBox="1"/>
            <p:nvPr/>
          </p:nvSpPr>
          <p:spPr>
            <a:xfrm>
              <a:off x="2599494" y="-22169"/>
              <a:ext cx="269422" cy="3872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charset="0"/>
                  <a:ea typeface="ＭＳ Ｐゴシック" charset="0"/>
                  <a:cs typeface="+mn-cs"/>
                </a:rPr>
                <a:t>B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982CCA0-9CDE-9C28-207D-ABC4D4E9E8D7}"/>
                </a:ext>
              </a:extLst>
            </p:cNvPr>
            <p:cNvSpPr txBox="1"/>
            <p:nvPr/>
          </p:nvSpPr>
          <p:spPr>
            <a:xfrm>
              <a:off x="6457950" y="-22169"/>
              <a:ext cx="269422" cy="3872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charset="0"/>
                  <a:ea typeface="ＭＳ Ｐゴシック" charset="0"/>
                  <a:cs typeface="+mn-cs"/>
                </a:rPr>
                <a:t>C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E2CACCAD-B5F5-FB5E-CFC3-14C29ACC214B}"/>
                </a:ext>
              </a:extLst>
            </p:cNvPr>
            <p:cNvSpPr txBox="1"/>
            <p:nvPr/>
          </p:nvSpPr>
          <p:spPr>
            <a:xfrm>
              <a:off x="1226" y="2332184"/>
              <a:ext cx="269422" cy="3872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charset="0"/>
                  <a:ea typeface="ＭＳ Ｐゴシック" charset="0"/>
                  <a:cs typeface="+mn-cs"/>
                </a:rPr>
                <a:t>D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648578F2-2193-7962-48E9-B410783400B4}"/>
                </a:ext>
              </a:extLst>
            </p:cNvPr>
            <p:cNvSpPr txBox="1"/>
            <p:nvPr/>
          </p:nvSpPr>
          <p:spPr>
            <a:xfrm>
              <a:off x="5064675" y="2332184"/>
              <a:ext cx="269422" cy="3872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charset="0"/>
                  <a:ea typeface="ＭＳ Ｐゴシック" charset="0"/>
                  <a:cs typeface="+mn-cs"/>
                </a:rPr>
                <a:t>E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Automated Lab-scale PHenotyping Apparatus (ALPHA) </a:t>
            </a: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4" descr="Profile photo of Victoria Augoustides">
            <a:extLst>
              <a:ext uri="{FF2B5EF4-FFF2-40B4-BE49-F238E27FC236}">
                <a16:creationId xmlns:a16="http://schemas.microsoft.com/office/drawing/2014/main" id="{1BC2CAC5-D347-0AA0-D0DC-051BC00830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521"/>
          <a:stretch/>
        </p:blipFill>
        <p:spPr bwMode="auto">
          <a:xfrm>
            <a:off x="9106344" y="3429000"/>
            <a:ext cx="2993123" cy="190000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58D7E40-907C-CBCC-35E3-7EB08F1BC636}"/>
              </a:ext>
            </a:extLst>
          </p:cNvPr>
          <p:cNvSpPr txBox="1"/>
          <p:nvPr/>
        </p:nvSpPr>
        <p:spPr>
          <a:xfrm>
            <a:off x="9410209" y="5329008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Victoria Augoustides</a:t>
            </a:r>
          </a:p>
        </p:txBody>
      </p:sp>
      <p:pic>
        <p:nvPicPr>
          <p:cNvPr id="15" name="Picture 2" descr="Kassidy Robinson – Thompson Earth Systems Institute">
            <a:extLst>
              <a:ext uri="{FF2B5EF4-FFF2-40B4-BE49-F238E27FC236}">
                <a16:creationId xmlns:a16="http://schemas.microsoft.com/office/drawing/2014/main" id="{C4B35B33-B859-DBFA-F217-E5168CBDD7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" t="20251" r="-751" b="-568"/>
          <a:stretch/>
        </p:blipFill>
        <p:spPr bwMode="auto">
          <a:xfrm>
            <a:off x="9410209" y="864595"/>
            <a:ext cx="2115820" cy="194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AF64FC9-89F9-173A-6C29-599678981157}"/>
              </a:ext>
            </a:extLst>
          </p:cNvPr>
          <p:cNvSpPr txBox="1"/>
          <p:nvPr/>
        </p:nvSpPr>
        <p:spPr>
          <a:xfrm>
            <a:off x="9257942" y="2778695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Kassidy Robinson</a:t>
            </a:r>
          </a:p>
        </p:txBody>
      </p:sp>
    </p:spTree>
    <p:extLst>
      <p:ext uri="{BB962C8B-B14F-4D97-AF65-F5344CB8AC3E}">
        <p14:creationId xmlns:p14="http://schemas.microsoft.com/office/powerpoint/2010/main" val="2708075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Automated Lab-scale PHenotyping Apparatus (ALPHA) </a:t>
            </a: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lpha_Imaging.mp4">
            <a:hlinkClick r:id="" action="ppaction://media"/>
            <a:extLst>
              <a:ext uri="{FF2B5EF4-FFF2-40B4-BE49-F238E27FC236}">
                <a16:creationId xmlns:a16="http://schemas.microsoft.com/office/drawing/2014/main" id="{58C15A3B-5AFE-1BAE-4FEF-4A14C0F357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043780" y="958054"/>
            <a:ext cx="8785586" cy="4941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41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EC7806AE-68CB-0B0C-6F7B-7A8DE0DE1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5567A0-60AD-1A8A-56B3-C91E2601CEE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sp>
        <p:nvSpPr>
          <p:cNvPr id="3092" name="TextBox 3091">
            <a:extLst>
              <a:ext uri="{FF2B5EF4-FFF2-40B4-BE49-F238E27FC236}">
                <a16:creationId xmlns:a16="http://schemas.microsoft.com/office/drawing/2014/main" id="{882AABA4-4D75-19C8-A306-4511BA30C154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Using Image Processing, Pictures are Turned into Growth Curves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EB57AA-C64E-1390-E422-3F850A3CBA2D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1C35E1A3-54B9-792E-08FE-D889E7F2E3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520" y="769037"/>
            <a:ext cx="8140127" cy="531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Kassidy Robinson – Thompson Earth Systems Institute">
            <a:extLst>
              <a:ext uri="{FF2B5EF4-FFF2-40B4-BE49-F238E27FC236}">
                <a16:creationId xmlns:a16="http://schemas.microsoft.com/office/drawing/2014/main" id="{5F07E878-2910-B902-FE8A-2268F4306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" t="20251" r="-751" b="-568"/>
          <a:stretch/>
        </p:blipFill>
        <p:spPr bwMode="auto">
          <a:xfrm>
            <a:off x="9739879" y="769037"/>
            <a:ext cx="2115820" cy="194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E8F279-66C7-A63B-D0E8-9E2E98475358}"/>
              </a:ext>
            </a:extLst>
          </p:cNvPr>
          <p:cNvSpPr txBox="1"/>
          <p:nvPr/>
        </p:nvSpPr>
        <p:spPr>
          <a:xfrm>
            <a:off x="9587612" y="2683137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Kassidy Robinson</a:t>
            </a:r>
          </a:p>
        </p:txBody>
      </p:sp>
    </p:spTree>
    <p:extLst>
      <p:ext uri="{BB962C8B-B14F-4D97-AF65-F5344CB8AC3E}">
        <p14:creationId xmlns:p14="http://schemas.microsoft.com/office/powerpoint/2010/main" val="1425803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55567A0-60AD-1A8A-56B3-C91E2601CEE6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sp>
        <p:nvSpPr>
          <p:cNvPr id="3092" name="TextBox 3091">
            <a:extLst>
              <a:ext uri="{FF2B5EF4-FFF2-40B4-BE49-F238E27FC236}">
                <a16:creationId xmlns:a16="http://schemas.microsoft.com/office/drawing/2014/main" id="{882AABA4-4D75-19C8-A306-4511BA30C154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Using Image Processing, Pictures are Turned into Growth Curves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EB57AA-C64E-1390-E422-3F850A3CBA2D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tackedVideo">
            <a:hlinkClick r:id="" action="ppaction://media"/>
            <a:extLst>
              <a:ext uri="{FF2B5EF4-FFF2-40B4-BE49-F238E27FC236}">
                <a16:creationId xmlns:a16="http://schemas.microsoft.com/office/drawing/2014/main" id="{F0140F9C-E00C-F6CC-B641-90B2BD232D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0751" r="12764"/>
          <a:stretch/>
        </p:blipFill>
        <p:spPr>
          <a:xfrm>
            <a:off x="554301" y="520180"/>
            <a:ext cx="5834062" cy="56414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4E0512-230E-FBE8-9165-D4125092D9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8269" y="1040451"/>
            <a:ext cx="5212828" cy="5661614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78BD95E-B06D-D3B0-A8CE-9D1B132E7FD4}"/>
              </a:ext>
            </a:extLst>
          </p:cNvPr>
          <p:cNvCxnSpPr>
            <a:cxnSpLocks/>
          </p:cNvCxnSpPr>
          <p:nvPr/>
        </p:nvCxnSpPr>
        <p:spPr>
          <a:xfrm>
            <a:off x="7884826" y="1903751"/>
            <a:ext cx="527654" cy="0"/>
          </a:xfrm>
          <a:prstGeom prst="line">
            <a:avLst/>
          </a:prstGeom>
          <a:ln w="34925">
            <a:solidFill>
              <a:srgbClr val="1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228DAB-7852-0DB0-D585-374F28C61B45}"/>
              </a:ext>
            </a:extLst>
          </p:cNvPr>
          <p:cNvCxnSpPr>
            <a:cxnSpLocks/>
          </p:cNvCxnSpPr>
          <p:nvPr/>
        </p:nvCxnSpPr>
        <p:spPr>
          <a:xfrm>
            <a:off x="7884826" y="2151947"/>
            <a:ext cx="527654" cy="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7C0B84EB-443B-1A11-624C-811EC82426A4}"/>
              </a:ext>
            </a:extLst>
          </p:cNvPr>
          <p:cNvSpPr txBox="1"/>
          <p:nvPr/>
        </p:nvSpPr>
        <p:spPr>
          <a:xfrm>
            <a:off x="8446682" y="1719085"/>
            <a:ext cx="1733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Germany Clone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10CA33-2183-8759-7AFA-18CB30041077}"/>
              </a:ext>
            </a:extLst>
          </p:cNvPr>
          <p:cNvSpPr txBox="1"/>
          <p:nvPr/>
        </p:nvSpPr>
        <p:spPr>
          <a:xfrm>
            <a:off x="8446682" y="1967281"/>
            <a:ext cx="1733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France Clone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967C51-2C9C-8B86-B769-BFA1F1EB0958}"/>
              </a:ext>
            </a:extLst>
          </p:cNvPr>
          <p:cNvSpPr txBox="1"/>
          <p:nvPr/>
        </p:nvSpPr>
        <p:spPr>
          <a:xfrm>
            <a:off x="4941115" y="3340906"/>
            <a:ext cx="139835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France Clone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F548C7-2A26-6004-107F-3AA9C89C662E}"/>
              </a:ext>
            </a:extLst>
          </p:cNvPr>
          <p:cNvSpPr txBox="1"/>
          <p:nvPr/>
        </p:nvSpPr>
        <p:spPr>
          <a:xfrm>
            <a:off x="4652622" y="530996"/>
            <a:ext cx="171123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Germany Clone</a:t>
            </a:r>
          </a:p>
        </p:txBody>
      </p:sp>
      <p:pic>
        <p:nvPicPr>
          <p:cNvPr id="4" name="Picture 2" descr="Kassidy Robinson – Thompson Earth Systems Institute">
            <a:extLst>
              <a:ext uri="{FF2B5EF4-FFF2-40B4-BE49-F238E27FC236}">
                <a16:creationId xmlns:a16="http://schemas.microsoft.com/office/drawing/2014/main" id="{5F07E878-2910-B902-FE8A-2268F4306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" t="20251" r="-751" b="-568"/>
          <a:stretch/>
        </p:blipFill>
        <p:spPr bwMode="auto">
          <a:xfrm>
            <a:off x="10432082" y="535946"/>
            <a:ext cx="1369015" cy="125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E8F279-66C7-A63B-D0E8-9E2E98475358}"/>
              </a:ext>
            </a:extLst>
          </p:cNvPr>
          <p:cNvSpPr txBox="1"/>
          <p:nvPr/>
        </p:nvSpPr>
        <p:spPr>
          <a:xfrm>
            <a:off x="9942181" y="1715167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Kassidy Robinson</a:t>
            </a:r>
          </a:p>
        </p:txBody>
      </p:sp>
      <p:pic>
        <p:nvPicPr>
          <p:cNvPr id="3076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EC7806AE-68CB-0B0C-6F7B-7A8DE0DE1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81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Selection on The ALPHA System Works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46D57A-86A8-04E4-E022-0EF8EC3D42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946"/>
          <a:stretch/>
        </p:blipFill>
        <p:spPr>
          <a:xfrm>
            <a:off x="3945438" y="645946"/>
            <a:ext cx="5848574" cy="5617741"/>
          </a:xfrm>
          <a:prstGeom prst="rect">
            <a:avLst/>
          </a:prstGeom>
        </p:spPr>
      </p:pic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254615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Current Projects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866569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Kassidy Robinson – Thompson Earth Systems Institute">
            <a:extLst>
              <a:ext uri="{FF2B5EF4-FFF2-40B4-BE49-F238E27FC236}">
                <a16:creationId xmlns:a16="http://schemas.microsoft.com/office/drawing/2014/main" id="{686ECF47-5991-CC5E-D9E7-6C3E37EA86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" t="20251" r="-751" b="-568"/>
          <a:stretch/>
        </p:blipFill>
        <p:spPr bwMode="auto">
          <a:xfrm>
            <a:off x="9929754" y="645946"/>
            <a:ext cx="1345709" cy="123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03A0A4-1FDC-486B-EDFA-2AB99E64C1E8}"/>
              </a:ext>
            </a:extLst>
          </p:cNvPr>
          <p:cNvSpPr txBox="1"/>
          <p:nvPr/>
        </p:nvSpPr>
        <p:spPr>
          <a:xfrm>
            <a:off x="9517696" y="1884644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Kassidy Robinson</a:t>
            </a:r>
          </a:p>
        </p:txBody>
      </p:sp>
      <p:pic>
        <p:nvPicPr>
          <p:cNvPr id="2" name="Picture 1" descr="NC Water Resources Research Institute">
            <a:extLst>
              <a:ext uri="{FF2B5EF4-FFF2-40B4-BE49-F238E27FC236}">
                <a16:creationId xmlns:a16="http://schemas.microsoft.com/office/drawing/2014/main" id="{C74E1F5E-F93F-5AE1-3D19-F624C3A8F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051" y="855534"/>
            <a:ext cx="4091940" cy="151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D749A9-6B8A-5A69-D8FE-D0E1ACCE11C1}"/>
              </a:ext>
            </a:extLst>
          </p:cNvPr>
          <p:cNvSpPr txBox="1"/>
          <p:nvPr/>
        </p:nvSpPr>
        <p:spPr>
          <a:xfrm>
            <a:off x="-197051" y="2238017"/>
            <a:ext cx="4482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NC Water Resources Research Institute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DC7645-7AD7-5E58-5D89-16AA072B9843}"/>
              </a:ext>
            </a:extLst>
          </p:cNvPr>
          <p:cNvSpPr txBox="1"/>
          <p:nvPr/>
        </p:nvSpPr>
        <p:spPr>
          <a:xfrm>
            <a:off x="114134" y="4077050"/>
            <a:ext cx="385998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Mike Burchell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François Birgand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Praveen Kolar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Liz Riedel (M.S. Student)</a:t>
            </a:r>
          </a:p>
        </p:txBody>
      </p:sp>
      <p:pic>
        <p:nvPicPr>
          <p:cNvPr id="12" name="Picture 4" descr="Sponsors &amp; Partners | Workshops &amp; Conferences">
            <a:extLst>
              <a:ext uri="{FF2B5EF4-FFF2-40B4-BE49-F238E27FC236}">
                <a16:creationId xmlns:a16="http://schemas.microsoft.com/office/drawing/2014/main" id="{393444D0-E1DF-D9B2-B05D-1FB79C271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38" y="3098176"/>
            <a:ext cx="2632347" cy="965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537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Greenhouse-scale Automated Mass Measurement Apparatus (GAMMA) </a:t>
            </a: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58D7E40-907C-CBCC-35E3-7EB08F1BC636}"/>
              </a:ext>
            </a:extLst>
          </p:cNvPr>
          <p:cNvSpPr txBox="1"/>
          <p:nvPr/>
        </p:nvSpPr>
        <p:spPr>
          <a:xfrm>
            <a:off x="9731838" y="3946731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Mike Adcock</a:t>
            </a:r>
          </a:p>
        </p:txBody>
      </p:sp>
      <p:pic>
        <p:nvPicPr>
          <p:cNvPr id="15" name="Picture 2" descr="Kassidy Robinson – Thompson Earth Systems Institute">
            <a:extLst>
              <a:ext uri="{FF2B5EF4-FFF2-40B4-BE49-F238E27FC236}">
                <a16:creationId xmlns:a16="http://schemas.microsoft.com/office/drawing/2014/main" id="{C4B35B33-B859-DBFA-F217-E5168CBDD7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" t="20251" r="-751" b="-568"/>
          <a:stretch/>
        </p:blipFill>
        <p:spPr bwMode="auto">
          <a:xfrm>
            <a:off x="10348292" y="663396"/>
            <a:ext cx="1345709" cy="123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AF64FC9-89F9-173A-6C29-599678981157}"/>
              </a:ext>
            </a:extLst>
          </p:cNvPr>
          <p:cNvSpPr txBox="1"/>
          <p:nvPr/>
        </p:nvSpPr>
        <p:spPr>
          <a:xfrm>
            <a:off x="9936234" y="1902094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Kassidy Robinson</a:t>
            </a:r>
          </a:p>
        </p:txBody>
      </p:sp>
      <p:pic>
        <p:nvPicPr>
          <p:cNvPr id="53250" name="Picture 2" descr="Mike Adcock | Department of Biological and Agricultural Engineering">
            <a:extLst>
              <a:ext uri="{FF2B5EF4-FFF2-40B4-BE49-F238E27FC236}">
                <a16:creationId xmlns:a16="http://schemas.microsoft.com/office/drawing/2014/main" id="{69B7E6F0-43CD-0263-DEF0-8BC491DE2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4136" y="2545226"/>
            <a:ext cx="1372008" cy="137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50C3BFE1-1B57-5C79-330C-59DFC7B095CB}"/>
              </a:ext>
            </a:extLst>
          </p:cNvPr>
          <p:cNvSpPr txBox="1"/>
          <p:nvPr/>
        </p:nvSpPr>
        <p:spPr>
          <a:xfrm>
            <a:off x="7001377" y="4208057"/>
            <a:ext cx="3053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Load Cell (Mass Sensor)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CAF398A1-6EEB-43E5-5F71-777B65AD6496}"/>
              </a:ext>
            </a:extLst>
          </p:cNvPr>
          <p:cNvGrpSpPr/>
          <p:nvPr/>
        </p:nvGrpSpPr>
        <p:grpSpPr>
          <a:xfrm>
            <a:off x="119399" y="528319"/>
            <a:ext cx="10060921" cy="5708323"/>
            <a:chOff x="119399" y="118669"/>
            <a:chExt cx="11953202" cy="59554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EB6352A-74BB-0F1B-0447-6ADECF7DA28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5787" t="23677" b="1"/>
            <a:stretch/>
          </p:blipFill>
          <p:spPr>
            <a:xfrm>
              <a:off x="5817179" y="118669"/>
              <a:ext cx="6255422" cy="3800613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3C6FE8E-2D49-93F8-93D1-B300DD06F8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687" t="22371" r="3624" b="5415"/>
            <a:stretch/>
          </p:blipFill>
          <p:spPr>
            <a:xfrm>
              <a:off x="119399" y="123392"/>
              <a:ext cx="5515034" cy="5607937"/>
            </a:xfrm>
            <a:prstGeom prst="rect">
              <a:avLst/>
            </a:prstGeom>
          </p:spPr>
        </p:pic>
        <p:pic>
          <p:nvPicPr>
            <p:cNvPr id="26" name="Picture 6" descr="Mavin Load Cell To Enhance Your Sim Racing Experience">
              <a:extLst>
                <a:ext uri="{FF2B5EF4-FFF2-40B4-BE49-F238E27FC236}">
                  <a16:creationId xmlns:a16="http://schemas.microsoft.com/office/drawing/2014/main" id="{90C07722-AC86-48CC-995F-5C716C5A019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851" b="22758"/>
            <a:stretch/>
          </p:blipFill>
          <p:spPr bwMode="auto">
            <a:xfrm rot="801759">
              <a:off x="8914199" y="4144234"/>
              <a:ext cx="2179843" cy="9412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8" descr="Net Pots for Hydroponic Growing">
              <a:extLst>
                <a:ext uri="{FF2B5EF4-FFF2-40B4-BE49-F238E27FC236}">
                  <a16:creationId xmlns:a16="http://schemas.microsoft.com/office/drawing/2014/main" id="{95EA2F83-CB08-DBC9-C012-D506BCE5CB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5737" y="3988386"/>
              <a:ext cx="2115315" cy="20856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BF253B73-AFF5-32BA-9624-B696C9CD0E3F}"/>
                </a:ext>
              </a:extLst>
            </p:cNvPr>
            <p:cNvSpPr/>
            <p:nvPr/>
          </p:nvSpPr>
          <p:spPr>
            <a:xfrm>
              <a:off x="8541486" y="4318004"/>
              <a:ext cx="1033170" cy="463283"/>
            </a:xfrm>
            <a:custGeom>
              <a:avLst/>
              <a:gdLst>
                <a:gd name="connsiteX0" fmla="*/ 1210176 w 1228519"/>
                <a:gd name="connsiteY0" fmla="*/ 161014 h 558702"/>
                <a:gd name="connsiteX1" fmla="*/ 1044524 w 1228519"/>
                <a:gd name="connsiteY1" fmla="*/ 101379 h 558702"/>
                <a:gd name="connsiteX2" fmla="*/ 534316 w 1228519"/>
                <a:gd name="connsiteY2" fmla="*/ 101379 h 558702"/>
                <a:gd name="connsiteX3" fmla="*/ 4229 w 1228519"/>
                <a:gd name="connsiteY3" fmla="*/ 21866 h 558702"/>
                <a:gd name="connsiteX4" fmla="*/ 302402 w 1228519"/>
                <a:gd name="connsiteY4" fmla="*/ 551953 h 558702"/>
                <a:gd name="connsiteX5" fmla="*/ 607202 w 1228519"/>
                <a:gd name="connsiteY5" fmla="*/ 320040 h 558702"/>
                <a:gd name="connsiteX6" fmla="*/ 1157168 w 1228519"/>
                <a:gd name="connsiteY6" fmla="*/ 300162 h 558702"/>
                <a:gd name="connsiteX7" fmla="*/ 1210176 w 1228519"/>
                <a:gd name="connsiteY7" fmla="*/ 161014 h 55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28519" h="558702">
                  <a:moveTo>
                    <a:pt x="1210176" y="161014"/>
                  </a:moveTo>
                  <a:cubicBezTo>
                    <a:pt x="1191402" y="127884"/>
                    <a:pt x="1157167" y="111318"/>
                    <a:pt x="1044524" y="101379"/>
                  </a:cubicBezTo>
                  <a:cubicBezTo>
                    <a:pt x="931881" y="91440"/>
                    <a:pt x="707699" y="114631"/>
                    <a:pt x="534316" y="101379"/>
                  </a:cubicBezTo>
                  <a:cubicBezTo>
                    <a:pt x="360933" y="88127"/>
                    <a:pt x="42881" y="-53230"/>
                    <a:pt x="4229" y="21866"/>
                  </a:cubicBezTo>
                  <a:cubicBezTo>
                    <a:pt x="-34423" y="96962"/>
                    <a:pt x="201906" y="502257"/>
                    <a:pt x="302402" y="551953"/>
                  </a:cubicBezTo>
                  <a:cubicBezTo>
                    <a:pt x="402897" y="601649"/>
                    <a:pt x="464741" y="362005"/>
                    <a:pt x="607202" y="320040"/>
                  </a:cubicBezTo>
                  <a:cubicBezTo>
                    <a:pt x="749663" y="278075"/>
                    <a:pt x="1057777" y="322249"/>
                    <a:pt x="1157168" y="300162"/>
                  </a:cubicBezTo>
                  <a:cubicBezTo>
                    <a:pt x="1256559" y="278075"/>
                    <a:pt x="1228950" y="194144"/>
                    <a:pt x="1210176" y="161014"/>
                  </a:cubicBezTo>
                  <a:close/>
                </a:path>
              </a:pathLst>
            </a:custGeom>
            <a:solidFill>
              <a:schemeClr val="bg2">
                <a:lumMod val="75000"/>
              </a:schemeClr>
            </a:solidFill>
            <a:ln w="2540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5A5C47BA-6ED6-8470-685B-6A3C908197AE}"/>
                </a:ext>
              </a:extLst>
            </p:cNvPr>
            <p:cNvSpPr txBox="1"/>
            <p:nvPr/>
          </p:nvSpPr>
          <p:spPr>
            <a:xfrm>
              <a:off x="6363298" y="5660931"/>
              <a:ext cx="41612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Hydroponic Grow Basket</a:t>
              </a:r>
            </a:p>
          </p:txBody>
        </p:sp>
      </p:grpSp>
      <p:sp>
        <p:nvSpPr>
          <p:cNvPr id="36" name="Oval 35">
            <a:extLst>
              <a:ext uri="{FF2B5EF4-FFF2-40B4-BE49-F238E27FC236}">
                <a16:creationId xmlns:a16="http://schemas.microsoft.com/office/drawing/2014/main" id="{D1FA5F28-A6F3-47CB-94E9-1BCE28CBC33A}"/>
              </a:ext>
            </a:extLst>
          </p:cNvPr>
          <p:cNvSpPr/>
          <p:nvPr/>
        </p:nvSpPr>
        <p:spPr>
          <a:xfrm>
            <a:off x="7647184" y="4682545"/>
            <a:ext cx="114153" cy="6124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6" name="Picture 36" descr="Pololu - Arduino Uno R3">
            <a:extLst>
              <a:ext uri="{FF2B5EF4-FFF2-40B4-BE49-F238E27FC236}">
                <a16:creationId xmlns:a16="http://schemas.microsoft.com/office/drawing/2014/main" id="{51FE54E8-45DF-C72A-796D-CC3B95B89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092595" y="4269398"/>
            <a:ext cx="3121900" cy="234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F26BEF93-3AF4-DE43-B3EB-CF5DA92A95EB}"/>
              </a:ext>
            </a:extLst>
          </p:cNvPr>
          <p:cNvSpPr txBox="1"/>
          <p:nvPr/>
        </p:nvSpPr>
        <p:spPr>
          <a:xfrm>
            <a:off x="9436095" y="6390695"/>
            <a:ext cx="3053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Arduino Microcontroller</a:t>
            </a:r>
          </a:p>
        </p:txBody>
      </p:sp>
    </p:spTree>
    <p:extLst>
      <p:ext uri="{BB962C8B-B14F-4D97-AF65-F5344CB8AC3E}">
        <p14:creationId xmlns:p14="http://schemas.microsoft.com/office/powerpoint/2010/main" val="2983956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Greenhouse-scale Automated Mass Measurement Apparatus (GAMMA)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8D7E40-907C-CBCC-35E3-7EB08F1BC636}"/>
              </a:ext>
            </a:extLst>
          </p:cNvPr>
          <p:cNvSpPr txBox="1"/>
          <p:nvPr/>
        </p:nvSpPr>
        <p:spPr>
          <a:xfrm>
            <a:off x="9731838" y="3946731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Mike Adcock</a:t>
            </a:r>
          </a:p>
        </p:txBody>
      </p:sp>
      <p:pic>
        <p:nvPicPr>
          <p:cNvPr id="15" name="Picture 2" descr="Kassidy Robinson – Thompson Earth Systems Institute">
            <a:extLst>
              <a:ext uri="{FF2B5EF4-FFF2-40B4-BE49-F238E27FC236}">
                <a16:creationId xmlns:a16="http://schemas.microsoft.com/office/drawing/2014/main" id="{C4B35B33-B859-DBFA-F217-E5168CBDD7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" t="20251" r="-751" b="-568"/>
          <a:stretch/>
        </p:blipFill>
        <p:spPr bwMode="auto">
          <a:xfrm>
            <a:off x="10348292" y="663396"/>
            <a:ext cx="1345709" cy="123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AF64FC9-89F9-173A-6C29-599678981157}"/>
              </a:ext>
            </a:extLst>
          </p:cNvPr>
          <p:cNvSpPr txBox="1"/>
          <p:nvPr/>
        </p:nvSpPr>
        <p:spPr>
          <a:xfrm>
            <a:off x="9936234" y="1902094"/>
            <a:ext cx="238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Kassidy Robinson</a:t>
            </a:r>
          </a:p>
        </p:txBody>
      </p:sp>
      <p:pic>
        <p:nvPicPr>
          <p:cNvPr id="53250" name="Picture 2" descr="Mike Adcock | Department of Biological and Agricultural Engineering">
            <a:extLst>
              <a:ext uri="{FF2B5EF4-FFF2-40B4-BE49-F238E27FC236}">
                <a16:creationId xmlns:a16="http://schemas.microsoft.com/office/drawing/2014/main" id="{69B7E6F0-43CD-0263-DEF0-8BC491DE2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4136" y="2545226"/>
            <a:ext cx="1372008" cy="137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A6188A-B571-7825-147F-F81532A18AB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0813" r="3659" b="1110"/>
          <a:stretch/>
        </p:blipFill>
        <p:spPr>
          <a:xfrm>
            <a:off x="485856" y="701702"/>
            <a:ext cx="8822753" cy="5694814"/>
          </a:xfrm>
          <a:prstGeom prst="rect">
            <a:avLst/>
          </a:prstGeom>
        </p:spPr>
      </p:pic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0747F1B-6E21-41F1-EC9F-495DBBA9404F}"/>
              </a:ext>
            </a:extLst>
          </p:cNvPr>
          <p:cNvSpPr txBox="1"/>
          <p:nvPr/>
        </p:nvSpPr>
        <p:spPr>
          <a:xfrm>
            <a:off x="2869148" y="629605"/>
            <a:ext cx="47357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GAMMA Growth Curves</a:t>
            </a:r>
          </a:p>
        </p:txBody>
      </p:sp>
    </p:spTree>
    <p:extLst>
      <p:ext uri="{BB962C8B-B14F-4D97-AF65-F5344CB8AC3E}">
        <p14:creationId xmlns:p14="http://schemas.microsoft.com/office/powerpoint/2010/main" val="3646381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75404" y="-19533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Outdoor-cultivation Mass Evaluation and Growth Apparatus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(OMEGA) </a:t>
            </a: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47357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turn a weed into a crop?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5179463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6322" name="Picture 2">
            <a:extLst>
              <a:ext uri="{FF2B5EF4-FFF2-40B4-BE49-F238E27FC236}">
                <a16:creationId xmlns:a16="http://schemas.microsoft.com/office/drawing/2014/main" id="{D4C7A1E5-EFD4-62FF-5A94-B8B4263CA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565242"/>
            <a:ext cx="6496298" cy="437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324" name="Picture 4">
            <a:extLst>
              <a:ext uri="{FF2B5EF4-FFF2-40B4-BE49-F238E27FC236}">
                <a16:creationId xmlns:a16="http://schemas.microsoft.com/office/drawing/2014/main" id="{DCF63B54-437C-38A1-9320-6DF0A17D6A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074"/>
          <a:stretch/>
        </p:blipFill>
        <p:spPr bwMode="auto">
          <a:xfrm>
            <a:off x="7030494" y="565242"/>
            <a:ext cx="3160236" cy="329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39F10A18-A083-3F8C-13E7-0C7F1A69E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1538" y="567081"/>
            <a:ext cx="1775058" cy="17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0B1FB0-8639-C59D-7C61-D934348B690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28684" b="14357"/>
          <a:stretch/>
        </p:blipFill>
        <p:spPr>
          <a:xfrm>
            <a:off x="6171403" y="3987110"/>
            <a:ext cx="5742315" cy="2455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440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Leman Can Be Used to Make Biofuel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254615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Current Project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866569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4EC8BE1-5C1C-4EC9-37DD-A5574DE00D9D}"/>
              </a:ext>
            </a:extLst>
          </p:cNvPr>
          <p:cNvSpPr txBox="1"/>
          <p:nvPr/>
        </p:nvSpPr>
        <p:spPr>
          <a:xfrm>
            <a:off x="9039498" y="3357874"/>
            <a:ext cx="29217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Jay Cheng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Mike Adcock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Hannah Wall (M.S.)</a:t>
            </a:r>
          </a:p>
        </p:txBody>
      </p:sp>
      <p:pic>
        <p:nvPicPr>
          <p:cNvPr id="3" name="Picture 4" descr="Sponsors &amp; Partners | Workshops &amp; Conferences">
            <a:extLst>
              <a:ext uri="{FF2B5EF4-FFF2-40B4-BE49-F238E27FC236}">
                <a16:creationId xmlns:a16="http://schemas.microsoft.com/office/drawing/2014/main" id="{A4F9569C-8912-E7A5-E232-3D92949B9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922" y="2583907"/>
            <a:ext cx="1890311" cy="69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4B583439-ACEC-D497-EA55-8FF814BF6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924" y="209808"/>
            <a:ext cx="1775058" cy="17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071F6-BB5A-A404-0A62-B4EEB3A53313}"/>
              </a:ext>
            </a:extLst>
          </p:cNvPr>
          <p:cNvSpPr txBox="1"/>
          <p:nvPr/>
        </p:nvSpPr>
        <p:spPr>
          <a:xfrm>
            <a:off x="9652925" y="1741604"/>
            <a:ext cx="231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NC Dept. Ag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C01E237-C44A-70F0-508F-37EE4363A723}"/>
              </a:ext>
            </a:extLst>
          </p:cNvPr>
          <p:cNvGrpSpPr/>
          <p:nvPr/>
        </p:nvGrpSpPr>
        <p:grpSpPr>
          <a:xfrm>
            <a:off x="153117" y="1214591"/>
            <a:ext cx="2122530" cy="1615234"/>
            <a:chOff x="1786281" y="3429000"/>
            <a:chExt cx="2122530" cy="16152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E8F1E8B-ECC6-AE46-660B-16C23E8B406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7F7F7"/>
                </a:clrFrom>
                <a:clrTo>
                  <a:srgbClr val="F7F7F7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86281" y="3429000"/>
              <a:ext cx="2122530" cy="1258710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171A7BE-A11F-EB6E-D0A7-FE2095E55AD9}"/>
                </a:ext>
              </a:extLst>
            </p:cNvPr>
            <p:cNvSpPr txBox="1"/>
            <p:nvPr/>
          </p:nvSpPr>
          <p:spPr>
            <a:xfrm>
              <a:off x="2271024" y="4582569"/>
              <a:ext cx="15499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Pigs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3485364-0004-2E96-EB5C-1FDCC5CFA803}"/>
              </a:ext>
            </a:extLst>
          </p:cNvPr>
          <p:cNvGrpSpPr/>
          <p:nvPr/>
        </p:nvGrpSpPr>
        <p:grpSpPr>
          <a:xfrm>
            <a:off x="341235" y="2866143"/>
            <a:ext cx="3965336" cy="2805321"/>
            <a:chOff x="5144373" y="2286282"/>
            <a:chExt cx="3965336" cy="2805321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A860E3A-5462-2BF9-AE74-47DDFDC08D65}"/>
                </a:ext>
              </a:extLst>
            </p:cNvPr>
            <p:cNvGrpSpPr/>
            <p:nvPr/>
          </p:nvGrpSpPr>
          <p:grpSpPr>
            <a:xfrm>
              <a:off x="5283539" y="2286282"/>
              <a:ext cx="3826170" cy="2655577"/>
              <a:chOff x="5769081" y="1991034"/>
              <a:chExt cx="3299332" cy="1858448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164037F7-AF1E-C729-6730-B199337F572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769081" y="1991034"/>
                <a:ext cx="3299332" cy="1858448"/>
              </a:xfrm>
              <a:prstGeom prst="rect">
                <a:avLst/>
              </a:prstGeom>
            </p:spPr>
          </p:pic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05751859-2E45-5DE0-6C96-BF45122E73A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/>
              <a:srcRect t="67819"/>
              <a:stretch/>
            </p:blipFill>
            <p:spPr>
              <a:xfrm>
                <a:off x="6657665" y="2602619"/>
                <a:ext cx="1549933" cy="547453"/>
              </a:xfrm>
              <a:prstGeom prst="rect">
                <a:avLst/>
              </a:prstGeom>
            </p:spPr>
          </p:pic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3FF632E-4C98-D656-42F2-9BE7F43B2C65}"/>
                </a:ext>
              </a:extLst>
            </p:cNvPr>
            <p:cNvSpPr txBox="1"/>
            <p:nvPr/>
          </p:nvSpPr>
          <p:spPr>
            <a:xfrm>
              <a:off x="5144373" y="4629938"/>
              <a:ext cx="23713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Storage Lagoon</a:t>
              </a:r>
            </a:p>
          </p:txBody>
        </p:sp>
      </p:grpSp>
      <p:sp>
        <p:nvSpPr>
          <p:cNvPr id="18" name="Arc 17">
            <a:extLst>
              <a:ext uri="{FF2B5EF4-FFF2-40B4-BE49-F238E27FC236}">
                <a16:creationId xmlns:a16="http://schemas.microsoft.com/office/drawing/2014/main" id="{C76C201D-67C3-69DD-253B-9C5EC9B1331C}"/>
              </a:ext>
            </a:extLst>
          </p:cNvPr>
          <p:cNvSpPr/>
          <p:nvPr/>
        </p:nvSpPr>
        <p:spPr>
          <a:xfrm rot="1585442">
            <a:off x="1067656" y="1779905"/>
            <a:ext cx="1898899" cy="1459427"/>
          </a:xfrm>
          <a:prstGeom prst="arc">
            <a:avLst/>
          </a:prstGeom>
          <a:ln w="104775">
            <a:solidFill>
              <a:srgbClr val="646004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4C9912D5-2C47-299A-2E58-3B57469A357A}"/>
              </a:ext>
            </a:extLst>
          </p:cNvPr>
          <p:cNvSpPr/>
          <p:nvPr/>
        </p:nvSpPr>
        <p:spPr>
          <a:xfrm rot="3309961" flipV="1">
            <a:off x="3921434" y="2511762"/>
            <a:ext cx="1789646" cy="2755965"/>
          </a:xfrm>
          <a:prstGeom prst="arc">
            <a:avLst>
              <a:gd name="adj1" fmla="val 16305810"/>
              <a:gd name="adj2" fmla="val 21414918"/>
            </a:avLst>
          </a:prstGeom>
          <a:ln w="101600">
            <a:solidFill>
              <a:schemeClr val="accent6">
                <a:lumMod val="60000"/>
                <a:lumOff val="40000"/>
              </a:schemeClr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E034EC2-1F6E-2F06-AD35-89CC8D2050D3}"/>
              </a:ext>
            </a:extLst>
          </p:cNvPr>
          <p:cNvSpPr/>
          <p:nvPr/>
        </p:nvSpPr>
        <p:spPr>
          <a:xfrm rot="10800000">
            <a:off x="5403257" y="3740050"/>
            <a:ext cx="3193967" cy="1569641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40000"/>
                  <a:lumOff val="60000"/>
                </a:schemeClr>
              </a:gs>
            </a:gsLst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4A0F73-F3C7-23ED-2B97-9BBEEC813B9F}"/>
              </a:ext>
            </a:extLst>
          </p:cNvPr>
          <p:cNvSpPr txBox="1"/>
          <p:nvPr/>
        </p:nvSpPr>
        <p:spPr>
          <a:xfrm>
            <a:off x="5619861" y="5306266"/>
            <a:ext cx="2702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Lemna Cultivation</a:t>
            </a:r>
          </a:p>
        </p:txBody>
      </p:sp>
      <p:pic>
        <p:nvPicPr>
          <p:cNvPr id="21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3B82C9D0-30EC-A501-A7E9-216CB2102F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5972435" y="3935300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31A628F4-7804-E7D8-81C7-63D2F61B04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7027421" y="3801252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4BF93A8E-DBB1-A3E9-FA7E-9D401313D4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6467966" y="4333877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9B9DE32A-8F38-81D3-47B0-3C2A1F6526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7552384" y="4163227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45D0C0F9-3810-303C-CB19-140945A071FD}"/>
              </a:ext>
            </a:extLst>
          </p:cNvPr>
          <p:cNvGrpSpPr/>
          <p:nvPr/>
        </p:nvGrpSpPr>
        <p:grpSpPr>
          <a:xfrm>
            <a:off x="5836258" y="795074"/>
            <a:ext cx="3170472" cy="2426473"/>
            <a:chOff x="5836258" y="795074"/>
            <a:chExt cx="3170472" cy="2426473"/>
          </a:xfrm>
        </p:grpSpPr>
        <p:pic>
          <p:nvPicPr>
            <p:cNvPr id="75778" name="Picture 2" descr="n-butanol (1-butanol) molecule. Stock Illustration | Adobe Stock">
              <a:extLst>
                <a:ext uri="{FF2B5EF4-FFF2-40B4-BE49-F238E27FC236}">
                  <a16:creationId xmlns:a16="http://schemas.microsoft.com/office/drawing/2014/main" id="{8AFBDDA1-FBDE-944F-10EC-DEE11FFA90C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79"/>
            <a:stretch/>
          </p:blipFill>
          <p:spPr bwMode="auto">
            <a:xfrm>
              <a:off x="5885762" y="795074"/>
              <a:ext cx="3120968" cy="21404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F25B78A-3E43-8D7D-EF06-70936AECDD31}"/>
                </a:ext>
              </a:extLst>
            </p:cNvPr>
            <p:cNvSpPr txBox="1"/>
            <p:nvPr/>
          </p:nvSpPr>
          <p:spPr>
            <a:xfrm>
              <a:off x="5836258" y="2759882"/>
              <a:ext cx="27027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Fuel Butanol</a:t>
              </a:r>
            </a:p>
          </p:txBody>
        </p:sp>
      </p:grpSp>
      <p:sp>
        <p:nvSpPr>
          <p:cNvPr id="30" name="Arc 29">
            <a:extLst>
              <a:ext uri="{FF2B5EF4-FFF2-40B4-BE49-F238E27FC236}">
                <a16:creationId xmlns:a16="http://schemas.microsoft.com/office/drawing/2014/main" id="{082F8B47-7A54-89C6-CF3A-FB5FD9ED030E}"/>
              </a:ext>
            </a:extLst>
          </p:cNvPr>
          <p:cNvSpPr/>
          <p:nvPr/>
        </p:nvSpPr>
        <p:spPr>
          <a:xfrm rot="19420736" flipV="1">
            <a:off x="6685344" y="2156308"/>
            <a:ext cx="1865190" cy="1958835"/>
          </a:xfrm>
          <a:prstGeom prst="arc">
            <a:avLst>
              <a:gd name="adj1" fmla="val 16305810"/>
              <a:gd name="adj2" fmla="val 21414918"/>
            </a:avLst>
          </a:prstGeom>
          <a:ln w="101600">
            <a:solidFill>
              <a:schemeClr val="accent6">
                <a:lumMod val="60000"/>
                <a:lumOff val="40000"/>
              </a:schemeClr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22984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D07B3E4-6E5E-14FE-187D-A42725B885C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439222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55567A0-60AD-1A8A-56B3-C91E2601CEE6}"/>
              </a:ext>
            </a:extLst>
          </p:cNvPr>
          <p:cNvSpPr txBox="1"/>
          <p:nvPr/>
        </p:nvSpPr>
        <p:spPr>
          <a:xfrm>
            <a:off x="1093520" y="6315940"/>
            <a:ext cx="1982033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Past Projects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6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EC7806AE-68CB-0B0C-6F7B-7A8DE0DE1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3E12BB-15A7-7E72-98EB-B66EEAE776CB}"/>
              </a:ext>
            </a:extLst>
          </p:cNvPr>
          <p:cNvSpPr txBox="1"/>
          <p:nvPr/>
        </p:nvSpPr>
        <p:spPr>
          <a:xfrm>
            <a:off x="214269" y="64066"/>
            <a:ext cx="11943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Lemna Can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</a:rPr>
              <a:t>Be Used to Make Ethanol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0ED8BDE-8609-B56E-C2BA-2226454B77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0443" y="623581"/>
            <a:ext cx="3451313" cy="548293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E4EA888-B96C-3F81-B06C-763514D78ED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009"/>
          <a:stretch/>
        </p:blipFill>
        <p:spPr>
          <a:xfrm>
            <a:off x="359833" y="693555"/>
            <a:ext cx="6624810" cy="229402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22D5E83-D7DE-58F0-CB26-5D4298A6EBF6}"/>
              </a:ext>
            </a:extLst>
          </p:cNvPr>
          <p:cNvSpPr txBox="1"/>
          <p:nvPr/>
        </p:nvSpPr>
        <p:spPr>
          <a:xfrm>
            <a:off x="524859" y="3192108"/>
            <a:ext cx="660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Lemnaceae can produce 50% more ethanol / hectare than the average U.S. corn crop.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CED47DE-13EC-7708-012A-3A1ED41C63E1}"/>
              </a:ext>
            </a:extLst>
          </p:cNvPr>
          <p:cNvSpPr txBox="1"/>
          <p:nvPr/>
        </p:nvSpPr>
        <p:spPr>
          <a:xfrm>
            <a:off x="1686272" y="5717687"/>
            <a:ext cx="6505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[Xu J, Cui W, Cheng JJ, Stomp A. Biosyst Eng. 2011]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687494F-A727-5F97-2A18-DF909737A438}"/>
              </a:ext>
            </a:extLst>
          </p:cNvPr>
          <p:cNvSpPr/>
          <p:nvPr/>
        </p:nvSpPr>
        <p:spPr>
          <a:xfrm>
            <a:off x="9839004" y="528116"/>
            <a:ext cx="2271776" cy="523220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Jay Cheng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(NCSU, BAE Department)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5B2A38-6EEA-5340-BC73-2EBE79DD5712}"/>
              </a:ext>
            </a:extLst>
          </p:cNvPr>
          <p:cNvSpPr txBox="1"/>
          <p:nvPr/>
        </p:nvSpPr>
        <p:spPr>
          <a:xfrm>
            <a:off x="681924" y="4429796"/>
            <a:ext cx="29903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- 10s of $Billions in variety development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-Fertilizer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-herbicides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-pesticides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67ABEE-B69F-7064-E5E7-CA4679EE2203}"/>
              </a:ext>
            </a:extLst>
          </p:cNvPr>
          <p:cNvSpPr txBox="1"/>
          <p:nvPr/>
        </p:nvSpPr>
        <p:spPr>
          <a:xfrm>
            <a:off x="3672237" y="4442216"/>
            <a:ext cx="2990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Duckweed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swine waste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6A2A74C-7935-93D9-DEB2-822AFFF34063}"/>
              </a:ext>
            </a:extLst>
          </p:cNvPr>
          <p:cNvSpPr txBox="1"/>
          <p:nvPr/>
        </p:nvSpPr>
        <p:spPr>
          <a:xfrm>
            <a:off x="3075553" y="4156417"/>
            <a:ext cx="1193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Inputs</a:t>
            </a:r>
          </a:p>
        </p:txBody>
      </p:sp>
    </p:spTree>
    <p:extLst>
      <p:ext uri="{BB962C8B-B14F-4D97-AF65-F5344CB8AC3E}">
        <p14:creationId xmlns:p14="http://schemas.microsoft.com/office/powerpoint/2010/main" val="3966371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Leman Can Be Used to Make Biogas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254615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Past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Projects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866569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4EC8BE1-5C1C-4EC9-37DD-A5574DE00D9D}"/>
              </a:ext>
            </a:extLst>
          </p:cNvPr>
          <p:cNvSpPr txBox="1"/>
          <p:nvPr/>
        </p:nvSpPr>
        <p:spPr>
          <a:xfrm>
            <a:off x="9309196" y="3357874"/>
            <a:ext cx="265205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Jay Cheng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Joe Sagues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Mike Adcock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Lily Lower (M.S.)</a:t>
            </a:r>
          </a:p>
        </p:txBody>
      </p:sp>
      <p:pic>
        <p:nvPicPr>
          <p:cNvPr id="3" name="Picture 4" descr="Sponsors &amp; Partners | Workshops &amp; Conferences">
            <a:extLst>
              <a:ext uri="{FF2B5EF4-FFF2-40B4-BE49-F238E27FC236}">
                <a16:creationId xmlns:a16="http://schemas.microsoft.com/office/drawing/2014/main" id="{A4F9569C-8912-E7A5-E232-3D92949B9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922" y="2583907"/>
            <a:ext cx="1890311" cy="69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4B583439-ACEC-D497-EA55-8FF814BF6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924" y="209808"/>
            <a:ext cx="1775058" cy="17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071F6-BB5A-A404-0A62-B4EEB3A53313}"/>
              </a:ext>
            </a:extLst>
          </p:cNvPr>
          <p:cNvSpPr txBox="1"/>
          <p:nvPr/>
        </p:nvSpPr>
        <p:spPr>
          <a:xfrm>
            <a:off x="9652925" y="1741604"/>
            <a:ext cx="231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NC Dept. Ag</a:t>
            </a:r>
          </a:p>
        </p:txBody>
      </p:sp>
      <p:pic>
        <p:nvPicPr>
          <p:cNvPr id="71682" name="Picture 2" descr="Graduate Fellows – Center for Environmental Farming Systems">
            <a:extLst>
              <a:ext uri="{FF2B5EF4-FFF2-40B4-BE49-F238E27FC236}">
                <a16:creationId xmlns:a16="http://schemas.microsoft.com/office/drawing/2014/main" id="{D1CEC061-281C-00D1-8419-1D9478F311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37" b="35100"/>
          <a:stretch/>
        </p:blipFill>
        <p:spPr bwMode="auto">
          <a:xfrm>
            <a:off x="9359922" y="4634249"/>
            <a:ext cx="1714975" cy="161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graph of 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2BD6E5DA-0669-2962-EF53-3CD3F27DAFC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01" y="801264"/>
            <a:ext cx="7886071" cy="511322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0677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Lemna Can Be Adapted to Grow Better on Hog Wastewater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254615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Current Project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866569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A141A81E-AD71-585F-3E52-61C53D3EEB7C}"/>
              </a:ext>
            </a:extLst>
          </p:cNvPr>
          <p:cNvSpPr txBox="1"/>
          <p:nvPr/>
        </p:nvSpPr>
        <p:spPr>
          <a:xfrm>
            <a:off x="577601" y="4331066"/>
            <a:ext cx="5163639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2-3 Cycles of Recurrent Selection (ALPHA)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DDA1EA4-B8A3-8356-5D83-CABD9006AE2C}"/>
              </a:ext>
            </a:extLst>
          </p:cNvPr>
          <p:cNvSpPr txBox="1"/>
          <p:nvPr/>
        </p:nvSpPr>
        <p:spPr>
          <a:xfrm>
            <a:off x="6909993" y="3674553"/>
            <a:ext cx="5163639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One more round of selection (GAMMA)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4BF57D6B-F597-A691-BE78-7FBAA05CC9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091" t="29153" r="3624" b="5415"/>
          <a:stretch/>
        </p:blipFill>
        <p:spPr>
          <a:xfrm>
            <a:off x="8426629" y="686887"/>
            <a:ext cx="2130368" cy="3011345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A449A84C-23E7-43CF-907E-AED3038CBD78}"/>
              </a:ext>
            </a:extLst>
          </p:cNvPr>
          <p:cNvSpPr txBox="1"/>
          <p:nvPr/>
        </p:nvSpPr>
        <p:spPr>
          <a:xfrm>
            <a:off x="4334538" y="6344014"/>
            <a:ext cx="4667855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Field Trials on 6 Varieties (OMEGA)</a:t>
            </a:r>
          </a:p>
        </p:txBody>
      </p:sp>
      <p:sp>
        <p:nvSpPr>
          <p:cNvPr id="54" name="Right Arrow 53">
            <a:extLst>
              <a:ext uri="{FF2B5EF4-FFF2-40B4-BE49-F238E27FC236}">
                <a16:creationId xmlns:a16="http://schemas.microsoft.com/office/drawing/2014/main" id="{3D08BFFD-95B0-B342-9EEE-16E629E674D9}"/>
              </a:ext>
            </a:extLst>
          </p:cNvPr>
          <p:cNvSpPr/>
          <p:nvPr/>
        </p:nvSpPr>
        <p:spPr>
          <a:xfrm>
            <a:off x="7084833" y="1846582"/>
            <a:ext cx="885404" cy="882912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Right Arrow 55">
            <a:extLst>
              <a:ext uri="{FF2B5EF4-FFF2-40B4-BE49-F238E27FC236}">
                <a16:creationId xmlns:a16="http://schemas.microsoft.com/office/drawing/2014/main" id="{30E3C3B5-D852-2B5C-E246-EBE174E84875}"/>
              </a:ext>
            </a:extLst>
          </p:cNvPr>
          <p:cNvSpPr/>
          <p:nvPr/>
        </p:nvSpPr>
        <p:spPr>
          <a:xfrm rot="8233401">
            <a:off x="6084240" y="3443781"/>
            <a:ext cx="885404" cy="882912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E953CAB-5BB2-5BFB-D176-AE6D27B139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29"/>
          <a:stretch/>
        </p:blipFill>
        <p:spPr bwMode="auto">
          <a:xfrm>
            <a:off x="5631578" y="4270143"/>
            <a:ext cx="2777318" cy="214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ight Arrow 3">
            <a:extLst>
              <a:ext uri="{FF2B5EF4-FFF2-40B4-BE49-F238E27FC236}">
                <a16:creationId xmlns:a16="http://schemas.microsoft.com/office/drawing/2014/main" id="{900C9726-87CC-729F-CD03-828AB548DAAE}"/>
              </a:ext>
            </a:extLst>
          </p:cNvPr>
          <p:cNvSpPr/>
          <p:nvPr/>
        </p:nvSpPr>
        <p:spPr>
          <a:xfrm>
            <a:off x="8606408" y="5031202"/>
            <a:ext cx="885404" cy="882912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02C5AE1-52F5-4853-EE7A-34B5D6113D32}"/>
              </a:ext>
            </a:extLst>
          </p:cNvPr>
          <p:cNvGrpSpPr/>
          <p:nvPr/>
        </p:nvGrpSpPr>
        <p:grpSpPr>
          <a:xfrm>
            <a:off x="9619670" y="4429312"/>
            <a:ext cx="2387058" cy="2086691"/>
            <a:chOff x="5836258" y="795074"/>
            <a:chExt cx="3170472" cy="2426473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55DA1B3-0C7A-8D83-8F8E-0CE02135B469}"/>
                </a:ext>
              </a:extLst>
            </p:cNvPr>
            <p:cNvSpPr txBox="1"/>
            <p:nvPr/>
          </p:nvSpPr>
          <p:spPr>
            <a:xfrm>
              <a:off x="5836258" y="2759882"/>
              <a:ext cx="2702738" cy="46166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Fuel Butanol</a:t>
              </a:r>
            </a:p>
          </p:txBody>
        </p:sp>
        <p:pic>
          <p:nvPicPr>
            <p:cNvPr id="8" name="Picture 2" descr="n-butanol (1-butanol) molecule. Stock Illustration | Adobe Stock">
              <a:extLst>
                <a:ext uri="{FF2B5EF4-FFF2-40B4-BE49-F238E27FC236}">
                  <a16:creationId xmlns:a16="http://schemas.microsoft.com/office/drawing/2014/main" id="{89D7BDFD-104D-50A5-0067-3751A91A50A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79"/>
            <a:stretch/>
          </p:blipFill>
          <p:spPr bwMode="auto">
            <a:xfrm>
              <a:off x="5885762" y="795074"/>
              <a:ext cx="3120968" cy="21404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6699F00D-36FF-57F6-D438-76BBC550C1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85595" y="1241534"/>
            <a:ext cx="4661774" cy="2735421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86B2FB37-63BA-4A1D-D630-76A5F71AB150}"/>
              </a:ext>
            </a:extLst>
          </p:cNvPr>
          <p:cNvGrpSpPr/>
          <p:nvPr/>
        </p:nvGrpSpPr>
        <p:grpSpPr>
          <a:xfrm>
            <a:off x="590577" y="669691"/>
            <a:ext cx="1481886" cy="1143686"/>
            <a:chOff x="1786281" y="3429000"/>
            <a:chExt cx="2122530" cy="1615234"/>
          </a:xfrm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F870FFAB-0452-789A-7608-7276E6A8DDB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7F7F7"/>
                </a:clrFrom>
                <a:clrTo>
                  <a:srgbClr val="F7F7F7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86281" y="3429000"/>
              <a:ext cx="2122530" cy="1258710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C93D68D-F6CF-FBDB-23DB-D2CF4439E10E}"/>
                </a:ext>
              </a:extLst>
            </p:cNvPr>
            <p:cNvSpPr txBox="1"/>
            <p:nvPr/>
          </p:nvSpPr>
          <p:spPr>
            <a:xfrm>
              <a:off x="2271024" y="4582569"/>
              <a:ext cx="15499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Pigs</a:t>
              </a:r>
            </a:p>
          </p:txBody>
        </p:sp>
      </p:grpSp>
      <p:sp>
        <p:nvSpPr>
          <p:cNvPr id="57" name="Arc 56">
            <a:extLst>
              <a:ext uri="{FF2B5EF4-FFF2-40B4-BE49-F238E27FC236}">
                <a16:creationId xmlns:a16="http://schemas.microsoft.com/office/drawing/2014/main" id="{BF00BDDE-8FA5-4BC2-E8B7-7F137D6AD26C}"/>
              </a:ext>
            </a:extLst>
          </p:cNvPr>
          <p:cNvSpPr/>
          <p:nvPr/>
        </p:nvSpPr>
        <p:spPr>
          <a:xfrm rot="20869562">
            <a:off x="1131552" y="1021012"/>
            <a:ext cx="2228589" cy="1528369"/>
          </a:xfrm>
          <a:prstGeom prst="arc">
            <a:avLst>
              <a:gd name="adj1" fmla="val 16200000"/>
              <a:gd name="adj2" fmla="val 168019"/>
            </a:avLst>
          </a:prstGeom>
          <a:ln w="104775">
            <a:solidFill>
              <a:srgbClr val="646004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3039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Butanol can Be Fermented from Biomass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254615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Current Project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866569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4EC8BE1-5C1C-4EC9-37DD-A5574DE00D9D}"/>
              </a:ext>
            </a:extLst>
          </p:cNvPr>
          <p:cNvSpPr txBox="1"/>
          <p:nvPr/>
        </p:nvSpPr>
        <p:spPr>
          <a:xfrm>
            <a:off x="134871" y="3961400"/>
            <a:ext cx="29217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Jay Cheng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Mike Adcock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Hannah Wall (M.S.)</a:t>
            </a:r>
          </a:p>
        </p:txBody>
      </p:sp>
      <p:pic>
        <p:nvPicPr>
          <p:cNvPr id="3" name="Picture 4" descr="Sponsors &amp; Partners | Workshops &amp; Conferences">
            <a:extLst>
              <a:ext uri="{FF2B5EF4-FFF2-40B4-BE49-F238E27FC236}">
                <a16:creationId xmlns:a16="http://schemas.microsoft.com/office/drawing/2014/main" id="{A4F9569C-8912-E7A5-E232-3D92949B9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5" y="3187433"/>
            <a:ext cx="1890311" cy="69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4B583439-ACEC-D497-EA55-8FF814BF6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97" y="813334"/>
            <a:ext cx="1775058" cy="17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071F6-BB5A-A404-0A62-B4EEB3A53313}"/>
              </a:ext>
            </a:extLst>
          </p:cNvPr>
          <p:cNvSpPr txBox="1"/>
          <p:nvPr/>
        </p:nvSpPr>
        <p:spPr>
          <a:xfrm>
            <a:off x="748298" y="2345130"/>
            <a:ext cx="231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NC Dept. Ag</a:t>
            </a:r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9DB54746-758F-908A-D009-CE907857E6BA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3190496" y="526422"/>
            <a:ext cx="8866633" cy="6310903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0949260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D0CF20C-C747-A479-1D5F-04BE8BB499C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Butanol is a Future Biofuel With Potential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  <p:pic>
        <p:nvPicPr>
          <p:cNvPr id="9" name="Picture 4" descr="520+ Duckweed Stock Illustrations, Royalty-Free Vector Graphics &amp; Clip Art  - iStock | Mankai duckweed, Duckweed protein, Duckweed pond">
            <a:extLst>
              <a:ext uri="{FF2B5EF4-FFF2-40B4-BE49-F238E27FC236}">
                <a16:creationId xmlns:a16="http://schemas.microsoft.com/office/drawing/2014/main" id="{A660C5E8-EA6A-5576-502A-41A33E199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5" t="16272" r="18507" b="48256"/>
          <a:stretch/>
        </p:blipFill>
        <p:spPr bwMode="auto">
          <a:xfrm>
            <a:off x="134871" y="5894095"/>
            <a:ext cx="604684" cy="8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89B5C2-1E54-5E28-59CF-00B5052CFD2E}"/>
              </a:ext>
            </a:extLst>
          </p:cNvPr>
          <p:cNvSpPr txBox="1"/>
          <p:nvPr/>
        </p:nvSpPr>
        <p:spPr>
          <a:xfrm>
            <a:off x="1093520" y="6315940"/>
            <a:ext cx="254615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Current Project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32626B-10F9-C528-58DF-0CE6985FC1D7}"/>
              </a:ext>
            </a:extLst>
          </p:cNvPr>
          <p:cNvCxnSpPr>
            <a:cxnSpLocks/>
          </p:cNvCxnSpPr>
          <p:nvPr/>
        </p:nvCxnSpPr>
        <p:spPr>
          <a:xfrm>
            <a:off x="916537" y="6255523"/>
            <a:ext cx="2866569" cy="0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4EC8BE1-5C1C-4EC9-37DD-A5574DE00D9D}"/>
              </a:ext>
            </a:extLst>
          </p:cNvPr>
          <p:cNvSpPr txBox="1"/>
          <p:nvPr/>
        </p:nvSpPr>
        <p:spPr>
          <a:xfrm>
            <a:off x="9039498" y="3357874"/>
            <a:ext cx="29217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Jay Cheng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Mike Adcock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Hannah Wall (M.S.)</a:t>
            </a:r>
          </a:p>
        </p:txBody>
      </p:sp>
      <p:pic>
        <p:nvPicPr>
          <p:cNvPr id="3" name="Picture 4" descr="Sponsors &amp; Partners | Workshops &amp; Conferences">
            <a:extLst>
              <a:ext uri="{FF2B5EF4-FFF2-40B4-BE49-F238E27FC236}">
                <a16:creationId xmlns:a16="http://schemas.microsoft.com/office/drawing/2014/main" id="{A4F9569C-8912-E7A5-E232-3D92949B9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922" y="2583907"/>
            <a:ext cx="1890311" cy="69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4B583439-ACEC-D497-EA55-8FF814BF6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924" y="209808"/>
            <a:ext cx="1775058" cy="17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071F6-BB5A-A404-0A62-B4EEB3A53313}"/>
              </a:ext>
            </a:extLst>
          </p:cNvPr>
          <p:cNvSpPr txBox="1"/>
          <p:nvPr/>
        </p:nvSpPr>
        <p:spPr>
          <a:xfrm>
            <a:off x="9652925" y="1741604"/>
            <a:ext cx="231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NC Dept. Ag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5D0C0F9-3810-303C-CB19-140945A071FD}"/>
              </a:ext>
            </a:extLst>
          </p:cNvPr>
          <p:cNvGrpSpPr/>
          <p:nvPr/>
        </p:nvGrpSpPr>
        <p:grpSpPr>
          <a:xfrm>
            <a:off x="5836258" y="795074"/>
            <a:ext cx="3170472" cy="2426473"/>
            <a:chOff x="5836258" y="795074"/>
            <a:chExt cx="3170472" cy="2426473"/>
          </a:xfrm>
        </p:grpSpPr>
        <p:pic>
          <p:nvPicPr>
            <p:cNvPr id="75778" name="Picture 2" descr="n-butanol (1-butanol) molecule. Stock Illustration | Adobe Stock">
              <a:extLst>
                <a:ext uri="{FF2B5EF4-FFF2-40B4-BE49-F238E27FC236}">
                  <a16:creationId xmlns:a16="http://schemas.microsoft.com/office/drawing/2014/main" id="{8AFBDDA1-FBDE-944F-10EC-DEE11FFA90C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79"/>
            <a:stretch/>
          </p:blipFill>
          <p:spPr bwMode="auto">
            <a:xfrm>
              <a:off x="5885762" y="795074"/>
              <a:ext cx="3120968" cy="21404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F25B78A-3E43-8D7D-EF06-70936AECDD31}"/>
                </a:ext>
              </a:extLst>
            </p:cNvPr>
            <p:cNvSpPr txBox="1"/>
            <p:nvPr/>
          </p:nvSpPr>
          <p:spPr>
            <a:xfrm>
              <a:off x="5836258" y="2759882"/>
              <a:ext cx="27027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Fuel Butanol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538FD61-DF28-E579-7AF0-33B97FF68C4E}"/>
              </a:ext>
            </a:extLst>
          </p:cNvPr>
          <p:cNvSpPr txBox="1"/>
          <p:nvPr/>
        </p:nvSpPr>
        <p:spPr>
          <a:xfrm>
            <a:off x="563345" y="1324993"/>
            <a:ext cx="565877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Butanol is a drop-in replacement for gasoline</a:t>
            </a:r>
          </a:p>
          <a:p>
            <a:endParaRPr lang="en-US" sz="2000" dirty="0"/>
          </a:p>
          <a:p>
            <a:r>
              <a:rPr lang="en-US" sz="2000" dirty="0"/>
              <a:t>- It Can be used with any existing gasoline engine and blended at a higher ratio than ethanol </a:t>
            </a:r>
          </a:p>
          <a:p>
            <a:endParaRPr lang="en-US" sz="2000" dirty="0"/>
          </a:p>
          <a:p>
            <a:r>
              <a:rPr lang="en-US" sz="2000" dirty="0"/>
              <a:t>- It does not absorb water</a:t>
            </a:r>
          </a:p>
          <a:p>
            <a:endParaRPr lang="en-US" sz="2000" dirty="0"/>
          </a:p>
          <a:p>
            <a:r>
              <a:rPr lang="en-US" sz="2000" dirty="0"/>
              <a:t>- It has an energy density that is 49% higher than ethanol</a:t>
            </a:r>
          </a:p>
          <a:p>
            <a:r>
              <a:rPr lang="en-US" sz="2000" b="0" i="0" dirty="0">
                <a:solidFill>
                  <a:srgbClr val="1F1F1F"/>
                </a:solidFill>
                <a:effectLst/>
                <a:latin typeface="Google Sans"/>
              </a:rPr>
              <a:t>	Butanol - 29.2 MJ/L</a:t>
            </a:r>
          </a:p>
          <a:p>
            <a:r>
              <a:rPr lang="en-US" sz="2000" dirty="0">
                <a:solidFill>
                  <a:srgbClr val="1F1F1F"/>
                </a:solidFill>
                <a:latin typeface="Google Sans"/>
              </a:rPr>
              <a:t>	Ethanol - 19.6 MJ/L</a:t>
            </a:r>
          </a:p>
          <a:p>
            <a:endParaRPr lang="en-US" sz="2000" dirty="0">
              <a:solidFill>
                <a:srgbClr val="1F1F1F"/>
              </a:solidFill>
              <a:latin typeface="Google Sans"/>
            </a:endParaRPr>
          </a:p>
          <a:p>
            <a:r>
              <a:rPr lang="en-US" sz="2000" dirty="0">
                <a:solidFill>
                  <a:srgbClr val="1F1F1F"/>
                </a:solidFill>
                <a:latin typeface="Google Sans"/>
              </a:rPr>
              <a:t>- However, it is more expensive to produce. Most of this (80%) is from feedstock cost.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445133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F87C3-35B1-8BDE-9EEF-0D1C4C68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58132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2937D5-CD61-751A-76E0-424D116F2431}"/>
              </a:ext>
            </a:extLst>
          </p:cNvPr>
          <p:cNvSpPr txBox="1"/>
          <p:nvPr/>
        </p:nvSpPr>
        <p:spPr>
          <a:xfrm>
            <a:off x="105103" y="752014"/>
            <a:ext cx="88352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LIFT LAB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(Lemna Improvement and Functional Transcriptomics)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Kassidy Robinson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Mike Adcock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Christina Sachs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Hannah Wall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Bob McCann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Kyle Curley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Varun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Govindarajan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- Victoria Augoustides</a:t>
            </a:r>
          </a:p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(past member)</a:t>
            </a:r>
          </a:p>
        </p:txBody>
      </p:sp>
      <p:pic>
        <p:nvPicPr>
          <p:cNvPr id="3" name="Picture 2" descr="Logo :: NC State Brand">
            <a:extLst>
              <a:ext uri="{FF2B5EF4-FFF2-40B4-BE49-F238E27FC236}">
                <a16:creationId xmlns:a16="http://schemas.microsoft.com/office/drawing/2014/main" id="{9D3057EE-424F-B695-EA77-A18FB8679E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2717" y="5138222"/>
            <a:ext cx="2758080" cy="136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NCDA&amp;CS Accepting Applications for the 2022 Specialty Crops Block Grant  Program - Specialty Crop Industry">
            <a:extLst>
              <a:ext uri="{FF2B5EF4-FFF2-40B4-BE49-F238E27FC236}">
                <a16:creationId xmlns:a16="http://schemas.microsoft.com/office/drawing/2014/main" id="{948600A2-83F2-35FB-ED3F-95C2DAAC4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386" y="748271"/>
            <a:ext cx="2727606" cy="272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NC Water Resources Research Institute">
            <a:extLst>
              <a:ext uri="{FF2B5EF4-FFF2-40B4-BE49-F238E27FC236}">
                <a16:creationId xmlns:a16="http://schemas.microsoft.com/office/drawing/2014/main" id="{9C00D513-166C-4607-2D1F-911BA43F14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063" y="3616661"/>
            <a:ext cx="2309007" cy="85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076F291-1872-DE9D-7009-C25C3B319E9C}"/>
              </a:ext>
            </a:extLst>
          </p:cNvPr>
          <p:cNvGrpSpPr/>
          <p:nvPr/>
        </p:nvGrpSpPr>
        <p:grpSpPr>
          <a:xfrm>
            <a:off x="3933989" y="2762054"/>
            <a:ext cx="3260450" cy="5170646"/>
            <a:chOff x="4792862" y="1889462"/>
            <a:chExt cx="3260450" cy="517064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ADC462E-C68C-3BF5-C2A7-B7CA28E47E14}"/>
                </a:ext>
              </a:extLst>
            </p:cNvPr>
            <p:cNvSpPr txBox="1"/>
            <p:nvPr/>
          </p:nvSpPr>
          <p:spPr>
            <a:xfrm>
              <a:off x="4792862" y="1889462"/>
              <a:ext cx="3260450" cy="51706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Collaborators: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Jay Cheng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Mike Burchell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François Birgand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Praveen Kolar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Lily Lower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Liz Riedel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8" name="Picture 4" descr="Sponsors &amp; Partners | Workshops &amp; Conferences">
              <a:extLst>
                <a:ext uri="{FF2B5EF4-FFF2-40B4-BE49-F238E27FC236}">
                  <a16:creationId xmlns:a16="http://schemas.microsoft.com/office/drawing/2014/main" id="{93657626-6D76-3B91-C573-BE102C96058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59744" y="2347724"/>
              <a:ext cx="2212118" cy="811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938F32E-1285-8F8F-1243-015963FD4FC9}"/>
              </a:ext>
            </a:extLst>
          </p:cNvPr>
          <p:cNvGrpSpPr/>
          <p:nvPr/>
        </p:nvGrpSpPr>
        <p:grpSpPr>
          <a:xfrm>
            <a:off x="6820690" y="2762054"/>
            <a:ext cx="3703223" cy="4247317"/>
            <a:chOff x="7224940" y="1964572"/>
            <a:chExt cx="3703223" cy="4247317"/>
          </a:xfrm>
        </p:grpSpPr>
        <p:pic>
          <p:nvPicPr>
            <p:cNvPr id="9" name="Picture 6" descr="NCSU Biochemistry (@ncsubiochem) / Twitter">
              <a:extLst>
                <a:ext uri="{FF2B5EF4-FFF2-40B4-BE49-F238E27FC236}">
                  <a16:creationId xmlns:a16="http://schemas.microsoft.com/office/drawing/2014/main" id="{864AACB4-D5D7-1915-6E0B-97C217430D6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19" b="26565"/>
            <a:stretch/>
          </p:blipFill>
          <p:spPr bwMode="auto">
            <a:xfrm>
              <a:off x="7285943" y="2348650"/>
              <a:ext cx="1500128" cy="826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ECE4279-66A7-69FB-D928-01AB4CF0C5AC}"/>
                </a:ext>
              </a:extLst>
            </p:cNvPr>
            <p:cNvSpPr txBox="1"/>
            <p:nvPr/>
          </p:nvSpPr>
          <p:spPr>
            <a:xfrm>
              <a:off x="7224940" y="1964572"/>
              <a:ext cx="3703223" cy="42473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Colleen Doherty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202124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Kanjana Laosuntisuk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202124"/>
                  </a:solidFill>
                  <a:effectLst/>
                  <a:uLnTx/>
                  <a:uFillTx/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</a:rPr>
                <a:t>Josh Strable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Alex Raygoza</a:t>
              </a: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Google Sans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icture 6" descr="Research Stations - BRI / NECP / IAAE Events | NC Agriculture">
            <a:extLst>
              <a:ext uri="{FF2B5EF4-FFF2-40B4-BE49-F238E27FC236}">
                <a16:creationId xmlns:a16="http://schemas.microsoft.com/office/drawing/2014/main" id="{4D9C2570-96F3-C8CF-C8E6-5147692D2E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06"/>
          <a:stretch/>
        </p:blipFill>
        <p:spPr bwMode="auto">
          <a:xfrm>
            <a:off x="6528288" y="1487208"/>
            <a:ext cx="2206937" cy="818604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shade val="15000"/>
              </a:schemeClr>
            </a:solidFill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161C33A-D704-F4CC-FCF0-AB356B69A437}"/>
              </a:ext>
            </a:extLst>
          </p:cNvPr>
          <p:cNvGrpSpPr/>
          <p:nvPr/>
        </p:nvGrpSpPr>
        <p:grpSpPr>
          <a:xfrm>
            <a:off x="4074766" y="1359860"/>
            <a:ext cx="2064327" cy="970578"/>
            <a:chOff x="7550728" y="666830"/>
            <a:chExt cx="2064327" cy="970578"/>
          </a:xfrm>
        </p:grpSpPr>
        <p:sp>
          <p:nvSpPr>
            <p:cNvPr id="14" name="Rounded Rectangle 13">
              <a:extLst>
                <a:ext uri="{FF2B5EF4-FFF2-40B4-BE49-F238E27FC236}">
                  <a16:creationId xmlns:a16="http://schemas.microsoft.com/office/drawing/2014/main" id="{2CC1183D-91EE-EED9-2D3D-86566D085944}"/>
                </a:ext>
              </a:extLst>
            </p:cNvPr>
            <p:cNvSpPr/>
            <p:nvPr/>
          </p:nvSpPr>
          <p:spPr>
            <a:xfrm>
              <a:off x="7550728" y="666830"/>
              <a:ext cx="2064327" cy="97057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5" name="Picture 2" descr="NCDA&amp;CS Accepting Applications for the 2022 Specialty Crops Block Grant  Program - Specialty Crop Industry">
              <a:extLst>
                <a:ext uri="{FF2B5EF4-FFF2-40B4-BE49-F238E27FC236}">
                  <a16:creationId xmlns:a16="http://schemas.microsoft.com/office/drawing/2014/main" id="{D9F453CF-E36D-4F00-8022-B35DFFBAD85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10910" y="732971"/>
              <a:ext cx="854217" cy="854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E848137-09B0-4C34-6920-8CE37B4F1E14}"/>
                </a:ext>
              </a:extLst>
            </p:cNvPr>
            <p:cNvSpPr txBox="1"/>
            <p:nvPr/>
          </p:nvSpPr>
          <p:spPr>
            <a:xfrm>
              <a:off x="8478982" y="698315"/>
              <a:ext cx="113607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00B050"/>
                  </a:solidFill>
                </a:rPr>
                <a:t>Bioenergy Research Initiative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0AD39092-D550-2352-F7DE-2E6002F54B1B}"/>
              </a:ext>
            </a:extLst>
          </p:cNvPr>
          <p:cNvSpPr txBox="1"/>
          <p:nvPr/>
        </p:nvSpPr>
        <p:spPr>
          <a:xfrm>
            <a:off x="4902936" y="2361580"/>
            <a:ext cx="61276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</a:rPr>
              <a:t>Project Number: </a:t>
            </a: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24-047-4001</a:t>
            </a:r>
            <a:r>
              <a:rPr lang="en-US" b="1" dirty="0">
                <a:effectLst/>
              </a:rPr>
              <a:t>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97110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NCStateU-horizontal-left-log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1118</Words>
  <Application>Microsoft Macintosh PowerPoint</Application>
  <PresentationFormat>Widescreen</PresentationFormat>
  <Paragraphs>297</Paragraphs>
  <Slides>24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Avenir Book</vt:lpstr>
      <vt:lpstr>Calibri</vt:lpstr>
      <vt:lpstr>Calibri Light</vt:lpstr>
      <vt:lpstr>Google Sans</vt:lpstr>
      <vt:lpstr>Office Theme</vt:lpstr>
      <vt:lpstr>NCStateU-horizontal-left-logo</vt:lpstr>
      <vt:lpstr>A Novel Breeding Program for the Domestication of Lemnaceae and The Production of Fuel Butanol   </vt:lpstr>
      <vt:lpstr>PowerPoint Presentation</vt:lpstr>
      <vt:lpstr>PowerPoint Presentation</vt:lpstr>
      <vt:lpstr>PowerPoint Presentation</vt:lpstr>
      <vt:lpstr>PowerPoint Presentation</vt:lpstr>
      <vt:lpstr>Traits of Interest are Similar to Other Crops</vt:lpstr>
      <vt:lpstr>Selective Breeding is The Basis of Crop Improvement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Novel Breeding Program for the Domestication of Lemnaceae and The Production of Fuel Butanol   </dc:title>
  <dc:creator>Author</dc:creator>
  <cp:lastModifiedBy>Author</cp:lastModifiedBy>
  <cp:revision>10</cp:revision>
  <dcterms:created xsi:type="dcterms:W3CDTF">2025-03-06T10:35:39Z</dcterms:created>
  <dcterms:modified xsi:type="dcterms:W3CDTF">2025-03-06T16:48:27Z</dcterms:modified>
</cp:coreProperties>
</file>