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48.jpg" ContentType="image/pn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82" r:id="rId2"/>
    <p:sldId id="1710" r:id="rId3"/>
    <p:sldId id="2387" r:id="rId4"/>
    <p:sldId id="2382" r:id="rId5"/>
    <p:sldId id="2383" r:id="rId6"/>
    <p:sldId id="2596" r:id="rId7"/>
    <p:sldId id="2687" r:id="rId8"/>
    <p:sldId id="2688" r:id="rId9"/>
    <p:sldId id="2690" r:id="rId10"/>
    <p:sldId id="2691" r:id="rId11"/>
    <p:sldId id="2693" r:id="rId12"/>
    <p:sldId id="2694" r:id="rId13"/>
    <p:sldId id="2689" r:id="rId14"/>
    <p:sldId id="2376" r:id="rId15"/>
    <p:sldId id="2614" r:id="rId16"/>
    <p:sldId id="2700" r:id="rId17"/>
    <p:sldId id="2547" r:id="rId18"/>
    <p:sldId id="2695" r:id="rId19"/>
    <p:sldId id="2555" r:id="rId20"/>
    <p:sldId id="1669" r:id="rId21"/>
    <p:sldId id="2697" r:id="rId22"/>
    <p:sldId id="2696" r:id="rId23"/>
    <p:sldId id="2685" r:id="rId24"/>
    <p:sldId id="2686" r:id="rId25"/>
    <p:sldId id="2595" r:id="rId26"/>
    <p:sldId id="2701" r:id="rId27"/>
    <p:sldId id="2699" r:id="rId28"/>
    <p:sldId id="2703" r:id="rId29"/>
    <p:sldId id="2702" r:id="rId30"/>
    <p:sldId id="2704" r:id="rId31"/>
    <p:sldId id="2705" r:id="rId32"/>
    <p:sldId id="2706" r:id="rId33"/>
    <p:sldId id="2587" r:id="rId34"/>
    <p:sldId id="2707" r:id="rId35"/>
    <p:sldId id="2662" r:id="rId36"/>
    <p:sldId id="2401" r:id="rId37"/>
    <p:sldId id="2403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B8FE"/>
    <a:srgbClr val="ECA0FE"/>
    <a:srgbClr val="D7FFE4"/>
    <a:srgbClr val="FF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4" autoAdjust="0"/>
    <p:restoredTop sz="94660"/>
  </p:normalViewPr>
  <p:slideViewPr>
    <p:cSldViewPr snapToGrid="0">
      <p:cViewPr varScale="1">
        <p:scale>
          <a:sx n="91" d="100"/>
          <a:sy n="91" d="100"/>
        </p:scale>
        <p:origin x="22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C7359-BD7D-4EBE-9575-D2CF21CA822C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A7A87-65C0-4B64-A57B-2AD6022A5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87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052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7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219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64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072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CCD73196-0380-FD52-69F1-FFF1D297C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BCB47FEB-9EE2-A612-4BBC-DAC825319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8004E356-A5A6-3CAB-DF57-463E7F7476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E8E8F69A-CADB-1F00-993B-4C0D5B45CB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40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693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0C4F05B4-05AE-8B4E-B344-C187415F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9240BBBF-516E-71E4-6F43-FD98766475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09DAA479-AA75-9B10-4F65-6C628A554F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CEE333C5-F874-F207-502B-27251563B6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753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64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522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966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766A712B-EFB8-3DEF-C582-250C4ADDD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BAC139EB-E619-A915-4A0D-83FF76984E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01978F82-899B-B3DC-3500-D12FAA8D7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9E354D66-F348-C2F9-5106-AE08425D11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237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A2CAC6CD-FF98-BF22-8671-4E278746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EC37A83A-F9D8-E7C1-D813-A2ABC50A8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FDB9A5C5-776C-D401-6616-A90290A212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E66EB18A-8337-C45C-3D3F-2FC4180266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143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E617F1AE-31C5-F423-C0E8-547467C6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7664E5B3-B1D3-9D20-030B-E9C9CA89FC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BDE453FE-D62A-4623-87DD-B3C0878D8B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E490AF4D-21CA-48D6-38D4-5577A9AC59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284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175B75EB-B9DF-F81B-6A87-812BA8269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709D9E84-F524-1472-72A7-782F2FE27E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9173A790-451E-A511-BAAE-79504122B8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98428863-B2E7-EA2C-0633-3B646FFD6D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162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265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03738BB5-D9EB-391B-9CDC-04C21FAC0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B9B0E942-EFA3-DBA8-B31C-FB8BF82D8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0B5B527D-680A-CD8C-F748-C820C2E40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F7320B76-D0E5-1AB8-686C-3BC30C4B82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981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4410EAA1-7BD5-D423-5AAB-0ADFA006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12276D06-9751-4668-09C2-74B2269045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978B7895-00F7-941D-F338-E110EE56A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45FF60F9-BA7F-D574-4318-D3CCFE5194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420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11999D16-5A4C-DE02-9A4A-5A6854EA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0A20DD01-17B8-F764-7E5B-1CF666DAF0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D6895792-E36F-700B-F4AE-ECD40FD517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F3980BDB-E3FD-12C9-71ED-B1A2AB19E6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912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86D99076-3E9D-8588-89F5-B503E0D26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51170CD5-28C3-FDA8-69B1-F98D3B660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03B51700-02C1-A0BF-1E2C-3D1144D1B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45082F78-198E-98F0-26CF-86B1C8CD38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04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452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9871B604-940F-00E2-B386-021432C3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C36BCBC2-A540-59DB-8CFE-6C5FE8935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30FA9AAC-D1C1-E37B-9C45-82901CA2D9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36E6029E-6848-9D80-5680-C6F9090BA3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859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396EDCEB-E00F-C319-2578-5EBB8B13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96622D63-3621-59F5-58FC-163FF31CF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5BED0980-006B-C984-8825-7756A08F2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F8413331-C516-81B9-F110-2DA6007778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146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8B7F1698-8F9A-280E-A8C3-DB917F0A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8CF962A6-5B25-FDDA-E1B7-204BB3AE9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5C6D15DA-2594-7BA9-6D1F-2C9F0FF372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BDCB2630-ED45-70E1-8A98-B7065B0417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485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647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604AD293-7270-A9BB-6C1C-511D26894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1829D862-4323-5CD7-66E2-006D0EDE90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9FC823B2-C34A-1C66-5949-6FDB9715BB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1251E3A6-1C9B-FB64-395C-72ED7ABE83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985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509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25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4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338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53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`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08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88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86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`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4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14397" y="127767"/>
            <a:ext cx="2658471" cy="64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55976" y="68067"/>
            <a:ext cx="2165723" cy="52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74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9" name="Google Shape;49;p9"/>
          <p:cNvCxnSpPr/>
          <p:nvPr/>
        </p:nvCxnSpPr>
        <p:spPr>
          <a:xfrm flipH="1">
            <a:off x="6092200" y="152533"/>
            <a:ext cx="7600" cy="606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14397" y="127767"/>
            <a:ext cx="2658471" cy="64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01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4" name="Google Shape;5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14397" y="127767"/>
            <a:ext cx="2658471" cy="64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14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483167" y="1399117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415600" y="4017133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14397" y="127767"/>
            <a:ext cx="2658471" cy="64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97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60D5-43CA-2FA6-4EEA-705049EE9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90A47-0DD6-6B37-DE28-26256E2BB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649C-9C1B-5892-A9E2-E68A5ED3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ADF43-2375-6B4B-A891-48E81EEC9FF7}" type="datetime1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0B65F-4211-9896-BAF3-9B9D77F2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1CF6-DA09-14EA-9829-C5708AC0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3AAB-7987-1446-92AC-0C84F725B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6333200"/>
            <a:ext cx="12192000" cy="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662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46000" y="6333200"/>
            <a:ext cx="70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1333">
                <a:solidFill>
                  <a:schemeClr val="lt1"/>
                </a:solidFill>
              </a:defRPr>
            </a:lvl1pPr>
            <a:lvl2pPr lvl="1" algn="ctr" rtl="0">
              <a:buNone/>
              <a:defRPr sz="1333">
                <a:solidFill>
                  <a:schemeClr val="lt1"/>
                </a:solidFill>
              </a:defRPr>
            </a:lvl2pPr>
            <a:lvl3pPr lvl="2" algn="ctr" rtl="0">
              <a:buNone/>
              <a:defRPr sz="1333">
                <a:solidFill>
                  <a:schemeClr val="lt1"/>
                </a:solidFill>
              </a:defRPr>
            </a:lvl3pPr>
            <a:lvl4pPr lvl="3" algn="ctr" rtl="0">
              <a:buNone/>
              <a:defRPr sz="1333">
                <a:solidFill>
                  <a:schemeClr val="lt1"/>
                </a:solidFill>
              </a:defRPr>
            </a:lvl4pPr>
            <a:lvl5pPr lvl="4" algn="ctr" rtl="0">
              <a:buNone/>
              <a:defRPr sz="1333">
                <a:solidFill>
                  <a:schemeClr val="lt1"/>
                </a:solidFill>
              </a:defRPr>
            </a:lvl5pPr>
            <a:lvl6pPr lvl="5" algn="ctr" rtl="0">
              <a:buNone/>
              <a:defRPr sz="1333">
                <a:solidFill>
                  <a:schemeClr val="lt1"/>
                </a:solidFill>
              </a:defRPr>
            </a:lvl6pPr>
            <a:lvl7pPr lvl="6" algn="ctr" rtl="0">
              <a:buNone/>
              <a:defRPr sz="1333">
                <a:solidFill>
                  <a:schemeClr val="lt1"/>
                </a:solidFill>
              </a:defRPr>
            </a:lvl7pPr>
            <a:lvl8pPr lvl="7" algn="ctr" rtl="0">
              <a:buNone/>
              <a:defRPr sz="1333">
                <a:solidFill>
                  <a:schemeClr val="lt1"/>
                </a:solidFill>
              </a:defRPr>
            </a:lvl8pPr>
            <a:lvl9pPr lvl="8" algn="ctr" rtl="0">
              <a:buNone/>
              <a:defRPr sz="13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089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3.emf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3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46.jpeg"/><Relationship Id="rId18" Type="http://schemas.openxmlformats.org/officeDocument/2006/relationships/image" Target="../media/image68.pn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12" Type="http://schemas.openxmlformats.org/officeDocument/2006/relationships/image" Target="../media/image45.jpe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66.jp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4.png"/><Relationship Id="rId15" Type="http://schemas.openxmlformats.org/officeDocument/2006/relationships/image" Target="../media/image65.jpeg"/><Relationship Id="rId10" Type="http://schemas.openxmlformats.org/officeDocument/2006/relationships/image" Target="../media/image62.jpeg"/><Relationship Id="rId19" Type="http://schemas.openxmlformats.org/officeDocument/2006/relationships/image" Target="../media/image69.png"/><Relationship Id="rId4" Type="http://schemas.openxmlformats.org/officeDocument/2006/relationships/image" Target="../media/image3.emf"/><Relationship Id="rId9" Type="http://schemas.openxmlformats.org/officeDocument/2006/relationships/image" Target="../media/image61.jpeg"/><Relationship Id="rId1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77.jpe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12" Type="http://schemas.microsoft.com/office/2007/relationships/hdphoto" Target="../media/hdphoto5.wdp"/><Relationship Id="rId17" Type="http://schemas.openxmlformats.org/officeDocument/2006/relationships/image" Target="../media/image43.emf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4.png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3.emf"/><Relationship Id="rId9" Type="http://schemas.openxmlformats.org/officeDocument/2006/relationships/image" Target="../media/image74.jpeg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image" Target="../media/image3.em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95" name="Google Shape;95;p1"/>
          <p:cNvSpPr txBox="1">
            <a:spLocks noGrp="1"/>
          </p:cNvSpPr>
          <p:nvPr>
            <p:ph type="subTitle" idx="1"/>
          </p:nvPr>
        </p:nvSpPr>
        <p:spPr>
          <a:xfrm>
            <a:off x="141381" y="115061"/>
            <a:ext cx="3989240" cy="261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CA" sz="1200" b="1" dirty="0">
                <a:latin typeface="Avenir"/>
                <a:ea typeface="Avenir"/>
                <a:cs typeface="Avenir"/>
                <a:sym typeface="Avenir"/>
              </a:rPr>
              <a:t>Whitehill Lab – Christmas Tree Genetics Program:</a:t>
            </a:r>
            <a:endParaRPr sz="1200" dirty="0"/>
          </a:p>
        </p:txBody>
      </p:sp>
      <p:sp>
        <p:nvSpPr>
          <p:cNvPr id="96" name="Google Shape;96;p1"/>
          <p:cNvSpPr txBox="1"/>
          <p:nvPr/>
        </p:nvSpPr>
        <p:spPr>
          <a:xfrm>
            <a:off x="284727" y="530848"/>
            <a:ext cx="6311120" cy="74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r>
              <a:rPr lang="en-US" sz="3200" b="1" dirty="0">
                <a:solidFill>
                  <a:srgbClr val="CC0000"/>
                </a:solidFill>
                <a:effectLst/>
                <a:latin typeface="Avenir Next Condensed Demi Bold" panose="020B0506020202020204" pitchFamily="34" charset="0"/>
              </a:rPr>
              <a:t>Disease Resistant Exotic Christmas Trees</a:t>
            </a:r>
            <a:endParaRPr lang="en-US" sz="3200" b="1" dirty="0">
              <a:solidFill>
                <a:srgbClr val="CC0000"/>
              </a:solidFill>
              <a:latin typeface="Avenir Next Condensed Demi Bold" panose="020B0506020202020204" pitchFamily="34" charset="0"/>
            </a:endParaRPr>
          </a:p>
        </p:txBody>
      </p:sp>
      <p:cxnSp>
        <p:nvCxnSpPr>
          <p:cNvPr id="97" name="Google Shape;97;p1"/>
          <p:cNvCxnSpPr>
            <a:cxnSpLocks/>
          </p:cNvCxnSpPr>
          <p:nvPr/>
        </p:nvCxnSpPr>
        <p:spPr>
          <a:xfrm>
            <a:off x="284727" y="329852"/>
            <a:ext cx="0" cy="98568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1"/>
          <p:cNvCxnSpPr>
            <a:cxnSpLocks/>
          </p:cNvCxnSpPr>
          <p:nvPr/>
        </p:nvCxnSpPr>
        <p:spPr>
          <a:xfrm>
            <a:off x="265680" y="1315532"/>
            <a:ext cx="205842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1"/>
          <p:cNvSpPr txBox="1"/>
          <p:nvPr/>
        </p:nvSpPr>
        <p:spPr>
          <a:xfrm>
            <a:off x="2182467" y="1218267"/>
            <a:ext cx="4163623" cy="31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Justin G. A. Whitehill </a:t>
            </a:r>
            <a:r>
              <a:rPr lang="en-CA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| Assistant Professor | Dept. of FER</a:t>
            </a:r>
            <a:endParaRPr dirty="0"/>
          </a:p>
        </p:txBody>
      </p:sp>
      <p:cxnSp>
        <p:nvCxnSpPr>
          <p:cNvPr id="100" name="Google Shape;100;p1"/>
          <p:cNvCxnSpPr>
            <a:cxnSpLocks/>
          </p:cNvCxnSpPr>
          <p:nvPr/>
        </p:nvCxnSpPr>
        <p:spPr>
          <a:xfrm>
            <a:off x="6332220" y="1315532"/>
            <a:ext cx="26364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"/>
          <p:cNvCxnSpPr>
            <a:cxnSpLocks/>
          </p:cNvCxnSpPr>
          <p:nvPr/>
        </p:nvCxnSpPr>
        <p:spPr>
          <a:xfrm>
            <a:off x="6595863" y="228444"/>
            <a:ext cx="0" cy="10945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"/>
          <p:cNvCxnSpPr>
            <a:cxnSpLocks/>
          </p:cNvCxnSpPr>
          <p:nvPr/>
        </p:nvCxnSpPr>
        <p:spPr>
          <a:xfrm>
            <a:off x="3784600" y="240687"/>
            <a:ext cx="281124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" name="Google Shape;103;p1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6810632" y="130552"/>
            <a:ext cx="5239315" cy="13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;p1">
            <a:extLst>
              <a:ext uri="{FF2B5EF4-FFF2-40B4-BE49-F238E27FC236}">
                <a16:creationId xmlns:a16="http://schemas.microsoft.com/office/drawing/2014/main" id="{5D173E00-20DE-8176-09B2-DE6B61E11195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8B73E-FEB5-41DD-EAB7-3FDFC1278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/>
          <a:stretch/>
        </p:blipFill>
        <p:spPr bwMode="auto">
          <a:xfrm>
            <a:off x="332425" y="1508427"/>
            <a:ext cx="11527149" cy="485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Is there genetic resistance to PRR in fir?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5717894" y="232093"/>
            <a:ext cx="495536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186;p6">
            <a:extLst>
              <a:ext uri="{FF2B5EF4-FFF2-40B4-BE49-F238E27FC236}">
                <a16:creationId xmlns:a16="http://schemas.microsoft.com/office/drawing/2014/main" id="{4DDC0BC7-18DB-294E-029C-ABF80C7956F4}"/>
              </a:ext>
            </a:extLst>
          </p:cNvPr>
          <p:cNvSpPr txBox="1"/>
          <p:nvPr/>
        </p:nvSpPr>
        <p:spPr>
          <a:xfrm>
            <a:off x="499773" y="-14351"/>
            <a:ext cx="6593753" cy="575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292100">
              <a:buClr>
                <a:srgbClr val="3F3F3F"/>
              </a:buClr>
              <a:buSzPts val="8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SzPts val="2000"/>
              <a:buFont typeface="Arial"/>
              <a:buChar char="•"/>
            </a:pPr>
            <a:r>
              <a:rPr lang="en-US" sz="28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Fraser fir is 100% susceptible to PRR </a:t>
            </a:r>
          </a:p>
          <a:p>
            <a:pPr marL="342900" indent="-342900">
              <a:buSzPts val="2000"/>
              <a:buFont typeface="Arial"/>
              <a:buChar char="•"/>
            </a:pPr>
            <a:endParaRPr lang="en-US" sz="12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SzPts val="2000"/>
              <a:buFont typeface="Arial"/>
              <a:buChar char="•"/>
            </a:pPr>
            <a:r>
              <a:rPr lang="en-US" sz="28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Resistant fir species exist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CA" sz="1200" b="1" dirty="0">
              <a:latin typeface="Avenir Next Demi Bold" panose="020B0503020202020204" pitchFamily="34" charset="0"/>
            </a:endParaRPr>
          </a:p>
          <a:p>
            <a:pPr marL="342900" indent="-342900">
              <a:buSzPts val="2000"/>
              <a:buFont typeface="Arial"/>
              <a:buChar char="•"/>
            </a:pPr>
            <a:r>
              <a:rPr lang="en-CA" sz="28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Resistance is more durable closer to the historical origin of the disease</a:t>
            </a:r>
          </a:p>
          <a:p>
            <a:pPr marL="342900" indent="-292100">
              <a:buClr>
                <a:srgbClr val="3F3F3F"/>
              </a:buClr>
              <a:buSzPts val="800"/>
            </a:pPr>
            <a:endParaRPr sz="12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800" b="1" i="1" dirty="0">
                <a:solidFill>
                  <a:srgbClr val="000000"/>
                </a:solidFill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Abies </a:t>
            </a:r>
            <a:r>
              <a:rPr lang="en-US" sz="2800" b="1" dirty="0">
                <a:solidFill>
                  <a:srgbClr val="000000"/>
                </a:solidFill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spp</a:t>
            </a:r>
            <a:r>
              <a:rPr lang="en-US" sz="28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. with </a:t>
            </a:r>
            <a:r>
              <a:rPr lang="en-US" sz="2800" b="1" dirty="0">
                <a:solidFill>
                  <a:srgbClr val="000000"/>
                </a:solidFill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natural resistance include: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CA" sz="12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692150" lvl="1" indent="-341313">
              <a:buSzPts val="2000"/>
              <a:buFont typeface="Arial"/>
              <a:buChar char="•"/>
            </a:pPr>
            <a:r>
              <a:rPr lang="en-US" sz="2400" b="1" dirty="0" err="1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Momi</a:t>
            </a: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 (</a:t>
            </a:r>
            <a:r>
              <a:rPr lang="en-US" sz="2400" b="1" i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A. </a:t>
            </a:r>
            <a:r>
              <a:rPr lang="en-US" sz="2400" b="1" i="1" dirty="0" err="1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firma</a:t>
            </a: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) </a:t>
            </a:r>
          </a:p>
          <a:p>
            <a:pPr marL="350837" lvl="2">
              <a:buSzPts val="2000"/>
            </a:pP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	– 100% resistance</a:t>
            </a:r>
          </a:p>
          <a:p>
            <a:pPr marL="350837" lvl="2">
              <a:buSzPts val="2000"/>
            </a:pPr>
            <a:endParaRPr lang="en-CA" sz="12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692150" lvl="1" indent="-341313">
              <a:buSzPts val="2000"/>
              <a:buFont typeface="Arial"/>
              <a:buChar char="•"/>
            </a:pP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Turkish (</a:t>
            </a:r>
            <a:r>
              <a:rPr lang="en-US" sz="2400" b="1" i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A. </a:t>
            </a:r>
            <a:r>
              <a:rPr lang="en-US" sz="2400" b="1" i="1" dirty="0" err="1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bormuelleriana</a:t>
            </a: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) </a:t>
            </a:r>
          </a:p>
          <a:p>
            <a:pPr marL="350837" lvl="2">
              <a:buSzPts val="2000"/>
            </a:pP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	– 50 - 80% resistance</a:t>
            </a:r>
          </a:p>
          <a:p>
            <a:pPr marL="350837" lvl="2">
              <a:buSzPts val="2000"/>
            </a:pPr>
            <a:endParaRPr lang="en-CA" sz="12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692150" lvl="1" indent="-341313">
              <a:buSzPts val="2000"/>
              <a:buFont typeface="Arial"/>
              <a:buChar char="•"/>
            </a:pP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Trojan (</a:t>
            </a:r>
            <a:r>
              <a:rPr lang="en-US" sz="2400" b="1" i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A. </a:t>
            </a:r>
            <a:r>
              <a:rPr lang="en-US" sz="2400" b="1" i="1" dirty="0" err="1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equi-trojani</a:t>
            </a: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) </a:t>
            </a:r>
          </a:p>
          <a:p>
            <a:pPr marL="350837" lvl="1">
              <a:buSzPts val="2000"/>
            </a:pPr>
            <a:r>
              <a:rPr lang="en-US" sz="2400" b="1" dirty="0"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	– 45 – 40% resistance</a:t>
            </a:r>
          </a:p>
          <a:p>
            <a:pPr marL="350837" lvl="1">
              <a:buSzPts val="2000"/>
            </a:pPr>
            <a:endParaRPr lang="en-CA" sz="28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  <a:buSzPts val="2000"/>
            </a:pPr>
            <a:endParaRPr lang="en-US" sz="2800" b="1" dirty="0"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742950" lvl="1" indent="-184150">
              <a:spcBef>
                <a:spcPts val="320"/>
              </a:spcBef>
              <a:buClr>
                <a:srgbClr val="3F3F3F"/>
              </a:buClr>
              <a:buSzPts val="16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b="1" dirty="0">
              <a:solidFill>
                <a:srgbClr val="000000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FBDB831-CA86-DB7F-A695-CDD621E32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/>
          <a:stretch/>
        </p:blipFill>
        <p:spPr bwMode="auto">
          <a:xfrm>
            <a:off x="7289544" y="1054460"/>
            <a:ext cx="4470907" cy="42865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05;p12">
            <a:extLst>
              <a:ext uri="{FF2B5EF4-FFF2-40B4-BE49-F238E27FC236}">
                <a16:creationId xmlns:a16="http://schemas.microsoft.com/office/drawing/2014/main" id="{96C2820B-6794-E77B-6FD1-5ABB8B17858D}"/>
              </a:ext>
            </a:extLst>
          </p:cNvPr>
          <p:cNvSpPr/>
          <p:nvPr/>
        </p:nvSpPr>
        <p:spPr>
          <a:xfrm>
            <a:off x="7289544" y="5427100"/>
            <a:ext cx="43111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CTG PhD student Adarsha </a:t>
            </a:r>
            <a:r>
              <a:rPr lang="en-CA" sz="20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Devihalli</a:t>
            </a:r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collects infected Fraser fir roots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87AD2-D5B0-0324-672E-C742CA76229B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10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B8AE345D-9192-D241-76F6-ED4902D1CA8D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Fir (</a:t>
            </a:r>
            <a:r>
              <a:rPr lang="en-CA" sz="24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Abies </a:t>
            </a: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spp.) Resistance to PRR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4902456" y="232093"/>
            <a:ext cx="577079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82;p6">
            <a:extLst>
              <a:ext uri="{FF2B5EF4-FFF2-40B4-BE49-F238E27FC236}">
                <a16:creationId xmlns:a16="http://schemas.microsoft.com/office/drawing/2014/main" id="{5FF7C8F0-9396-F1A1-8CFC-EFDA20403794}"/>
              </a:ext>
            </a:extLst>
          </p:cNvPr>
          <p:cNvCxnSpPr/>
          <p:nvPr/>
        </p:nvCxnSpPr>
        <p:spPr>
          <a:xfrm>
            <a:off x="396400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29687C94-B0E3-7CE1-F79F-702B97E03C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>
          <a:xfrm>
            <a:off x="560115" y="612764"/>
            <a:ext cx="8577941" cy="524843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05;p12">
            <a:extLst>
              <a:ext uri="{FF2B5EF4-FFF2-40B4-BE49-F238E27FC236}">
                <a16:creationId xmlns:a16="http://schemas.microsoft.com/office/drawing/2014/main" id="{BB8073B9-F73A-FBEF-011E-5EA8836913F7}"/>
              </a:ext>
            </a:extLst>
          </p:cNvPr>
          <p:cNvSpPr/>
          <p:nvPr/>
        </p:nvSpPr>
        <p:spPr>
          <a:xfrm>
            <a:off x="2709200" y="5882793"/>
            <a:ext cx="43111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Average mortality over time</a:t>
            </a:r>
            <a:endParaRPr dirty="0"/>
          </a:p>
        </p:txBody>
      </p:sp>
      <p:pic>
        <p:nvPicPr>
          <p:cNvPr id="34" name="Content Placeholder 3">
            <a:extLst>
              <a:ext uri="{FF2B5EF4-FFF2-40B4-BE49-F238E27FC236}">
                <a16:creationId xmlns:a16="http://schemas.microsoft.com/office/drawing/2014/main" id="{1F3EA630-CFDF-133F-0150-D8260A28A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92609" r="20367" b="1225"/>
          <a:stretch/>
        </p:blipFill>
        <p:spPr>
          <a:xfrm>
            <a:off x="1416744" y="836057"/>
            <a:ext cx="4311135" cy="33377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05;p12">
            <a:extLst>
              <a:ext uri="{FF2B5EF4-FFF2-40B4-BE49-F238E27FC236}">
                <a16:creationId xmlns:a16="http://schemas.microsoft.com/office/drawing/2014/main" id="{163FB206-E3CC-360D-36F0-6FFA8965F662}"/>
              </a:ext>
            </a:extLst>
          </p:cNvPr>
          <p:cNvSpPr/>
          <p:nvPr/>
        </p:nvSpPr>
        <p:spPr>
          <a:xfrm>
            <a:off x="7633676" y="3184552"/>
            <a:ext cx="1287844" cy="3385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Turkish fir</a:t>
            </a:r>
            <a:endParaRPr sz="1600" i="1" dirty="0"/>
          </a:p>
        </p:txBody>
      </p:sp>
      <p:sp>
        <p:nvSpPr>
          <p:cNvPr id="36" name="Google Shape;305;p12">
            <a:extLst>
              <a:ext uri="{FF2B5EF4-FFF2-40B4-BE49-F238E27FC236}">
                <a16:creationId xmlns:a16="http://schemas.microsoft.com/office/drawing/2014/main" id="{3AC1AA6F-69DF-5286-C155-2859B09C682D}"/>
              </a:ext>
            </a:extLst>
          </p:cNvPr>
          <p:cNvSpPr/>
          <p:nvPr/>
        </p:nvSpPr>
        <p:spPr>
          <a:xfrm>
            <a:off x="7759785" y="4438934"/>
            <a:ext cx="1035626" cy="3385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Momi</a:t>
            </a:r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fir</a:t>
            </a:r>
            <a:endParaRPr sz="1600" i="1" dirty="0"/>
          </a:p>
        </p:txBody>
      </p:sp>
      <p:sp>
        <p:nvSpPr>
          <p:cNvPr id="37" name="Google Shape;305;p12">
            <a:extLst>
              <a:ext uri="{FF2B5EF4-FFF2-40B4-BE49-F238E27FC236}">
                <a16:creationId xmlns:a16="http://schemas.microsoft.com/office/drawing/2014/main" id="{41485A01-2593-1E0D-87A6-BBB811CBAB26}"/>
              </a:ext>
            </a:extLst>
          </p:cNvPr>
          <p:cNvSpPr/>
          <p:nvPr/>
        </p:nvSpPr>
        <p:spPr>
          <a:xfrm>
            <a:off x="7723472" y="2303135"/>
            <a:ext cx="1108252" cy="3385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Trojan fir</a:t>
            </a:r>
            <a:endParaRPr sz="1600" i="1" dirty="0"/>
          </a:p>
        </p:txBody>
      </p:sp>
      <p:sp>
        <p:nvSpPr>
          <p:cNvPr id="38" name="Google Shape;305;p12">
            <a:extLst>
              <a:ext uri="{FF2B5EF4-FFF2-40B4-BE49-F238E27FC236}">
                <a16:creationId xmlns:a16="http://schemas.microsoft.com/office/drawing/2014/main" id="{31A9042F-5C61-1175-4F5B-ACED4F005979}"/>
              </a:ext>
            </a:extLst>
          </p:cNvPr>
          <p:cNvSpPr/>
          <p:nvPr/>
        </p:nvSpPr>
        <p:spPr>
          <a:xfrm>
            <a:off x="7723472" y="972529"/>
            <a:ext cx="1108252" cy="3385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</a:t>
            </a:r>
            <a:endParaRPr sz="1600" i="1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A9B833-53B9-EB41-B4AE-DD14AD90A641}"/>
              </a:ext>
            </a:extLst>
          </p:cNvPr>
          <p:cNvCxnSpPr>
            <a:cxnSpLocks/>
          </p:cNvCxnSpPr>
          <p:nvPr/>
        </p:nvCxnSpPr>
        <p:spPr>
          <a:xfrm>
            <a:off x="10211834" y="713861"/>
            <a:ext cx="12380" cy="5147334"/>
          </a:xfrm>
          <a:prstGeom prst="straightConnector1">
            <a:avLst/>
          </a:prstGeom>
          <a:ln w="254000" cmpd="sng">
            <a:gradFill flip="none" rotWithShape="1">
              <a:gsLst>
                <a:gs pos="98000">
                  <a:srgbClr val="FFFF00">
                    <a:lumMod val="72153"/>
                    <a:lumOff val="27847"/>
                  </a:srgbClr>
                </a:gs>
                <a:gs pos="1000">
                  <a:schemeClr val="accent1"/>
                </a:gs>
                <a:gs pos="100000">
                  <a:srgbClr val="F4FF00"/>
                </a:gs>
                <a:gs pos="100000">
                  <a:srgbClr val="0070C0"/>
                </a:gs>
                <a:gs pos="100000">
                  <a:schemeClr val="accent1"/>
                </a:gs>
                <a:gs pos="100000">
                  <a:srgbClr val="050000"/>
                </a:gs>
                <a:gs pos="100000">
                  <a:srgbClr val="130000"/>
                </a:gs>
                <a:gs pos="100000">
                  <a:srgbClr val="130000">
                    <a:lumMod val="0"/>
                    <a:lumOff val="100000"/>
                  </a:srgbClr>
                </a:gs>
                <a:gs pos="0">
                  <a:srgbClr val="FFC000"/>
                </a:gs>
                <a:gs pos="100000">
                  <a:schemeClr val="accent1">
                    <a:lumMod val="0"/>
                  </a:schemeClr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3D428EB-A2E0-97FA-1CF9-AC185563DB82}"/>
              </a:ext>
            </a:extLst>
          </p:cNvPr>
          <p:cNvSpPr/>
          <p:nvPr/>
        </p:nvSpPr>
        <p:spPr>
          <a:xfrm>
            <a:off x="9294103" y="5934543"/>
            <a:ext cx="265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High Resistance            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CCB15DC-F62D-ED5C-EAF1-717BD85243DF}"/>
              </a:ext>
            </a:extLst>
          </p:cNvPr>
          <p:cNvSpPr/>
          <p:nvPr/>
        </p:nvSpPr>
        <p:spPr>
          <a:xfrm>
            <a:off x="9344406" y="396932"/>
            <a:ext cx="3277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Low Resistance                 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51FA9-4B6C-D477-C636-4E5487AC9CF3}"/>
              </a:ext>
            </a:extLst>
          </p:cNvPr>
          <p:cNvSpPr txBox="1"/>
          <p:nvPr/>
        </p:nvSpPr>
        <p:spPr>
          <a:xfrm>
            <a:off x="183659" y="6081365"/>
            <a:ext cx="1512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200" b="1" dirty="0" err="1">
                <a:solidFill>
                  <a:schemeClr val="bg1">
                    <a:lumMod val="50000"/>
                  </a:schemeClr>
                </a:solidFill>
              </a:rPr>
              <a:t>Kohlway</a:t>
            </a:r>
            <a:r>
              <a:rPr lang="en-CA" sz="1200" b="1" dirty="0">
                <a:solidFill>
                  <a:schemeClr val="bg1">
                    <a:lumMod val="50000"/>
                  </a:schemeClr>
                </a:solidFill>
              </a:rPr>
              <a:t> et al. 2017.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8E408-FE1D-DAA5-E604-AF1793FD3C85}"/>
              </a:ext>
            </a:extLst>
          </p:cNvPr>
          <p:cNvSpPr txBox="1"/>
          <p:nvPr/>
        </p:nvSpPr>
        <p:spPr>
          <a:xfrm>
            <a:off x="11693198" y="6001252"/>
            <a:ext cx="340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11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E2C82002-D820-CF0A-7C43-7382B8A5055B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Worldwide resistance gradient in </a:t>
            </a:r>
            <a:r>
              <a:rPr lang="en-CA" sz="24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Abies </a:t>
            </a: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spp.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436163" y="225860"/>
            <a:ext cx="4237092" cy="623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82;p6">
            <a:extLst>
              <a:ext uri="{FF2B5EF4-FFF2-40B4-BE49-F238E27FC236}">
                <a16:creationId xmlns:a16="http://schemas.microsoft.com/office/drawing/2014/main" id="{5FF7C8F0-9396-F1A1-8CFC-EFDA20403794}"/>
              </a:ext>
            </a:extLst>
          </p:cNvPr>
          <p:cNvCxnSpPr/>
          <p:nvPr/>
        </p:nvCxnSpPr>
        <p:spPr>
          <a:xfrm>
            <a:off x="1643314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81BD9D8-07B5-C0C3-50EF-5411F5985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78" t="20372" r="35053" b="49293"/>
          <a:stretch/>
        </p:blipFill>
        <p:spPr>
          <a:xfrm>
            <a:off x="1755519" y="1201491"/>
            <a:ext cx="8793168" cy="4664278"/>
          </a:xfrm>
          <a:prstGeom prst="rect">
            <a:avLst/>
          </a:prstGeom>
        </p:spPr>
      </p:pic>
      <p:sp>
        <p:nvSpPr>
          <p:cNvPr id="6" name="Google Shape;305;p12">
            <a:extLst>
              <a:ext uri="{FF2B5EF4-FFF2-40B4-BE49-F238E27FC236}">
                <a16:creationId xmlns:a16="http://schemas.microsoft.com/office/drawing/2014/main" id="{5B844E6D-21FC-DFE8-E760-3BA1236FC1F0}"/>
              </a:ext>
            </a:extLst>
          </p:cNvPr>
          <p:cNvSpPr/>
          <p:nvPr/>
        </p:nvSpPr>
        <p:spPr>
          <a:xfrm>
            <a:off x="1846230" y="5908967"/>
            <a:ext cx="86117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Gradient of </a:t>
            </a:r>
            <a:r>
              <a:rPr lang="en-CA" sz="20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Abies </a:t>
            </a:r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spp. resistance to </a:t>
            </a:r>
            <a:r>
              <a:rPr lang="en-CA" sz="20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P. </a:t>
            </a:r>
            <a:r>
              <a:rPr lang="en-CA" sz="2000" b="1" i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cinnamomi</a:t>
            </a:r>
            <a:endParaRPr i="1" dirty="0"/>
          </a:p>
        </p:txBody>
      </p:sp>
      <p:sp>
        <p:nvSpPr>
          <p:cNvPr id="9" name="Google Shape;191;p6">
            <a:extLst>
              <a:ext uri="{FF2B5EF4-FFF2-40B4-BE49-F238E27FC236}">
                <a16:creationId xmlns:a16="http://schemas.microsoft.com/office/drawing/2014/main" id="{B214A845-A3B0-DE85-4469-CA00CDA04065}"/>
              </a:ext>
            </a:extLst>
          </p:cNvPr>
          <p:cNvSpPr/>
          <p:nvPr/>
        </p:nvSpPr>
        <p:spPr>
          <a:xfrm>
            <a:off x="9409652" y="3558797"/>
            <a:ext cx="545285" cy="377505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https://lh4.googleusercontent.com/ch95NErsid25W_4Zc1-kYQIQUmydZW_dtql6FVaJR_vYb8LEQUoaJP4izUaVEfbJsPEDY2IX-14d-42gqjRt2VTjdNubwlDLEVivrXSatd3mQMpNZ_r6dWeMkCkvL7wYs54J">
            <a:extLst>
              <a:ext uri="{FF2B5EF4-FFF2-40B4-BE49-F238E27FC236}">
                <a16:creationId xmlns:a16="http://schemas.microsoft.com/office/drawing/2014/main" id="{BBD1BC76-D829-4E32-674B-0800360F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</a:blip>
          <a:srcRect/>
          <a:stretch>
            <a:fillRect/>
          </a:stretch>
        </p:blipFill>
        <p:spPr bwMode="auto">
          <a:xfrm>
            <a:off x="6597263" y="2388413"/>
            <a:ext cx="289313" cy="210770"/>
          </a:xfrm>
          <a:prstGeom prst="rect">
            <a:avLst/>
          </a:prstGeom>
          <a:noFill/>
          <a:ln w="38100">
            <a:solidFill>
              <a:srgbClr val="21FF09"/>
            </a:solidFill>
          </a:ln>
        </p:spPr>
      </p:pic>
      <p:sp>
        <p:nvSpPr>
          <p:cNvPr id="16" name="Google Shape;191;p6">
            <a:extLst>
              <a:ext uri="{FF2B5EF4-FFF2-40B4-BE49-F238E27FC236}">
                <a16:creationId xmlns:a16="http://schemas.microsoft.com/office/drawing/2014/main" id="{BD51ACC5-DCA3-9594-F978-40E0868FC440}"/>
              </a:ext>
            </a:extLst>
          </p:cNvPr>
          <p:cNvSpPr/>
          <p:nvPr/>
        </p:nvSpPr>
        <p:spPr>
          <a:xfrm rot="18120068">
            <a:off x="9137009" y="2468835"/>
            <a:ext cx="545285" cy="377505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1;p6">
            <a:extLst>
              <a:ext uri="{FF2B5EF4-FFF2-40B4-BE49-F238E27FC236}">
                <a16:creationId xmlns:a16="http://schemas.microsoft.com/office/drawing/2014/main" id="{7A1C5257-D651-6DE7-37BE-D3EC3FD2093B}"/>
              </a:ext>
            </a:extLst>
          </p:cNvPr>
          <p:cNvSpPr/>
          <p:nvPr/>
        </p:nvSpPr>
        <p:spPr>
          <a:xfrm rot="18632046">
            <a:off x="3889857" y="2563758"/>
            <a:ext cx="244489" cy="131098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05;p12">
            <a:extLst>
              <a:ext uri="{FF2B5EF4-FFF2-40B4-BE49-F238E27FC236}">
                <a16:creationId xmlns:a16="http://schemas.microsoft.com/office/drawing/2014/main" id="{74141DF6-C20F-F7A7-60F1-4CB21E2D4C90}"/>
              </a:ext>
            </a:extLst>
          </p:cNvPr>
          <p:cNvSpPr/>
          <p:nvPr/>
        </p:nvSpPr>
        <p:spPr>
          <a:xfrm>
            <a:off x="7995136" y="4129885"/>
            <a:ext cx="2348894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Origin of </a:t>
            </a:r>
            <a:r>
              <a:rPr lang="en-CA" sz="16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P. </a:t>
            </a:r>
            <a:r>
              <a:rPr lang="en-CA" sz="1600" b="1" i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cinnamomi</a:t>
            </a:r>
            <a:r>
              <a:rPr lang="en-CA" sz="1600" b="1" i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600" i="1" dirty="0"/>
          </a:p>
        </p:txBody>
      </p:sp>
      <p:sp>
        <p:nvSpPr>
          <p:cNvPr id="19" name="Google Shape;305;p12">
            <a:extLst>
              <a:ext uri="{FF2B5EF4-FFF2-40B4-BE49-F238E27FC236}">
                <a16:creationId xmlns:a16="http://schemas.microsoft.com/office/drawing/2014/main" id="{20CBA853-EEB4-E018-3A7B-9FD7ACEC78F2}"/>
              </a:ext>
            </a:extLst>
          </p:cNvPr>
          <p:cNvSpPr/>
          <p:nvPr/>
        </p:nvSpPr>
        <p:spPr>
          <a:xfrm>
            <a:off x="9365434" y="1987834"/>
            <a:ext cx="1035626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Momi</a:t>
            </a:r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fir</a:t>
            </a:r>
            <a:endParaRPr sz="1600" i="1" dirty="0"/>
          </a:p>
        </p:txBody>
      </p:sp>
      <p:sp>
        <p:nvSpPr>
          <p:cNvPr id="20" name="Google Shape;305;p12">
            <a:extLst>
              <a:ext uri="{FF2B5EF4-FFF2-40B4-BE49-F238E27FC236}">
                <a16:creationId xmlns:a16="http://schemas.microsoft.com/office/drawing/2014/main" id="{1D6CBE6D-0E4B-6C29-3CD9-76B046CC1D6C}"/>
              </a:ext>
            </a:extLst>
          </p:cNvPr>
          <p:cNvSpPr/>
          <p:nvPr/>
        </p:nvSpPr>
        <p:spPr>
          <a:xfrm>
            <a:off x="7153576" y="2115294"/>
            <a:ext cx="1287844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Turkish fir</a:t>
            </a:r>
            <a:endParaRPr sz="1600" i="1" dirty="0"/>
          </a:p>
        </p:txBody>
      </p:sp>
      <p:sp>
        <p:nvSpPr>
          <p:cNvPr id="21" name="Google Shape;305;p12">
            <a:extLst>
              <a:ext uri="{FF2B5EF4-FFF2-40B4-BE49-F238E27FC236}">
                <a16:creationId xmlns:a16="http://schemas.microsoft.com/office/drawing/2014/main" id="{A72A6EF8-E452-8C44-5C34-321BFC68A8E2}"/>
              </a:ext>
            </a:extLst>
          </p:cNvPr>
          <p:cNvSpPr/>
          <p:nvPr/>
        </p:nvSpPr>
        <p:spPr>
          <a:xfrm>
            <a:off x="5342313" y="2364724"/>
            <a:ext cx="1108252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Trojan fir</a:t>
            </a:r>
            <a:endParaRPr sz="1600" i="1" dirty="0"/>
          </a:p>
        </p:txBody>
      </p:sp>
      <p:sp>
        <p:nvSpPr>
          <p:cNvPr id="22" name="Google Shape;305;p12">
            <a:extLst>
              <a:ext uri="{FF2B5EF4-FFF2-40B4-BE49-F238E27FC236}">
                <a16:creationId xmlns:a16="http://schemas.microsoft.com/office/drawing/2014/main" id="{3C90BFD2-515E-12AC-62B6-E4489E1E4FAA}"/>
              </a:ext>
            </a:extLst>
          </p:cNvPr>
          <p:cNvSpPr/>
          <p:nvPr/>
        </p:nvSpPr>
        <p:spPr>
          <a:xfrm>
            <a:off x="2819433" y="2260669"/>
            <a:ext cx="1108252" cy="338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</a:t>
            </a:r>
            <a:endParaRPr sz="1600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AF3C68-BC6E-64A6-56A4-328E239B423C}"/>
              </a:ext>
            </a:extLst>
          </p:cNvPr>
          <p:cNvGrpSpPr/>
          <p:nvPr/>
        </p:nvGrpSpPr>
        <p:grpSpPr>
          <a:xfrm>
            <a:off x="3129216" y="1288845"/>
            <a:ext cx="5799723" cy="4225208"/>
            <a:chOff x="-2562437" y="1477083"/>
            <a:chExt cx="5799723" cy="4225208"/>
          </a:xfrm>
        </p:grpSpPr>
        <p:pic>
          <p:nvPicPr>
            <p:cNvPr id="24" name="Picture 23" descr="https://lh4.googleusercontent.com/ch95NErsid25W_4Zc1-kYQIQUmydZW_dtql6FVaJR_vYb8LEQUoaJP4izUaVEfbJsPEDY2IX-14d-42gqjRt2VTjdNubwlDLEVivrXSatd3mQMpNZ_r6dWeMkCkvL7wYs54J">
              <a:extLst>
                <a:ext uri="{FF2B5EF4-FFF2-40B4-BE49-F238E27FC236}">
                  <a16:creationId xmlns:a16="http://schemas.microsoft.com/office/drawing/2014/main" id="{5CE3DAC0-0A9A-9B4B-23A8-E08FAEC4C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/>
            </a:blip>
            <a:srcRect/>
            <a:stretch>
              <a:fillRect/>
            </a:stretch>
          </p:blipFill>
          <p:spPr bwMode="auto">
            <a:xfrm>
              <a:off x="-2562437" y="1477083"/>
              <a:ext cx="5799723" cy="4225208"/>
            </a:xfrm>
            <a:prstGeom prst="rect">
              <a:avLst/>
            </a:prstGeom>
            <a:noFill/>
            <a:ln w="38100">
              <a:solidFill>
                <a:srgbClr val="21FF09"/>
              </a:solidFill>
            </a:ln>
          </p:spPr>
        </p:pic>
        <p:sp>
          <p:nvSpPr>
            <p:cNvPr id="25" name="Google Shape;305;p12">
              <a:extLst>
                <a:ext uri="{FF2B5EF4-FFF2-40B4-BE49-F238E27FC236}">
                  <a16:creationId xmlns:a16="http://schemas.microsoft.com/office/drawing/2014/main" id="{37994A0A-4E3B-E8B9-437F-7A95C3E79B42}"/>
                </a:ext>
              </a:extLst>
            </p:cNvPr>
            <p:cNvSpPr/>
            <p:nvPr/>
          </p:nvSpPr>
          <p:spPr>
            <a:xfrm>
              <a:off x="1123070" y="2865648"/>
              <a:ext cx="1287844" cy="338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b="1" dirty="0">
                  <a:solidFill>
                    <a:srgbClr val="FF0000"/>
                  </a:solidFill>
                  <a:latin typeface="Avenir"/>
                  <a:ea typeface="Avenir"/>
                  <a:cs typeface="Avenir"/>
                  <a:sym typeface="Avenir"/>
                </a:rPr>
                <a:t>Turkish fir</a:t>
              </a:r>
              <a:endParaRPr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26" name="Google Shape;305;p12">
              <a:extLst>
                <a:ext uri="{FF2B5EF4-FFF2-40B4-BE49-F238E27FC236}">
                  <a16:creationId xmlns:a16="http://schemas.microsoft.com/office/drawing/2014/main" id="{8E5D4273-1468-EC94-415C-9939EAB23EA4}"/>
                </a:ext>
              </a:extLst>
            </p:cNvPr>
            <p:cNvSpPr/>
            <p:nvPr/>
          </p:nvSpPr>
          <p:spPr>
            <a:xfrm>
              <a:off x="-2272977" y="3922666"/>
              <a:ext cx="1287844" cy="338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b="1" dirty="0">
                  <a:solidFill>
                    <a:srgbClr val="F1EA3E"/>
                  </a:solidFill>
                  <a:latin typeface="Avenir"/>
                  <a:ea typeface="Avenir"/>
                  <a:cs typeface="Avenir"/>
                  <a:sym typeface="Avenir"/>
                </a:rPr>
                <a:t>Trojan fir</a:t>
              </a:r>
              <a:endParaRPr sz="1600" i="1" dirty="0">
                <a:solidFill>
                  <a:srgbClr val="F1EA3E"/>
                </a:solidFill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3D9AF4-5C4B-CB14-1672-F9E94F2B536B}"/>
              </a:ext>
            </a:extLst>
          </p:cNvPr>
          <p:cNvCxnSpPr>
            <a:cxnSpLocks/>
          </p:cNvCxnSpPr>
          <p:nvPr/>
        </p:nvCxnSpPr>
        <p:spPr>
          <a:xfrm>
            <a:off x="1846229" y="876302"/>
            <a:ext cx="8556770" cy="0"/>
          </a:xfrm>
          <a:prstGeom prst="straightConnector1">
            <a:avLst/>
          </a:prstGeom>
          <a:ln w="203200" cmpd="sng">
            <a:gradFill flip="none" rotWithShape="1">
              <a:gsLst>
                <a:gs pos="98000">
                  <a:srgbClr val="FFFF00"/>
                </a:gs>
                <a:gs pos="93002">
                  <a:schemeClr val="accent1"/>
                </a:gs>
                <a:gs pos="93002">
                  <a:srgbClr val="F4FF00"/>
                </a:gs>
                <a:gs pos="100000">
                  <a:srgbClr val="0070C0"/>
                </a:gs>
                <a:gs pos="100000">
                  <a:schemeClr val="accent1"/>
                </a:gs>
                <a:gs pos="98000">
                  <a:srgbClr val="050000"/>
                </a:gs>
                <a:gs pos="100000">
                  <a:srgbClr val="130000"/>
                </a:gs>
                <a:gs pos="100000">
                  <a:srgbClr val="130000">
                    <a:lumMod val="0"/>
                    <a:lumOff val="100000"/>
                  </a:srgbClr>
                </a:gs>
                <a:gs pos="0">
                  <a:srgbClr val="FFC000"/>
                </a:gs>
                <a:gs pos="100000">
                  <a:schemeClr val="accent1">
                    <a:lumMod val="0"/>
                  </a:schemeClr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391029E-91E4-9258-535D-9A9C38776E91}"/>
              </a:ext>
            </a:extLst>
          </p:cNvPr>
          <p:cNvSpPr/>
          <p:nvPr/>
        </p:nvSpPr>
        <p:spPr>
          <a:xfrm>
            <a:off x="7413242" y="432161"/>
            <a:ext cx="3906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High Resistance                  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F09D8-2E48-B8A7-2993-3E5ACCB03CE4}"/>
              </a:ext>
            </a:extLst>
          </p:cNvPr>
          <p:cNvSpPr/>
          <p:nvPr/>
        </p:nvSpPr>
        <p:spPr>
          <a:xfrm>
            <a:off x="1500202" y="432161"/>
            <a:ext cx="348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Low Resistance                 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1D2F8D-A68A-0329-996D-6434AC1BC0BE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12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1EFFF928-3514-1EC8-78DD-B3AA472E557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785118" y="225860"/>
            <a:ext cx="2888137" cy="623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86;p6">
            <a:extLst>
              <a:ext uri="{FF2B5EF4-FFF2-40B4-BE49-F238E27FC236}">
                <a16:creationId xmlns:a16="http://schemas.microsoft.com/office/drawing/2014/main" id="{15964E7D-B90C-EBB6-065E-9F7E11DE909C}"/>
              </a:ext>
            </a:extLst>
          </p:cNvPr>
          <p:cNvSpPr txBox="1"/>
          <p:nvPr/>
        </p:nvSpPr>
        <p:spPr>
          <a:xfrm>
            <a:off x="332513" y="803564"/>
            <a:ext cx="5541805" cy="540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3200" b="1" u="sng" dirty="0">
                <a:latin typeface="Avenir Next" panose="020B0503020202020204" pitchFamily="34" charset="0"/>
                <a:sym typeface="Avenir"/>
              </a:rPr>
              <a:t>Current Genetic Solutions</a:t>
            </a:r>
            <a:endParaRPr sz="3200" b="1" u="sng" dirty="0">
              <a:latin typeface="Avenir Next" panose="020B0503020202020204" pitchFamily="34" charset="0"/>
            </a:endParaRPr>
          </a:p>
          <a:p>
            <a:pPr marL="342900" indent="-292100">
              <a:buClr>
                <a:srgbClr val="3F3F3F"/>
              </a:buClr>
              <a:buSzPts val="8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CA" sz="2800" dirty="0">
                <a:solidFill>
                  <a:srgbClr val="000000"/>
                </a:solidFill>
                <a:latin typeface="Avenir Next" panose="020B0503020202020204" pitchFamily="34" charset="0"/>
                <a:ea typeface="Avenir"/>
                <a:cs typeface="Avenir"/>
                <a:sym typeface="Avenir"/>
              </a:rPr>
              <a:t>- Plant FF </a:t>
            </a:r>
            <a:r>
              <a:rPr lang="en-CA" sz="2800" dirty="0">
                <a:latin typeface="Avenir Next" panose="020B0503020202020204" pitchFamily="34" charset="0"/>
                <a:ea typeface="Avenir"/>
                <a:cs typeface="Avenir"/>
                <a:sym typeface="Avenir"/>
              </a:rPr>
              <a:t>g</a:t>
            </a:r>
            <a:r>
              <a:rPr lang="en-CA" sz="2800" dirty="0">
                <a:solidFill>
                  <a:srgbClr val="000000"/>
                </a:solidFill>
                <a:latin typeface="Avenir Next" panose="020B0503020202020204" pitchFamily="34" charset="0"/>
                <a:ea typeface="Avenir"/>
                <a:cs typeface="Avenir"/>
                <a:sym typeface="Avenir"/>
              </a:rPr>
              <a:t>rafted  onto resistant/tolerant rootstock</a:t>
            </a:r>
          </a:p>
          <a:p>
            <a:pPr>
              <a:buClr>
                <a:srgbClr val="000000"/>
              </a:buClr>
              <a:buSzPts val="2000"/>
            </a:pPr>
            <a:endParaRPr lang="en-CA"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CA" sz="2800" dirty="0">
                <a:solidFill>
                  <a:srgbClr val="000000"/>
                </a:solidFill>
                <a:latin typeface="Avenir Next" panose="020B0503020202020204" pitchFamily="34" charset="0"/>
                <a:ea typeface="Avenir"/>
                <a:cs typeface="Avenir"/>
                <a:sym typeface="Avenir"/>
              </a:rPr>
              <a:t>- Plant resistant exotic species</a:t>
            </a:r>
            <a:endParaRPr lang="en-CA" sz="2800" dirty="0"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 lvl="0">
              <a:buSzPts val="2000"/>
            </a:pPr>
            <a:endParaRPr lang="en-US" sz="2800" b="1" dirty="0">
              <a:latin typeface="Avenir Next" panose="020B0503020202020204" pitchFamily="34" charset="0"/>
              <a:cs typeface="Arial Narrow"/>
            </a:endParaRPr>
          </a:p>
          <a:p>
            <a:pPr lvl="0">
              <a:buSzPts val="2000"/>
            </a:pPr>
            <a:r>
              <a:rPr lang="en-US" sz="3200" b="1" u="sng" dirty="0">
                <a:latin typeface="Avenir Next" panose="020B0503020202020204" pitchFamily="34" charset="0"/>
                <a:sym typeface="Avenir"/>
              </a:rPr>
              <a:t>Future Genetic Solutions</a:t>
            </a:r>
            <a:endParaRPr lang="en-US" sz="3200" dirty="0">
              <a:latin typeface="Avenir Next" panose="020B0503020202020204" pitchFamily="34" charset="0"/>
              <a:cs typeface="Arial Narrow"/>
            </a:endParaRPr>
          </a:p>
          <a:p>
            <a:pPr>
              <a:buSzPts val="2000"/>
            </a:pPr>
            <a:endParaRPr lang="en-US" sz="2800" dirty="0">
              <a:latin typeface="Avenir Next" panose="020B0503020202020204" pitchFamily="34" charset="0"/>
              <a:cs typeface="Arial Narrow"/>
            </a:endParaRPr>
          </a:p>
          <a:p>
            <a:pPr>
              <a:buSzPts val="2000"/>
            </a:pPr>
            <a:r>
              <a:rPr lang="en-US" sz="2800" dirty="0">
                <a:latin typeface="Avenir Next" panose="020B0503020202020204" pitchFamily="34" charset="0"/>
                <a:cs typeface="Arial Narrow"/>
              </a:rPr>
              <a:t>- Develop resistant Fraser fir clonal material</a:t>
            </a:r>
          </a:p>
          <a:p>
            <a:pPr>
              <a:buClr>
                <a:srgbClr val="000000"/>
              </a:buClr>
              <a:buSzPts val="2000"/>
            </a:pPr>
            <a:endParaRPr lang="en-US" sz="2800" dirty="0">
              <a:latin typeface="Avenir Next" panose="020B0503020202020204" pitchFamily="34" charset="0"/>
              <a:cs typeface="Arial Narrow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 marL="742950" lvl="1" indent="-184150">
              <a:spcBef>
                <a:spcPts val="320"/>
              </a:spcBef>
              <a:buClr>
                <a:srgbClr val="3F3F3F"/>
              </a:buClr>
              <a:buSzPts val="16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241300">
              <a:spcBef>
                <a:spcPts val="320"/>
              </a:spcBef>
              <a:buClr>
                <a:srgbClr val="3F3F3F"/>
              </a:buClr>
              <a:buSzPts val="1600"/>
            </a:pPr>
            <a:endParaRPr sz="2800" dirty="0">
              <a:solidFill>
                <a:srgbClr val="000000"/>
              </a:solidFill>
              <a:latin typeface="Avenir Next" panose="020B05030202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" name="Google Shape;178;p6">
            <a:extLst>
              <a:ext uri="{FF2B5EF4-FFF2-40B4-BE49-F238E27FC236}">
                <a16:creationId xmlns:a16="http://schemas.microsoft.com/office/drawing/2014/main" id="{FF39E8A6-E124-3AA4-2E77-5769E0C30C18}"/>
              </a:ext>
            </a:extLst>
          </p:cNvPr>
          <p:cNvSpPr txBox="1"/>
          <p:nvPr/>
        </p:nvSpPr>
        <p:spPr>
          <a:xfrm>
            <a:off x="-34974" y="43059"/>
            <a:ext cx="7820092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Current and Future Genetic Solutions to manage PRR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" name="Picture 12" descr="A picture containing greenhouse, outdoor&#10;&#10;Description automatically generated">
            <a:extLst>
              <a:ext uri="{FF2B5EF4-FFF2-40B4-BE49-F238E27FC236}">
                <a16:creationId xmlns:a16="http://schemas.microsoft.com/office/drawing/2014/main" id="{0722B926-92D5-8331-9936-8247F5C2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852" y="913364"/>
            <a:ext cx="6048888" cy="4536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Google Shape;305;p12">
            <a:extLst>
              <a:ext uri="{FF2B5EF4-FFF2-40B4-BE49-F238E27FC236}">
                <a16:creationId xmlns:a16="http://schemas.microsoft.com/office/drawing/2014/main" id="{CC79E603-7104-661C-EB27-0A05457D27D7}"/>
              </a:ext>
            </a:extLst>
          </p:cNvPr>
          <p:cNvSpPr/>
          <p:nvPr/>
        </p:nvSpPr>
        <p:spPr>
          <a:xfrm>
            <a:off x="5960381" y="5549789"/>
            <a:ext cx="58998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2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Grafted Fraser fir seedlings</a:t>
            </a:r>
            <a:endParaRPr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E0F43-30EC-B3F4-2E1D-CEF73FD26473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15C253-45CC-41EC-9353-558CADBA4ABD}"/>
              </a:ext>
            </a:extLst>
          </p:cNvPr>
          <p:cNvSpPr/>
          <p:nvPr/>
        </p:nvSpPr>
        <p:spPr>
          <a:xfrm>
            <a:off x="290777" y="2897437"/>
            <a:ext cx="5118501" cy="727114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104;p1">
            <a:extLst>
              <a:ext uri="{FF2B5EF4-FFF2-40B4-BE49-F238E27FC236}">
                <a16:creationId xmlns:a16="http://schemas.microsoft.com/office/drawing/2014/main" id="{38CC3C8A-3768-513F-89F1-CB912B3DDB3F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74A0F496-650E-6885-D0A7-2D412429F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9146" y="1391517"/>
            <a:ext cx="1304380" cy="1304380"/>
          </a:xfrm>
          <a:prstGeom prst="rect">
            <a:avLst/>
          </a:prstGeom>
        </p:spPr>
      </p:pic>
      <p:pic>
        <p:nvPicPr>
          <p:cNvPr id="19" name="Graphic 18" descr="Hourglass 60% with solid fill">
            <a:extLst>
              <a:ext uri="{FF2B5EF4-FFF2-40B4-BE49-F238E27FC236}">
                <a16:creationId xmlns:a16="http://schemas.microsoft.com/office/drawing/2014/main" id="{34C7087E-20E1-BEC3-EC01-EB1598C76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8025" y="4541965"/>
            <a:ext cx="1503394" cy="1503394"/>
          </a:xfrm>
          <a:prstGeom prst="rect">
            <a:avLst/>
          </a:prstGeom>
        </p:spPr>
      </p:pic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307E9ECD-77EF-BC95-F285-641CB2069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2456" y="1391517"/>
            <a:ext cx="1304380" cy="1304380"/>
          </a:xfrm>
          <a:prstGeom prst="rect">
            <a:avLst/>
          </a:prstGeom>
        </p:spPr>
      </p:pic>
      <p:pic>
        <p:nvPicPr>
          <p:cNvPr id="15" name="Graphic 14" descr="Dollar with solid fill">
            <a:extLst>
              <a:ext uri="{FF2B5EF4-FFF2-40B4-BE49-F238E27FC236}">
                <a16:creationId xmlns:a16="http://schemas.microsoft.com/office/drawing/2014/main" id="{0D4B2AAE-57C6-C3C6-79A3-D4069E094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5835" y="1391517"/>
            <a:ext cx="1304380" cy="13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tree&#10;&#10;Description automatically generated">
            <a:extLst>
              <a:ext uri="{FF2B5EF4-FFF2-40B4-BE49-F238E27FC236}">
                <a16:creationId xmlns:a16="http://schemas.microsoft.com/office/drawing/2014/main" id="{EAE067F7-B53E-F634-C030-03854484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469"/>
          <a:stretch/>
        </p:blipFill>
        <p:spPr>
          <a:xfrm>
            <a:off x="8015465" y="1087946"/>
            <a:ext cx="3944307" cy="52251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A tree in a fenced area&#10;&#10;Description automatically generated">
            <a:extLst>
              <a:ext uri="{FF2B5EF4-FFF2-40B4-BE49-F238E27FC236}">
                <a16:creationId xmlns:a16="http://schemas.microsoft.com/office/drawing/2014/main" id="{D8B715E3-0099-E924-512C-7C4EBA1E4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37" r="7407" b="24344"/>
          <a:stretch/>
        </p:blipFill>
        <p:spPr>
          <a:xfrm>
            <a:off x="934065" y="3484043"/>
            <a:ext cx="4184593" cy="2760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9CFECA5-5FC4-1FA6-4860-8EF5D296DC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NCSU CTG Program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183;p6">
            <a:extLst>
              <a:ext uri="{FF2B5EF4-FFF2-40B4-BE49-F238E27FC236}">
                <a16:creationId xmlns:a16="http://schemas.microsoft.com/office/drawing/2014/main" id="{6CE697C6-29F9-2D39-72CC-EC7B0A0607A3}"/>
              </a:ext>
            </a:extLst>
          </p:cNvPr>
          <p:cNvCxnSpPr>
            <a:cxnSpLocks/>
          </p:cNvCxnSpPr>
          <p:nvPr/>
        </p:nvCxnSpPr>
        <p:spPr>
          <a:xfrm>
            <a:off x="3030583" y="232093"/>
            <a:ext cx="764267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586255A9-E00A-666B-59FA-7DF0DF0E83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0"/>
          <a:stretch/>
        </p:blipFill>
        <p:spPr>
          <a:xfrm>
            <a:off x="965032" y="521136"/>
            <a:ext cx="5235936" cy="2791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036CDA-607A-C83D-C805-A602580312E8}"/>
              </a:ext>
            </a:extLst>
          </p:cNvPr>
          <p:cNvSpPr/>
          <p:nvPr/>
        </p:nvSpPr>
        <p:spPr>
          <a:xfrm>
            <a:off x="7170068" y="454345"/>
            <a:ext cx="1448296" cy="5613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5FD823B-FB66-F281-834D-6E75385D480A}"/>
              </a:ext>
            </a:extLst>
          </p:cNvPr>
          <p:cNvSpPr txBox="1">
            <a:spLocks/>
          </p:cNvSpPr>
          <p:nvPr/>
        </p:nvSpPr>
        <p:spPr>
          <a:xfrm>
            <a:off x="7177227" y="456354"/>
            <a:ext cx="1433978" cy="557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0099"/>
                </a:solidFill>
                <a:latin typeface="Avenir Next Medium" panose="020B0503020202020204" pitchFamily="34" charset="0"/>
                <a:cs typeface="Arial Narrow"/>
              </a:rPr>
              <a:t>Fraser Fir</a:t>
            </a:r>
            <a:endParaRPr lang="en-US" sz="2000" dirty="0">
              <a:solidFill>
                <a:srgbClr val="00009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Medium" panose="020B05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65F9DD-A8D8-9E3D-0C82-7CA89886366A}"/>
              </a:ext>
            </a:extLst>
          </p:cNvPr>
          <p:cNvSpPr txBox="1">
            <a:spLocks/>
          </p:cNvSpPr>
          <p:nvPr/>
        </p:nvSpPr>
        <p:spPr>
          <a:xfrm>
            <a:off x="6214239" y="4027178"/>
            <a:ext cx="1582446" cy="40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000099"/>
                </a:solidFill>
                <a:latin typeface="Avenir Next Medium" panose="020B0503020202020204" pitchFamily="34" charset="0"/>
                <a:cs typeface="Arial Narrow"/>
              </a:rPr>
              <a:t>Turkish and Trojan Fir</a:t>
            </a:r>
            <a:endParaRPr lang="en-US" sz="2000">
              <a:solidFill>
                <a:srgbClr val="00009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Medium" panose="020B0503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7E1FAA-EAB4-F459-8A28-A302EB9E65DC}"/>
              </a:ext>
            </a:extLst>
          </p:cNvPr>
          <p:cNvCxnSpPr>
            <a:cxnSpLocks/>
          </p:cNvCxnSpPr>
          <p:nvPr/>
        </p:nvCxnSpPr>
        <p:spPr>
          <a:xfrm flipH="1">
            <a:off x="6255829" y="517335"/>
            <a:ext cx="9142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9E7C5AF-D255-D2D6-5A17-17FC3245D74D}"/>
              </a:ext>
            </a:extLst>
          </p:cNvPr>
          <p:cNvSpPr/>
          <p:nvPr/>
        </p:nvSpPr>
        <p:spPr>
          <a:xfrm>
            <a:off x="6128819" y="445327"/>
            <a:ext cx="144016" cy="144016"/>
          </a:xfrm>
          <a:prstGeom prst="ellipse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CBED0B-259F-114C-8115-866E34906D1C}"/>
              </a:ext>
            </a:extLst>
          </p:cNvPr>
          <p:cNvSpPr/>
          <p:nvPr/>
        </p:nvSpPr>
        <p:spPr>
          <a:xfrm>
            <a:off x="6255802" y="3882326"/>
            <a:ext cx="1499323" cy="691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1B37EB-8C99-6D28-3B1F-991A6890F080}"/>
              </a:ext>
            </a:extLst>
          </p:cNvPr>
          <p:cNvCxnSpPr>
            <a:cxnSpLocks/>
          </p:cNvCxnSpPr>
          <p:nvPr/>
        </p:nvCxnSpPr>
        <p:spPr>
          <a:xfrm flipH="1">
            <a:off x="7759910" y="4003212"/>
            <a:ext cx="2236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982721E-75B8-D549-6CBE-5BECD1A5A6CB}"/>
              </a:ext>
            </a:extLst>
          </p:cNvPr>
          <p:cNvSpPr txBox="1">
            <a:spLocks/>
          </p:cNvSpPr>
          <p:nvPr/>
        </p:nvSpPr>
        <p:spPr>
          <a:xfrm>
            <a:off x="5475481" y="5290065"/>
            <a:ext cx="1711591" cy="415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>
                <a:solidFill>
                  <a:srgbClr val="000099"/>
                </a:solidFill>
                <a:latin typeface="Avenir Next Medium" panose="020B0503020202020204" pitchFamily="34" charset="0"/>
                <a:cs typeface="Arial Narrow"/>
              </a:rPr>
              <a:t>Momi</a:t>
            </a:r>
            <a:r>
              <a:rPr lang="en-US" sz="2000" dirty="0">
                <a:solidFill>
                  <a:srgbClr val="000099"/>
                </a:solidFill>
                <a:latin typeface="Avenir Next Medium" panose="020B0503020202020204" pitchFamily="34" charset="0"/>
                <a:cs typeface="Arial Narrow"/>
              </a:rPr>
              <a:t> fir</a:t>
            </a:r>
            <a:endParaRPr lang="en-US" sz="2000" dirty="0">
              <a:solidFill>
                <a:srgbClr val="00009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Medium" panose="020B0503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236650B-E1EC-51AC-8525-2A7F0EE57D3C}"/>
              </a:ext>
            </a:extLst>
          </p:cNvPr>
          <p:cNvSpPr/>
          <p:nvPr/>
        </p:nvSpPr>
        <p:spPr>
          <a:xfrm>
            <a:off x="5496548" y="5290065"/>
            <a:ext cx="1128059" cy="4155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E2DCCD-0B1B-5DE7-3E7A-FAB277869D41}"/>
              </a:ext>
            </a:extLst>
          </p:cNvPr>
          <p:cNvCxnSpPr>
            <a:cxnSpLocks/>
          </p:cNvCxnSpPr>
          <p:nvPr/>
        </p:nvCxnSpPr>
        <p:spPr>
          <a:xfrm flipH="1">
            <a:off x="5175920" y="5315795"/>
            <a:ext cx="3351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DFAE1C1-EED3-774F-3814-CF88BCFF07EA}"/>
              </a:ext>
            </a:extLst>
          </p:cNvPr>
          <p:cNvSpPr/>
          <p:nvPr/>
        </p:nvSpPr>
        <p:spPr>
          <a:xfrm>
            <a:off x="5100423" y="5243787"/>
            <a:ext cx="144016" cy="144016"/>
          </a:xfrm>
          <a:prstGeom prst="ellipse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8FA85D-7D11-1467-8C3B-723BEEB8D1A0}"/>
              </a:ext>
            </a:extLst>
          </p:cNvPr>
          <p:cNvSpPr/>
          <p:nvPr/>
        </p:nvSpPr>
        <p:spPr>
          <a:xfrm>
            <a:off x="7911209" y="3931204"/>
            <a:ext cx="144016" cy="144016"/>
          </a:xfrm>
          <a:prstGeom prst="ellipse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94ED2C-DF5D-23CF-DBDB-3A8255D8C628}"/>
              </a:ext>
            </a:extLst>
          </p:cNvPr>
          <p:cNvSpPr/>
          <p:nvPr/>
        </p:nvSpPr>
        <p:spPr>
          <a:xfrm>
            <a:off x="6272835" y="3882327"/>
            <a:ext cx="1472086" cy="691849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02A1E-210A-0082-1F80-3A1D63A9C3AD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14</a:t>
            </a: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BA07F92D-FAC0-B48C-569E-35BA3B3556DC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4" grpId="0" animBg="1"/>
      <p:bldP spid="25" grpId="0" animBg="1"/>
      <p:bldP spid="28" grpId="0"/>
      <p:bldP spid="29" grpId="0" animBg="1"/>
      <p:bldP spid="31" grpId="0" animBg="1"/>
      <p:bldP spid="27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3890682" y="232093"/>
            <a:ext cx="678257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AE1EE3-D3B0-A0C6-8549-B4156C902F9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15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02686CFB-5061-15F3-C1E7-46A0F468AE01}"/>
              </a:ext>
            </a:extLst>
          </p:cNvPr>
          <p:cNvSpPr txBox="1"/>
          <p:nvPr/>
        </p:nvSpPr>
        <p:spPr>
          <a:xfrm>
            <a:off x="-34975" y="43059"/>
            <a:ext cx="7901497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Turkish and Trojan fir?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D0E1291B-F524-9925-90F4-9E1CD803CAEA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CDA97-0448-3285-980D-0B67E1DFAAC0}"/>
              </a:ext>
            </a:extLst>
          </p:cNvPr>
          <p:cNvSpPr txBox="1"/>
          <p:nvPr/>
        </p:nvSpPr>
        <p:spPr>
          <a:xfrm>
            <a:off x="8104745" y="5778219"/>
            <a:ext cx="369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 Next Condensed Demi Bold" panose="020B0506020202020204" pitchFamily="34" charset="0"/>
              </a:rPr>
              <a:t>Trojan fir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1D508-4635-3812-F033-9D8E385EBEA0}"/>
              </a:ext>
            </a:extLst>
          </p:cNvPr>
          <p:cNvSpPr txBox="1"/>
          <p:nvPr/>
        </p:nvSpPr>
        <p:spPr>
          <a:xfrm>
            <a:off x="653235" y="5778219"/>
            <a:ext cx="3121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 Next Condensed Demi Bold" panose="020B0506020202020204" pitchFamily="34" charset="0"/>
              </a:rPr>
              <a:t>Turkish fir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FEE808-C3FF-3143-15AA-728FA5C3BD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2" t="3364" r="5136"/>
          <a:stretch/>
        </p:blipFill>
        <p:spPr>
          <a:xfrm>
            <a:off x="4303077" y="469748"/>
            <a:ext cx="3585846" cy="5316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8B89E-90AB-2931-A3A8-826E8A1D6B5B}"/>
              </a:ext>
            </a:extLst>
          </p:cNvPr>
          <p:cNvSpPr txBox="1"/>
          <p:nvPr/>
        </p:nvSpPr>
        <p:spPr>
          <a:xfrm>
            <a:off x="4303077" y="5778219"/>
            <a:ext cx="358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 Next Condensed Demi Bold" panose="020B0506020202020204" pitchFamily="34" charset="0"/>
              </a:rPr>
              <a:t>Fraser fir</a:t>
            </a:r>
          </a:p>
        </p:txBody>
      </p:sp>
      <p:pic>
        <p:nvPicPr>
          <p:cNvPr id="20" name="Picture 19" descr="A picture containing tree, outdoor, plant, bushes&#10;&#10;Description automatically generated">
            <a:extLst>
              <a:ext uri="{FF2B5EF4-FFF2-40B4-BE49-F238E27FC236}">
                <a16:creationId xmlns:a16="http://schemas.microsoft.com/office/drawing/2014/main" id="{2830E857-B17F-5459-C67D-79DEA22FF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53" t="11577" r="18408" b="18185"/>
          <a:stretch/>
        </p:blipFill>
        <p:spPr>
          <a:xfrm>
            <a:off x="8119735" y="464891"/>
            <a:ext cx="3680946" cy="5316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" descr="C:\Users\WIll Kohlway\Documents\Grad work\Image\Turks file.jpg">
            <a:extLst>
              <a:ext uri="{FF2B5EF4-FFF2-40B4-BE49-F238E27FC236}">
                <a16:creationId xmlns:a16="http://schemas.microsoft.com/office/drawing/2014/main" id="{C08C27F0-BAD2-52A8-65F9-9677FD1F7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1262"/>
          <a:stretch/>
        </p:blipFill>
        <p:spPr bwMode="auto">
          <a:xfrm>
            <a:off x="653236" y="469748"/>
            <a:ext cx="3121001" cy="53361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58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BB7A0DC-E055-664E-8075-72425768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different types of animals&#10;&#10;Description automatically generated">
            <a:extLst>
              <a:ext uri="{FF2B5EF4-FFF2-40B4-BE49-F238E27FC236}">
                <a16:creationId xmlns:a16="http://schemas.microsoft.com/office/drawing/2014/main" id="{0CD2900C-32DD-0E8E-32A5-2DE9E56F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934" y="404127"/>
            <a:ext cx="8610274" cy="5221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F7C44-7B81-F35E-2A43-5A6F0B941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2A21F9BA-2CDA-38C3-78CC-E7646807FC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7DA487AA-0135-3EE7-27E1-169CCA306F4F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237055D6-D09B-9203-874B-65690E5D11E3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15BAC9A7-A711-41F1-7B4A-9583B18275EE}"/>
              </a:ext>
            </a:extLst>
          </p:cNvPr>
          <p:cNvCxnSpPr>
            <a:cxnSpLocks/>
          </p:cNvCxnSpPr>
          <p:nvPr/>
        </p:nvCxnSpPr>
        <p:spPr>
          <a:xfrm>
            <a:off x="2983043" y="232093"/>
            <a:ext cx="769021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D86502D3-98C2-7318-439E-C74CAE0C2F0E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06AF24-29AB-A21E-5071-095F9B680AF8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16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15136774-3079-1D2A-B0AC-708331B51227}"/>
              </a:ext>
            </a:extLst>
          </p:cNvPr>
          <p:cNvSpPr txBox="1"/>
          <p:nvPr/>
        </p:nvSpPr>
        <p:spPr>
          <a:xfrm>
            <a:off x="-34975" y="43059"/>
            <a:ext cx="7901497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Plant Domestication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6EE1B-BC36-95E3-F0E1-DF37F792478C}"/>
              </a:ext>
            </a:extLst>
          </p:cNvPr>
          <p:cNvSpPr txBox="1"/>
          <p:nvPr/>
        </p:nvSpPr>
        <p:spPr>
          <a:xfrm>
            <a:off x="969821" y="5672735"/>
            <a:ext cx="10598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ea typeface="Times New Roman" panose="02020603050405020304" pitchFamily="18" charset="0"/>
              </a:rPr>
              <a:t>Figure 2.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Current cycle/generation of genetic improvement for important crop species. The average length of time required to complete a generation is highlighted above each commodity.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03953-9D2A-5166-CA38-D85D7CBC9867}"/>
              </a:ext>
            </a:extLst>
          </p:cNvPr>
          <p:cNvSpPr/>
          <p:nvPr/>
        </p:nvSpPr>
        <p:spPr>
          <a:xfrm>
            <a:off x="3325866" y="469748"/>
            <a:ext cx="1119133" cy="4728785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EF15D-EE5C-BAC0-1569-51E7586A1CEC}"/>
              </a:ext>
            </a:extLst>
          </p:cNvPr>
          <p:cNvSpPr/>
          <p:nvPr/>
        </p:nvSpPr>
        <p:spPr>
          <a:xfrm>
            <a:off x="4485527" y="1354667"/>
            <a:ext cx="1119133" cy="3843866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613400-60BE-1FC1-3916-F5B89D14A4F3}"/>
              </a:ext>
            </a:extLst>
          </p:cNvPr>
          <p:cNvSpPr/>
          <p:nvPr/>
        </p:nvSpPr>
        <p:spPr>
          <a:xfrm>
            <a:off x="9057527" y="2133600"/>
            <a:ext cx="1119133" cy="3064933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A8C205EA-6102-D957-D8BE-F8F611C790B4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Advancing Christmas Tree Research takes a village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>
            <a:cxnSpLocks/>
          </p:cNvCxnSpPr>
          <p:nvPr/>
        </p:nvCxnSpPr>
        <p:spPr>
          <a:xfrm>
            <a:off x="99330" y="393890"/>
            <a:ext cx="0" cy="599436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7289544" y="232093"/>
            <a:ext cx="338371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AE1EE3-D3B0-A0C6-8549-B4156C902F9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D1ED1-FFE1-3128-9419-48F7866B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544" y="1325183"/>
            <a:ext cx="3533181" cy="3533181"/>
          </a:xfrm>
          <a:prstGeom prst="rect">
            <a:avLst/>
          </a:prstGeom>
        </p:spPr>
      </p:pic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AA883A2E-5D59-0DCA-4DFC-095650D55B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977653" y="2473867"/>
            <a:ext cx="5222506" cy="123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0F3BBC-F2D1-DEFC-7B7A-848F57679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29" b="93429" l="4000" r="96333">
                        <a14:foregroundMark x1="15778" y1="47429" x2="32556" y2="26714"/>
                        <a14:foregroundMark x1="32556" y1="26714" x2="28556" y2="32857"/>
                        <a14:foregroundMark x1="28556" y1="32857" x2="35889" y2="19571"/>
                        <a14:foregroundMark x1="35889" y1="19571" x2="26556" y2="4714"/>
                        <a14:foregroundMark x1="31631" y1="6969" x2="32014" y2="7139"/>
                        <a14:foregroundMark x1="26556" y1="4714" x2="31346" y2="6842"/>
                        <a14:foregroundMark x1="35504" y1="15677" x2="19222" y2="45143"/>
                        <a14:foregroundMark x1="19222" y1="45143" x2="13111" y2="47714"/>
                        <a14:foregroundMark x1="13111" y1="47714" x2="7486" y2="42893"/>
                        <a14:foregroundMark x1="1788" y1="33982" x2="6299" y2="24338"/>
                        <a14:foregroundMark x1="19968" y1="6563" x2="23778" y2="4714"/>
                        <a14:foregroundMark x1="23778" y1="4714" x2="10111" y2="23714"/>
                        <a14:foregroundMark x1="10111" y1="23714" x2="6222" y2="33429"/>
                        <a14:foregroundMark x1="6222" y1="33429" x2="17111" y2="16714"/>
                        <a14:foregroundMark x1="17111" y1="16714" x2="24889" y2="13714"/>
                        <a14:foregroundMark x1="24889" y1="13714" x2="11111" y2="38429"/>
                        <a14:foregroundMark x1="11111" y1="38429" x2="18778" y2="28714"/>
                        <a14:foregroundMark x1="18778" y1="28714" x2="13889" y2="21286"/>
                        <a14:foregroundMark x1="13889" y1="21286" x2="9444" y2="30714"/>
                        <a14:foregroundMark x1="9444" y1="30714" x2="12556" y2="38143"/>
                        <a14:foregroundMark x1="12556" y1="38143" x2="29667" y2="19000"/>
                        <a14:foregroundMark x1="10222" y1="43286" x2="7000" y2="36571"/>
                        <a14:foregroundMark x1="7000" y1="36571" x2="9556" y2="43857"/>
                        <a14:foregroundMark x1="9556" y1="43857" x2="5514" y2="40034"/>
                        <a14:foregroundMark x1="3805" y1="36274" x2="4444" y2="27000"/>
                        <a14:foregroundMark x1="4444" y1="27000" x2="5079" y2="26036"/>
                        <a14:foregroundMark x1="24667" y1="3429" x2="28778" y2="4714"/>
                        <a14:foregroundMark x1="16333" y1="38143" x2="23778" y2="28000"/>
                        <a14:foregroundMark x1="23778" y1="28000" x2="20444" y2="40143"/>
                        <a14:foregroundMark x1="20444" y1="40143" x2="14667" y2="45143"/>
                        <a14:foregroundMark x1="14667" y1="45143" x2="19222" y2="31143"/>
                        <a14:foregroundMark x1="19222" y1="31143" x2="25556" y2="30286"/>
                        <a14:foregroundMark x1="25556" y1="30286" x2="25556" y2="30429"/>
                        <a14:foregroundMark x1="44333" y1="92571" x2="49778" y2="88571"/>
                        <a14:foregroundMark x1="49778" y1="88571" x2="46222" y2="93857"/>
                        <a14:foregroundMark x1="77667" y1="28286" x2="79889" y2="38714"/>
                        <a14:foregroundMark x1="79889" y1="38714" x2="72667" y2="25571"/>
                        <a14:foregroundMark x1="72667" y1="25571" x2="78222" y2="34571"/>
                        <a14:foregroundMark x1="78222" y1="34571" x2="65556" y2="21571"/>
                        <a14:foregroundMark x1="65556" y1="21571" x2="73778" y2="33714"/>
                        <a14:foregroundMark x1="73778" y1="33714" x2="66000" y2="24571"/>
                        <a14:foregroundMark x1="66000" y1="24571" x2="63000" y2="17571"/>
                        <a14:foregroundMark x1="63000" y1="17571" x2="71667" y2="4571"/>
                        <a14:foregroundMark x1="71667" y1="4571" x2="78778" y2="6857"/>
                        <a14:foregroundMark x1="78778" y1="6857" x2="97000" y2="33000"/>
                        <a14:foregroundMark x1="97000" y1="33000" x2="91889" y2="24571"/>
                        <a14:foregroundMark x1="91889" y1="24571" x2="96556" y2="30000"/>
                        <a14:foregroundMark x1="96556" y1="30000" x2="93031" y2="40617"/>
                        <a14:foregroundMark x1="95333" y1="40429" x2="94277" y2="41648"/>
                        <a14:foregroundMark x1="87901" y1="46988" x2="78000" y2="35571"/>
                        <a14:foregroundMark x1="78000" y1="35571" x2="84222" y2="40286"/>
                        <a14:foregroundMark x1="84222" y1="40286" x2="90444" y2="39286"/>
                        <a14:foregroundMark x1="90444" y1="39286" x2="84111" y2="40714"/>
                        <a14:foregroundMark x1="84111" y1="40714" x2="85444" y2="31571"/>
                        <a14:foregroundMark x1="85444" y1="31571" x2="79222" y2="30857"/>
                        <a14:foregroundMark x1="79222" y1="30857" x2="77556" y2="23286"/>
                        <a14:foregroundMark x1="77556" y1="23286" x2="71667" y2="16143"/>
                        <a14:foregroundMark x1="71667" y1="16143" x2="71889" y2="6429"/>
                        <a14:foregroundMark x1="71889" y1="6429" x2="90556" y2="23429"/>
                        <a14:foregroundMark x1="90556" y1="23429" x2="84000" y2="16286"/>
                        <a14:foregroundMark x1="84000" y1="16286" x2="89222" y2="29143"/>
                        <a14:foregroundMark x1="89222" y1="29143" x2="83889" y2="23571"/>
                        <a14:foregroundMark x1="83889" y1="23571" x2="89556" y2="30429"/>
                        <a14:foregroundMark x1="89556" y1="30429" x2="81556" y2="22714"/>
                        <a14:foregroundMark x1="81556" y1="22714" x2="76889" y2="33000"/>
                        <a14:foregroundMark x1="76889" y1="33000" x2="70444" y2="27429"/>
                        <a14:foregroundMark x1="70444" y1="27429" x2="73889" y2="18714"/>
                        <a14:foregroundMark x1="73889" y1="18714" x2="72889" y2="10857"/>
                        <a14:foregroundMark x1="72889" y1="10857" x2="68889" y2="16143"/>
                        <a14:foregroundMark x1="72667" y1="33429" x2="82111" y2="46429"/>
                        <a14:foregroundMark x1="82111" y1="46429" x2="74111" y2="33000"/>
                        <a14:foregroundMark x1="74111" y1="33000" x2="82444" y2="42286"/>
                        <a14:foregroundMark x1="79444" y1="39286" x2="83889" y2="46000"/>
                        <a14:foregroundMark x1="93889" y1="31286" x2="90000" y2="37429"/>
                        <a14:foregroundMark x1="90000" y1="37429" x2="91444" y2="28857"/>
                        <a14:foregroundMark x1="91444" y1="28857" x2="89556" y2="36714"/>
                        <a14:foregroundMark x1="89556" y1="36714" x2="89556" y2="37000"/>
                        <a14:foregroundMark x1="94778" y1="38000" x2="94444" y2="29571"/>
                        <a14:foregroundMark x1="94444" y1="29571" x2="95333" y2="37714"/>
                        <a14:foregroundMark x1="95333" y1="37714" x2="96333" y2="26857"/>
                        <a14:foregroundMark x1="96333" y1="26857" x2="94889" y2="31857"/>
                        <a14:backgroundMark x1="89889" y1="48286" x2="89889" y2="48286"/>
                        <a14:backgroundMark x1="91222" y1="46714" x2="96111" y2="40286"/>
                        <a14:backgroundMark x1="96111" y1="40286" x2="96333" y2="40000"/>
                        <a14:backgroundMark x1="93667" y1="41143" x2="89000" y2="49143"/>
                        <a14:backgroundMark x1="4222" y1="26000" x2="17667" y2="7286"/>
                        <a14:backgroundMark x1="17667" y1="7286" x2="9889" y2="19857"/>
                        <a14:backgroundMark x1="9889" y1="19857" x2="6000" y2="23714"/>
                        <a14:backgroundMark x1="32889" y1="7429" x2="37222" y2="14571"/>
                        <a14:backgroundMark x1="111" y1="35286" x2="4889" y2="40714"/>
                        <a14:backgroundMark x1="4889" y1="40714" x2="6333" y2="43714"/>
                        <a14:backgroundMark x1="17556" y1="8429" x2="19222" y2="6857"/>
                        <a14:backgroundMark x1="19333" y1="7000" x2="20111" y2="6143"/>
                        <a14:backgroundMark x1="32000" y1="7714" x2="31778" y2="7714"/>
                        <a14:backgroundMark x1="31778" y1="7429" x2="33667" y2="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981" y="561123"/>
            <a:ext cx="7009909" cy="5452151"/>
          </a:xfrm>
          <a:prstGeom prst="rect">
            <a:avLst/>
          </a:prstGeom>
        </p:spPr>
      </p:pic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256EAD3F-CED9-A152-CABA-0DF03EEDB5BC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E647B194-2BF1-4DF9-5BE6-E51D60D2C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A11945-AC3F-59F3-6932-1EFBE8785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12461CB7-8320-F3FF-02ED-97D3E45F6F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CE8F0A6A-9D82-C465-53BC-CF201B2B65E9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B2277F4B-A67D-C4E3-246A-902EE5B39EF9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E973E22D-2CF6-965B-A479-1916A22DB0C9}"/>
              </a:ext>
            </a:extLst>
          </p:cNvPr>
          <p:cNvCxnSpPr>
            <a:cxnSpLocks/>
          </p:cNvCxnSpPr>
          <p:nvPr/>
        </p:nvCxnSpPr>
        <p:spPr>
          <a:xfrm>
            <a:off x="7673650" y="232093"/>
            <a:ext cx="29996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F1B8F9B6-C7A9-6F4B-C252-DC4F6B647599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50B32D3-1B4A-2BB9-32FB-9CFA35A63249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18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3421B269-CF7B-922A-78A4-4E5DB3F09982}"/>
              </a:ext>
            </a:extLst>
          </p:cNvPr>
          <p:cNvSpPr txBox="1"/>
          <p:nvPr/>
        </p:nvSpPr>
        <p:spPr>
          <a:xfrm>
            <a:off x="-34975" y="43059"/>
            <a:ext cx="7901497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NC State Christmas Tree Genetics program resources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075DEB49-BD84-3904-F58E-956A3DD839A4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cxnSp>
        <p:nvCxnSpPr>
          <p:cNvPr id="5" name="Google Shape;201;p7">
            <a:extLst>
              <a:ext uri="{FF2B5EF4-FFF2-40B4-BE49-F238E27FC236}">
                <a16:creationId xmlns:a16="http://schemas.microsoft.com/office/drawing/2014/main" id="{A79600FA-18E6-C062-A9AD-A4D7947CB5E3}"/>
              </a:ext>
            </a:extLst>
          </p:cNvPr>
          <p:cNvCxnSpPr/>
          <p:nvPr/>
        </p:nvCxnSpPr>
        <p:spPr>
          <a:xfrm flipH="1">
            <a:off x="7229048" y="1594338"/>
            <a:ext cx="389685" cy="1122620"/>
          </a:xfrm>
          <a:prstGeom prst="straightConnector1">
            <a:avLst/>
          </a:prstGeom>
          <a:noFill/>
          <a:ln w="63500" cap="flat" cmpd="sng">
            <a:solidFill>
              <a:srgbClr val="22FF08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Google Shape;210;p7">
            <a:extLst>
              <a:ext uri="{FF2B5EF4-FFF2-40B4-BE49-F238E27FC236}">
                <a16:creationId xmlns:a16="http://schemas.microsoft.com/office/drawing/2014/main" id="{33E300D6-D534-9550-8AC1-56BED13B35D7}"/>
              </a:ext>
            </a:extLst>
          </p:cNvPr>
          <p:cNvSpPr/>
          <p:nvPr/>
        </p:nvSpPr>
        <p:spPr>
          <a:xfrm>
            <a:off x="7868434" y="2024132"/>
            <a:ext cx="2594428" cy="338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NCDA Research Stations</a:t>
            </a:r>
            <a:endParaRPr/>
          </a:p>
        </p:txBody>
      </p:sp>
      <p:pic>
        <p:nvPicPr>
          <p:cNvPr id="18" name="Google Shape;212;p7">
            <a:extLst>
              <a:ext uri="{FF2B5EF4-FFF2-40B4-BE49-F238E27FC236}">
                <a16:creationId xmlns:a16="http://schemas.microsoft.com/office/drawing/2014/main" id="{B80499D5-7AF8-3D4D-3711-EBB2FDE17A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28" r="4348"/>
          <a:stretch/>
        </p:blipFill>
        <p:spPr>
          <a:xfrm>
            <a:off x="233636" y="650268"/>
            <a:ext cx="11830271" cy="52379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13;p7">
            <a:extLst>
              <a:ext uri="{FF2B5EF4-FFF2-40B4-BE49-F238E27FC236}">
                <a16:creationId xmlns:a16="http://schemas.microsoft.com/office/drawing/2014/main" id="{D387E44A-0E9B-BF3C-0D2A-E1277FDFFD70}"/>
              </a:ext>
            </a:extLst>
          </p:cNvPr>
          <p:cNvSpPr/>
          <p:nvPr/>
        </p:nvSpPr>
        <p:spPr>
          <a:xfrm>
            <a:off x="5258180" y="2743201"/>
            <a:ext cx="436035" cy="398488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4;p7">
            <a:extLst>
              <a:ext uri="{FF2B5EF4-FFF2-40B4-BE49-F238E27FC236}">
                <a16:creationId xmlns:a16="http://schemas.microsoft.com/office/drawing/2014/main" id="{C624292B-28E7-E25E-4C3D-8A5ED36B7CCA}"/>
              </a:ext>
            </a:extLst>
          </p:cNvPr>
          <p:cNvSpPr txBox="1"/>
          <p:nvPr/>
        </p:nvSpPr>
        <p:spPr>
          <a:xfrm>
            <a:off x="5297618" y="4986571"/>
            <a:ext cx="161441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Piedmont Research Station</a:t>
            </a:r>
            <a:endParaRPr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1" name="Google Shape;215;p7">
            <a:extLst>
              <a:ext uri="{FF2B5EF4-FFF2-40B4-BE49-F238E27FC236}">
                <a16:creationId xmlns:a16="http://schemas.microsoft.com/office/drawing/2014/main" id="{99DC2E77-8614-E1B6-90F6-56724F9720A3}"/>
              </a:ext>
            </a:extLst>
          </p:cNvPr>
          <p:cNvCxnSpPr>
            <a:cxnSpLocks/>
            <a:stCxn id="20" idx="0"/>
            <a:endCxn id="19" idx="5"/>
          </p:cNvCxnSpPr>
          <p:nvPr/>
        </p:nvCxnSpPr>
        <p:spPr>
          <a:xfrm flipH="1" flipV="1">
            <a:off x="5630359" y="3083332"/>
            <a:ext cx="474468" cy="1903239"/>
          </a:xfrm>
          <a:prstGeom prst="straightConnector1">
            <a:avLst/>
          </a:prstGeom>
          <a:noFill/>
          <a:ln w="63500" cap="flat" cmpd="sng">
            <a:solidFill>
              <a:srgbClr val="22FF08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216;p7">
            <a:extLst>
              <a:ext uri="{FF2B5EF4-FFF2-40B4-BE49-F238E27FC236}">
                <a16:creationId xmlns:a16="http://schemas.microsoft.com/office/drawing/2014/main" id="{FEA2B416-F2CF-E41C-57BF-1C1B3DC106E3}"/>
              </a:ext>
            </a:extLst>
          </p:cNvPr>
          <p:cNvSpPr/>
          <p:nvPr/>
        </p:nvSpPr>
        <p:spPr>
          <a:xfrm>
            <a:off x="2702762" y="2959472"/>
            <a:ext cx="425703" cy="394751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17;p7">
            <a:extLst>
              <a:ext uri="{FF2B5EF4-FFF2-40B4-BE49-F238E27FC236}">
                <a16:creationId xmlns:a16="http://schemas.microsoft.com/office/drawing/2014/main" id="{C9B92245-3037-D2EC-FD69-ED2E33ECDC10}"/>
              </a:ext>
            </a:extLst>
          </p:cNvPr>
          <p:cNvSpPr txBox="1"/>
          <p:nvPr/>
        </p:nvSpPr>
        <p:spPr>
          <a:xfrm>
            <a:off x="1911320" y="4606859"/>
            <a:ext cx="257955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Mountain Hort. Crops</a:t>
            </a:r>
            <a:endParaRPr dirty="0"/>
          </a:p>
          <a:p>
            <a:pPr algn="ctr"/>
            <a:r>
              <a:rPr lang="en-CA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Research &amp; Extension Center</a:t>
            </a:r>
            <a:endParaRPr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4" name="Google Shape;218;p7">
            <a:extLst>
              <a:ext uri="{FF2B5EF4-FFF2-40B4-BE49-F238E27FC236}">
                <a16:creationId xmlns:a16="http://schemas.microsoft.com/office/drawing/2014/main" id="{46B60F6A-691E-4B8D-5A3C-0A07D524EC70}"/>
              </a:ext>
            </a:extLst>
          </p:cNvPr>
          <p:cNvCxnSpPr>
            <a:cxnSpLocks/>
            <a:stCxn id="23" idx="0"/>
            <a:endCxn id="22" idx="4"/>
          </p:cNvCxnSpPr>
          <p:nvPr/>
        </p:nvCxnSpPr>
        <p:spPr>
          <a:xfrm flipH="1" flipV="1">
            <a:off x="2915614" y="3354223"/>
            <a:ext cx="285482" cy="1252636"/>
          </a:xfrm>
          <a:prstGeom prst="straightConnector1">
            <a:avLst/>
          </a:prstGeom>
          <a:noFill/>
          <a:ln w="63500" cap="flat" cmpd="sng">
            <a:solidFill>
              <a:srgbClr val="22FF08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" name="Google Shape;219;p7">
            <a:extLst>
              <a:ext uri="{FF2B5EF4-FFF2-40B4-BE49-F238E27FC236}">
                <a16:creationId xmlns:a16="http://schemas.microsoft.com/office/drawing/2014/main" id="{C8589460-DEE1-AEBA-DDC0-42537A398918}"/>
              </a:ext>
            </a:extLst>
          </p:cNvPr>
          <p:cNvSpPr/>
          <p:nvPr/>
        </p:nvSpPr>
        <p:spPr>
          <a:xfrm>
            <a:off x="1765290" y="2789751"/>
            <a:ext cx="425703" cy="394751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20;p7">
            <a:extLst>
              <a:ext uri="{FF2B5EF4-FFF2-40B4-BE49-F238E27FC236}">
                <a16:creationId xmlns:a16="http://schemas.microsoft.com/office/drawing/2014/main" id="{B05A7B98-893D-6B88-191B-C4B73A449FC7}"/>
              </a:ext>
            </a:extLst>
          </p:cNvPr>
          <p:cNvSpPr/>
          <p:nvPr/>
        </p:nvSpPr>
        <p:spPr>
          <a:xfrm>
            <a:off x="3943564" y="1586153"/>
            <a:ext cx="412287" cy="382310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Google Shape;221;p7">
            <a:extLst>
              <a:ext uri="{FF2B5EF4-FFF2-40B4-BE49-F238E27FC236}">
                <a16:creationId xmlns:a16="http://schemas.microsoft.com/office/drawing/2014/main" id="{F041A6BE-26D1-993A-E0B7-B2175317E5CE}"/>
              </a:ext>
            </a:extLst>
          </p:cNvPr>
          <p:cNvCxnSpPr>
            <a:cxnSpLocks/>
            <a:stCxn id="28" idx="2"/>
            <a:endCxn id="25" idx="1"/>
          </p:cNvCxnSpPr>
          <p:nvPr/>
        </p:nvCxnSpPr>
        <p:spPr>
          <a:xfrm>
            <a:off x="1188809" y="2115194"/>
            <a:ext cx="638824" cy="732367"/>
          </a:xfrm>
          <a:prstGeom prst="straightConnector1">
            <a:avLst/>
          </a:prstGeom>
          <a:noFill/>
          <a:ln w="63500" cap="flat" cmpd="sng">
            <a:solidFill>
              <a:srgbClr val="22FF08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" name="Google Shape;222;p7">
            <a:extLst>
              <a:ext uri="{FF2B5EF4-FFF2-40B4-BE49-F238E27FC236}">
                <a16:creationId xmlns:a16="http://schemas.microsoft.com/office/drawing/2014/main" id="{75ABAC00-7736-F169-8579-50BD871DE12D}"/>
              </a:ext>
            </a:extLst>
          </p:cNvPr>
          <p:cNvSpPr txBox="1"/>
          <p:nvPr/>
        </p:nvSpPr>
        <p:spPr>
          <a:xfrm>
            <a:off x="563710" y="1191905"/>
            <a:ext cx="12501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Mountain Research Station</a:t>
            </a:r>
            <a:endParaRPr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" name="Google Shape;223;p7">
            <a:extLst>
              <a:ext uri="{FF2B5EF4-FFF2-40B4-BE49-F238E27FC236}">
                <a16:creationId xmlns:a16="http://schemas.microsoft.com/office/drawing/2014/main" id="{A53A1338-BCF2-8097-AF4D-1C38C4297992}"/>
              </a:ext>
            </a:extLst>
          </p:cNvPr>
          <p:cNvSpPr txBox="1"/>
          <p:nvPr/>
        </p:nvSpPr>
        <p:spPr>
          <a:xfrm>
            <a:off x="4554971" y="596068"/>
            <a:ext cx="29754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Upper Mountain Research Station</a:t>
            </a:r>
            <a:endParaRPr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9" name="Google Shape;215;p7">
            <a:extLst>
              <a:ext uri="{FF2B5EF4-FFF2-40B4-BE49-F238E27FC236}">
                <a16:creationId xmlns:a16="http://schemas.microsoft.com/office/drawing/2014/main" id="{E7917A84-B23D-6265-6B9F-C03EB37320A9}"/>
              </a:ext>
            </a:extLst>
          </p:cNvPr>
          <p:cNvCxnSpPr>
            <a:cxnSpLocks/>
            <a:endCxn id="26" idx="7"/>
          </p:cNvCxnSpPr>
          <p:nvPr/>
        </p:nvCxnSpPr>
        <p:spPr>
          <a:xfrm flipH="1">
            <a:off x="4295473" y="1242358"/>
            <a:ext cx="1747245" cy="399783"/>
          </a:xfrm>
          <a:prstGeom prst="straightConnector1">
            <a:avLst/>
          </a:prstGeom>
          <a:noFill/>
          <a:ln w="63500" cap="flat" cmpd="sng">
            <a:solidFill>
              <a:srgbClr val="22FF08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012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23" grpId="0"/>
      <p:bldP spid="25" grpId="0" animBg="1"/>
      <p:bldP spid="26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Our ultimate goal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>
            <a:cxnSpLocks/>
          </p:cNvCxnSpPr>
          <p:nvPr/>
        </p:nvCxnSpPr>
        <p:spPr>
          <a:xfrm>
            <a:off x="99330" y="393890"/>
            <a:ext cx="0" cy="599436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2591046" y="232093"/>
            <a:ext cx="808220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AE1EE3-D3B0-A0C6-8549-B4156C902F9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19</a:t>
            </a:r>
          </a:p>
        </p:txBody>
      </p:sp>
      <p:sp>
        <p:nvSpPr>
          <p:cNvPr id="17" name="Google Shape;178;p6">
            <a:extLst>
              <a:ext uri="{FF2B5EF4-FFF2-40B4-BE49-F238E27FC236}">
                <a16:creationId xmlns:a16="http://schemas.microsoft.com/office/drawing/2014/main" id="{9A5D7259-0DE9-953C-4140-527F04A5EF34}"/>
              </a:ext>
            </a:extLst>
          </p:cNvPr>
          <p:cNvSpPr txBox="1"/>
          <p:nvPr/>
        </p:nvSpPr>
        <p:spPr>
          <a:xfrm>
            <a:off x="1359512" y="3387436"/>
            <a:ext cx="9654845" cy="266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3600" b="1" dirty="0">
                <a:solidFill>
                  <a:schemeClr val="dk1"/>
                </a:solidFill>
                <a:latin typeface="Avenir Next Demi Bold" panose="020B0503020202020204" pitchFamily="34" charset="0"/>
                <a:ea typeface="Avenir"/>
                <a:cs typeface="Avenir"/>
                <a:sym typeface="Avenir"/>
              </a:rPr>
              <a:t>Improve economic outcomes through better access to elite Christmas tree genetic materials and disrupt entrenched supply chains to ensure the long-term survival of the NC Christmas tree industry.</a:t>
            </a:r>
            <a:endParaRPr sz="3600" b="1" dirty="0">
              <a:solidFill>
                <a:schemeClr val="dk1"/>
              </a:solidFill>
              <a:latin typeface="Avenir Next Demi Bold" panose="020B05030202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15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B257B17-B583-FC09-96B9-936903DA21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69" r="79633"/>
          <a:stretch/>
        </p:blipFill>
        <p:spPr>
          <a:xfrm>
            <a:off x="3185440" y="917128"/>
            <a:ext cx="1782580" cy="207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9D433-2EB1-0406-D653-DC7CF1454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222" l="1778" r="96000">
                        <a14:foregroundMark x1="10667" y1="20000" x2="32000" y2="5333"/>
                        <a14:foregroundMark x1="32000" y1="5333" x2="56889" y2="4000"/>
                        <a14:foregroundMark x1="56889" y1="4000" x2="81333" y2="16000"/>
                        <a14:foregroundMark x1="81333" y1="16000" x2="92889" y2="68000"/>
                        <a14:foregroundMark x1="92889" y1="68000" x2="94222" y2="39556"/>
                        <a14:foregroundMark x1="94222" y1="39556" x2="94667" y2="67556"/>
                        <a14:foregroundMark x1="94667" y1="67556" x2="78667" y2="88444"/>
                        <a14:foregroundMark x1="78667" y1="88444" x2="48889" y2="96444"/>
                        <a14:foregroundMark x1="38886" y1="93943" x2="24000" y2="90222"/>
                        <a14:foregroundMark x1="48889" y1="96444" x2="44331" y2="95304"/>
                        <a14:foregroundMark x1="24000" y1="90222" x2="7556" y2="66667"/>
                        <a14:foregroundMark x1="7556" y1="66667" x2="2222" y2="39111"/>
                        <a14:foregroundMark x1="2222" y1="39111" x2="18667" y2="19111"/>
                        <a14:foregroundMark x1="18667" y1="19111" x2="9778" y2="38222"/>
                        <a14:foregroundMark x1="27111" y1="7111" x2="52889" y2="3111"/>
                        <a14:foregroundMark x1="52889" y1="3111" x2="68000" y2="7111"/>
                        <a14:foregroundMark x1="90667" y1="27111" x2="93778" y2="69333"/>
                        <a14:foregroundMark x1="96444" y1="38222" x2="96000" y2="62222"/>
                        <a14:foregroundMark x1="25778" y1="52889" x2="52000" y2="52444"/>
                        <a14:foregroundMark x1="52000" y1="52444" x2="48444" y2="77778"/>
                        <a14:foregroundMark x1="48444" y1="77778" x2="61778" y2="56000"/>
                        <a14:foregroundMark x1="61778" y1="56000" x2="68000" y2="61333"/>
                        <a14:foregroundMark x1="32889" y1="37333" x2="62222" y2="42667"/>
                        <a14:foregroundMark x1="45258" y1="93989" x2="60444" y2="93778"/>
                        <a14:foregroundMark x1="28444" y1="94222" x2="38791" y2="94078"/>
                        <a14:foregroundMark x1="60444" y1="93778" x2="68444" y2="90222"/>
                        <a14:foregroundMark x1="42506" y1="97892" x2="58222" y2="96889"/>
                        <a14:backgroundMark x1="35556" y1="99556" x2="35556" y2="99556"/>
                        <a14:backgroundMark x1="35556" y1="98667" x2="41333" y2="9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437" y="781140"/>
            <a:ext cx="2346337" cy="234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FF675-725D-6C5E-4C55-3489FB765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3429" l="4000" r="96333">
                        <a14:foregroundMark x1="15778" y1="47429" x2="32556" y2="26714"/>
                        <a14:foregroundMark x1="32556" y1="26714" x2="28556" y2="32857"/>
                        <a14:foregroundMark x1="28556" y1="32857" x2="35889" y2="19571"/>
                        <a14:foregroundMark x1="35889" y1="19571" x2="26556" y2="4714"/>
                        <a14:foregroundMark x1="31631" y1="6969" x2="32014" y2="7139"/>
                        <a14:foregroundMark x1="26556" y1="4714" x2="31346" y2="6842"/>
                        <a14:foregroundMark x1="35504" y1="15677" x2="19222" y2="45143"/>
                        <a14:foregroundMark x1="19222" y1="45143" x2="13111" y2="47714"/>
                        <a14:foregroundMark x1="13111" y1="47714" x2="7486" y2="42893"/>
                        <a14:foregroundMark x1="1788" y1="33982" x2="6299" y2="24338"/>
                        <a14:foregroundMark x1="19968" y1="6563" x2="23778" y2="4714"/>
                        <a14:foregroundMark x1="23778" y1="4714" x2="10111" y2="23714"/>
                        <a14:foregroundMark x1="10111" y1="23714" x2="6222" y2="33429"/>
                        <a14:foregroundMark x1="6222" y1="33429" x2="17111" y2="16714"/>
                        <a14:foregroundMark x1="17111" y1="16714" x2="24889" y2="13714"/>
                        <a14:foregroundMark x1="24889" y1="13714" x2="11111" y2="38429"/>
                        <a14:foregroundMark x1="11111" y1="38429" x2="18778" y2="28714"/>
                        <a14:foregroundMark x1="18778" y1="28714" x2="13889" y2="21286"/>
                        <a14:foregroundMark x1="13889" y1="21286" x2="9444" y2="30714"/>
                        <a14:foregroundMark x1="9444" y1="30714" x2="12556" y2="38143"/>
                        <a14:foregroundMark x1="12556" y1="38143" x2="29667" y2="19000"/>
                        <a14:foregroundMark x1="10222" y1="43286" x2="7000" y2="36571"/>
                        <a14:foregroundMark x1="7000" y1="36571" x2="9556" y2="43857"/>
                        <a14:foregroundMark x1="9556" y1="43857" x2="5514" y2="40034"/>
                        <a14:foregroundMark x1="3805" y1="36274" x2="4444" y2="27000"/>
                        <a14:foregroundMark x1="4444" y1="27000" x2="5079" y2="26036"/>
                        <a14:foregroundMark x1="24667" y1="3429" x2="28778" y2="4714"/>
                        <a14:foregroundMark x1="16333" y1="38143" x2="23778" y2="28000"/>
                        <a14:foregroundMark x1="23778" y1="28000" x2="20444" y2="40143"/>
                        <a14:foregroundMark x1="20444" y1="40143" x2="14667" y2="45143"/>
                        <a14:foregroundMark x1="14667" y1="45143" x2="19222" y2="31143"/>
                        <a14:foregroundMark x1="19222" y1="31143" x2="25556" y2="30286"/>
                        <a14:foregroundMark x1="25556" y1="30286" x2="25556" y2="30429"/>
                        <a14:foregroundMark x1="44333" y1="92571" x2="49778" y2="88571"/>
                        <a14:foregroundMark x1="49778" y1="88571" x2="46222" y2="93857"/>
                        <a14:foregroundMark x1="77667" y1="28286" x2="79889" y2="38714"/>
                        <a14:foregroundMark x1="79889" y1="38714" x2="72667" y2="25571"/>
                        <a14:foregroundMark x1="72667" y1="25571" x2="78222" y2="34571"/>
                        <a14:foregroundMark x1="78222" y1="34571" x2="65556" y2="21571"/>
                        <a14:foregroundMark x1="65556" y1="21571" x2="73778" y2="33714"/>
                        <a14:foregroundMark x1="73778" y1="33714" x2="66000" y2="24571"/>
                        <a14:foregroundMark x1="66000" y1="24571" x2="63000" y2="17571"/>
                        <a14:foregroundMark x1="63000" y1="17571" x2="71667" y2="4571"/>
                        <a14:foregroundMark x1="71667" y1="4571" x2="78778" y2="6857"/>
                        <a14:foregroundMark x1="78778" y1="6857" x2="97000" y2="33000"/>
                        <a14:foregroundMark x1="97000" y1="33000" x2="91889" y2="24571"/>
                        <a14:foregroundMark x1="91889" y1="24571" x2="96556" y2="30000"/>
                        <a14:foregroundMark x1="96556" y1="30000" x2="93031" y2="40617"/>
                        <a14:foregroundMark x1="95333" y1="40429" x2="94277" y2="41648"/>
                        <a14:foregroundMark x1="87901" y1="46988" x2="78000" y2="35571"/>
                        <a14:foregroundMark x1="78000" y1="35571" x2="84222" y2="40286"/>
                        <a14:foregroundMark x1="84222" y1="40286" x2="90444" y2="39286"/>
                        <a14:foregroundMark x1="90444" y1="39286" x2="84111" y2="40714"/>
                        <a14:foregroundMark x1="84111" y1="40714" x2="85444" y2="31571"/>
                        <a14:foregroundMark x1="85444" y1="31571" x2="79222" y2="30857"/>
                        <a14:foregroundMark x1="79222" y1="30857" x2="77556" y2="23286"/>
                        <a14:foregroundMark x1="77556" y1="23286" x2="71667" y2="16143"/>
                        <a14:foregroundMark x1="71667" y1="16143" x2="71889" y2="6429"/>
                        <a14:foregroundMark x1="71889" y1="6429" x2="90556" y2="23429"/>
                        <a14:foregroundMark x1="90556" y1="23429" x2="84000" y2="16286"/>
                        <a14:foregroundMark x1="84000" y1="16286" x2="89222" y2="29143"/>
                        <a14:foregroundMark x1="89222" y1="29143" x2="83889" y2="23571"/>
                        <a14:foregroundMark x1="83889" y1="23571" x2="89556" y2="30429"/>
                        <a14:foregroundMark x1="89556" y1="30429" x2="81556" y2="22714"/>
                        <a14:foregroundMark x1="81556" y1="22714" x2="76889" y2="33000"/>
                        <a14:foregroundMark x1="76889" y1="33000" x2="70444" y2="27429"/>
                        <a14:foregroundMark x1="70444" y1="27429" x2="73889" y2="18714"/>
                        <a14:foregroundMark x1="73889" y1="18714" x2="72889" y2="10857"/>
                        <a14:foregroundMark x1="72889" y1="10857" x2="68889" y2="16143"/>
                        <a14:foregroundMark x1="72667" y1="33429" x2="82111" y2="46429"/>
                        <a14:foregroundMark x1="82111" y1="46429" x2="74111" y2="33000"/>
                        <a14:foregroundMark x1="74111" y1="33000" x2="82444" y2="42286"/>
                        <a14:foregroundMark x1="79444" y1="39286" x2="83889" y2="46000"/>
                        <a14:foregroundMark x1="93889" y1="31286" x2="90000" y2="37429"/>
                        <a14:foregroundMark x1="90000" y1="37429" x2="91444" y2="28857"/>
                        <a14:foregroundMark x1="91444" y1="28857" x2="89556" y2="36714"/>
                        <a14:foregroundMark x1="89556" y1="36714" x2="89556" y2="37000"/>
                        <a14:foregroundMark x1="94778" y1="38000" x2="94444" y2="29571"/>
                        <a14:foregroundMark x1="94444" y1="29571" x2="95333" y2="37714"/>
                        <a14:foregroundMark x1="95333" y1="37714" x2="96333" y2="26857"/>
                        <a14:foregroundMark x1="96333" y1="26857" x2="94889" y2="31857"/>
                        <a14:backgroundMark x1="89889" y1="48286" x2="89889" y2="48286"/>
                        <a14:backgroundMark x1="91222" y1="46714" x2="96111" y2="40286"/>
                        <a14:backgroundMark x1="96111" y1="40286" x2="96333" y2="40000"/>
                        <a14:backgroundMark x1="93667" y1="41143" x2="89000" y2="49143"/>
                        <a14:backgroundMark x1="4222" y1="26000" x2="17667" y2="7286"/>
                        <a14:backgroundMark x1="17667" y1="7286" x2="9889" y2="19857"/>
                        <a14:backgroundMark x1="9889" y1="19857" x2="6000" y2="23714"/>
                        <a14:backgroundMark x1="32889" y1="7429" x2="37222" y2="14571"/>
                        <a14:backgroundMark x1="111" y1="35286" x2="4889" y2="40714"/>
                        <a14:backgroundMark x1="4889" y1="40714" x2="6333" y2="43714"/>
                        <a14:backgroundMark x1="17556" y1="8429" x2="19222" y2="6857"/>
                        <a14:backgroundMark x1="19333" y1="7000" x2="20111" y2="6143"/>
                        <a14:backgroundMark x1="32000" y1="7714" x2="31778" y2="7714"/>
                        <a14:backgroundMark x1="31778" y1="7429" x2="33667" y2="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46" y="702925"/>
            <a:ext cx="7009909" cy="5452151"/>
          </a:xfrm>
          <a:prstGeom prst="rect">
            <a:avLst/>
          </a:prstGeom>
        </p:spPr>
      </p:pic>
      <p:sp>
        <p:nvSpPr>
          <p:cNvPr id="12" name="Google Shape;104;p1">
            <a:extLst>
              <a:ext uri="{FF2B5EF4-FFF2-40B4-BE49-F238E27FC236}">
                <a16:creationId xmlns:a16="http://schemas.microsoft.com/office/drawing/2014/main" id="{119435EB-158B-2C10-D0F2-8F504D169E0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9810B-D3C1-AC16-D7F4-292D49561B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46855" y="326359"/>
            <a:ext cx="5751073" cy="5720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430AE-068A-4686-1F81-D640A265CE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21010" y="421128"/>
            <a:ext cx="1994486" cy="1185961"/>
          </a:xfrm>
          <a:prstGeom prst="rect">
            <a:avLst/>
          </a:prstGeom>
        </p:spPr>
      </p:pic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 Christmas Tree Industry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3958046" y="232093"/>
            <a:ext cx="671520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21;p2">
            <a:extLst>
              <a:ext uri="{FF2B5EF4-FFF2-40B4-BE49-F238E27FC236}">
                <a16:creationId xmlns:a16="http://schemas.microsoft.com/office/drawing/2014/main" id="{08ED6E5C-07A2-84EF-006E-0E715CDC27FA}"/>
              </a:ext>
            </a:extLst>
          </p:cNvPr>
          <p:cNvSpPr txBox="1"/>
          <p:nvPr/>
        </p:nvSpPr>
        <p:spPr>
          <a:xfrm>
            <a:off x="224683" y="658721"/>
            <a:ext cx="4726059" cy="518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Fir (</a:t>
            </a:r>
            <a:r>
              <a:rPr lang="en-US" sz="2800" i="1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Abies</a:t>
            </a: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 spp.) are the premier Christmas trees</a:t>
            </a:r>
            <a:endParaRPr sz="2800" dirty="0">
              <a:latin typeface="Avenir Next Medium" panose="020B0503020202020204" pitchFamily="34" charset="0"/>
            </a:endParaRPr>
          </a:p>
          <a:p>
            <a:pPr marL="342900" indent="-292100">
              <a:buClr>
                <a:srgbClr val="3F3F3F"/>
              </a:buClr>
              <a:buSzPts val="800"/>
            </a:pPr>
            <a:endParaRPr sz="1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The annual value of the US Christmas tree industry is $2.5 billion</a:t>
            </a:r>
          </a:p>
          <a:p>
            <a:pPr marL="800100" lvl="1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$250 - 400 mil NC annually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1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Fraser fir accounts for </a:t>
            </a:r>
            <a:r>
              <a:rPr lang="en-US" sz="2800" b="1" i="1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40% of all trees </a:t>
            </a: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sold in the US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1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Fraser fir production is facing serious challenges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spcBef>
                <a:spcPts val="400"/>
              </a:spcBef>
              <a:buClr>
                <a:srgbClr val="000000"/>
              </a:buClr>
              <a:buSzPts val="2000"/>
              <a:buFont typeface="Arial"/>
              <a:buChar char="•"/>
            </a:pPr>
            <a:endParaRPr sz="3200" dirty="0">
              <a:latin typeface="Avenir Next Medium" panose="020B0503020202020204" pitchFamily="34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26D78C4-4E35-B83E-2AA2-DD8C562AB402}"/>
              </a:ext>
            </a:extLst>
          </p:cNvPr>
          <p:cNvSpPr txBox="1"/>
          <p:nvPr/>
        </p:nvSpPr>
        <p:spPr>
          <a:xfrm>
            <a:off x="4786061" y="6062379"/>
            <a:ext cx="7388350" cy="6170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Percent share of Christmas trees sold annually in the U.S. by genus (USDA 2017)</a:t>
            </a:r>
          </a:p>
        </p:txBody>
      </p:sp>
      <p:sp>
        <p:nvSpPr>
          <p:cNvPr id="2" name="Pie 1">
            <a:extLst>
              <a:ext uri="{FF2B5EF4-FFF2-40B4-BE49-F238E27FC236}">
                <a16:creationId xmlns:a16="http://schemas.microsoft.com/office/drawing/2014/main" id="{09231937-5CFA-79FF-24E4-06AC43914387}"/>
              </a:ext>
            </a:extLst>
          </p:cNvPr>
          <p:cNvSpPr/>
          <p:nvPr/>
        </p:nvSpPr>
        <p:spPr>
          <a:xfrm rot="9819212">
            <a:off x="5834154" y="394091"/>
            <a:ext cx="5589660" cy="5598496"/>
          </a:xfrm>
          <a:prstGeom prst="pie">
            <a:avLst>
              <a:gd name="adj1" fmla="val 6377095"/>
              <a:gd name="adj2" fmla="val 15178029"/>
            </a:avLst>
          </a:prstGeom>
          <a:solidFill>
            <a:srgbClr val="CC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EA3571-5743-7D18-DAF4-305E561E9CF2}"/>
              </a:ext>
            </a:extLst>
          </p:cNvPr>
          <p:cNvSpPr txBox="1">
            <a:spLocks/>
          </p:cNvSpPr>
          <p:nvPr/>
        </p:nvSpPr>
        <p:spPr>
          <a:xfrm>
            <a:off x="8816797" y="2220023"/>
            <a:ext cx="225039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venir Next Demi Bold" panose="020B0503020202020204" pitchFamily="34" charset="0"/>
                <a:cs typeface="Arial Narrow"/>
              </a:rPr>
              <a:t>40% Fraser fir (</a:t>
            </a:r>
            <a:r>
              <a:rPr lang="en-US" sz="2400" b="1" i="1">
                <a:solidFill>
                  <a:schemeClr val="bg1"/>
                </a:solidFill>
                <a:latin typeface="Avenir Next Demi Bold" panose="020B0503020202020204" pitchFamily="34" charset="0"/>
                <a:cs typeface="Arial Narrow"/>
              </a:rPr>
              <a:t>Abies </a:t>
            </a:r>
            <a:r>
              <a:rPr lang="en-US" sz="2400" b="1" i="1" err="1">
                <a:solidFill>
                  <a:schemeClr val="bg1"/>
                </a:solidFill>
                <a:latin typeface="Avenir Next Demi Bold" panose="020B0503020202020204" pitchFamily="34" charset="0"/>
                <a:cs typeface="Arial Narrow"/>
              </a:rPr>
              <a:t>fraseri</a:t>
            </a:r>
            <a:r>
              <a:rPr lang="en-US" sz="2400" b="1">
                <a:solidFill>
                  <a:schemeClr val="bg1"/>
                </a:solidFill>
                <a:latin typeface="Avenir Next Demi Bold" panose="020B0503020202020204" pitchFamily="34" charset="0"/>
                <a:cs typeface="Arial Narrow"/>
              </a:rPr>
              <a:t>)</a:t>
            </a:r>
            <a:endParaRPr lang="en-US" sz="2400" b="1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Demi Bold" panose="020B0503020202020204" pitchFamily="34" charset="0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FA52123B-7C00-E865-7DC8-231A4B3FF4E0}"/>
              </a:ext>
            </a:extLst>
          </p:cNvPr>
          <p:cNvSpPr/>
          <p:nvPr/>
        </p:nvSpPr>
        <p:spPr>
          <a:xfrm rot="11780788" flipH="1">
            <a:off x="5813912" y="390596"/>
            <a:ext cx="5610318" cy="5598496"/>
          </a:xfrm>
          <a:prstGeom prst="pie">
            <a:avLst>
              <a:gd name="adj1" fmla="val 6377095"/>
              <a:gd name="adj2" fmla="val 191728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5931D-54D8-42B2-7A66-B3F8002F1950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</a:t>
            </a:r>
          </a:p>
        </p:txBody>
      </p:sp>
      <p:sp>
        <p:nvSpPr>
          <p:cNvPr id="15" name="Google Shape;104;p1">
            <a:extLst>
              <a:ext uri="{FF2B5EF4-FFF2-40B4-BE49-F238E27FC236}">
                <a16:creationId xmlns:a16="http://schemas.microsoft.com/office/drawing/2014/main" id="{13E1010E-DF7B-085F-0577-2044778F1735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E0C497-AA13-274B-8726-9D7744937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95" name="Google Shape;95;p1"/>
          <p:cNvSpPr txBox="1">
            <a:spLocks noGrp="1"/>
          </p:cNvSpPr>
          <p:nvPr>
            <p:ph type="subTitle" idx="1"/>
          </p:nvPr>
        </p:nvSpPr>
        <p:spPr>
          <a:xfrm>
            <a:off x="85180" y="97599"/>
            <a:ext cx="3989240" cy="261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buClr>
                <a:schemeClr val="dk1"/>
              </a:buClr>
              <a:buSzPts val="2000"/>
            </a:pPr>
            <a:r>
              <a:rPr lang="en-CA" sz="1200" b="1" dirty="0">
                <a:latin typeface="Avenir"/>
                <a:ea typeface="Avenir"/>
                <a:cs typeface="Avenir"/>
                <a:sym typeface="Avenir"/>
              </a:rPr>
              <a:t>Whitehill Lab – Christmas Tree Genetics Program:</a:t>
            </a:r>
            <a:endParaRPr sz="1200" dirty="0"/>
          </a:p>
        </p:txBody>
      </p:sp>
      <p:sp>
        <p:nvSpPr>
          <p:cNvPr id="96" name="Google Shape;96;p1"/>
          <p:cNvSpPr txBox="1"/>
          <p:nvPr/>
        </p:nvSpPr>
        <p:spPr>
          <a:xfrm>
            <a:off x="145158" y="297561"/>
            <a:ext cx="5649957" cy="9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Mountain Research Station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Waynesville, NC</a:t>
            </a:r>
            <a:endParaRPr sz="24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97" name="Google Shape;97;p1"/>
          <p:cNvCxnSpPr>
            <a:cxnSpLocks/>
          </p:cNvCxnSpPr>
          <p:nvPr/>
        </p:nvCxnSpPr>
        <p:spPr>
          <a:xfrm>
            <a:off x="228526" y="312390"/>
            <a:ext cx="0" cy="98568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1"/>
          <p:cNvCxnSpPr>
            <a:cxnSpLocks/>
          </p:cNvCxnSpPr>
          <p:nvPr/>
        </p:nvCxnSpPr>
        <p:spPr>
          <a:xfrm>
            <a:off x="209479" y="1298070"/>
            <a:ext cx="154592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1"/>
          <p:cNvSpPr txBox="1"/>
          <p:nvPr/>
        </p:nvSpPr>
        <p:spPr>
          <a:xfrm>
            <a:off x="1546830" y="1177432"/>
            <a:ext cx="4163623" cy="31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Justin G. A. Whitehill </a:t>
            </a:r>
            <a:r>
              <a:rPr lang="en-CA" sz="1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| Assistant Professor | Dept. of FER</a:t>
            </a:r>
            <a:endParaRPr dirty="0"/>
          </a:p>
        </p:txBody>
      </p:sp>
      <p:cxnSp>
        <p:nvCxnSpPr>
          <p:cNvPr id="100" name="Google Shape;100;p1"/>
          <p:cNvCxnSpPr>
            <a:cxnSpLocks/>
          </p:cNvCxnSpPr>
          <p:nvPr/>
        </p:nvCxnSpPr>
        <p:spPr>
          <a:xfrm>
            <a:off x="5653866" y="1298070"/>
            <a:ext cx="14125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"/>
          <p:cNvCxnSpPr>
            <a:cxnSpLocks/>
          </p:cNvCxnSpPr>
          <p:nvPr/>
        </p:nvCxnSpPr>
        <p:spPr>
          <a:xfrm>
            <a:off x="5785282" y="203562"/>
            <a:ext cx="0" cy="10945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"/>
          <p:cNvCxnSpPr>
            <a:cxnSpLocks/>
          </p:cNvCxnSpPr>
          <p:nvPr/>
        </p:nvCxnSpPr>
        <p:spPr>
          <a:xfrm>
            <a:off x="3754582" y="223225"/>
            <a:ext cx="204053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" name="Google Shape;103;p1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5896033" y="136734"/>
            <a:ext cx="4661722" cy="116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4BF748A-CA0C-B834-3A5A-645B2323C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3" y="1596496"/>
            <a:ext cx="11277597" cy="45962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5139BA-C71F-DB28-34D8-6457EB3BB504}"/>
              </a:ext>
            </a:extLst>
          </p:cNvPr>
          <p:cNvGrpSpPr/>
          <p:nvPr/>
        </p:nvGrpSpPr>
        <p:grpSpPr>
          <a:xfrm>
            <a:off x="1616248" y="4559856"/>
            <a:ext cx="498492" cy="498492"/>
            <a:chOff x="435429" y="4604657"/>
            <a:chExt cx="498492" cy="4984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D5E72CD-F55B-F2B7-3103-09FC54E29A10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3F98A2-1F88-C0B0-54A3-5C7E0CEB6CCC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3D50D8-8FB0-DC68-1313-03689CC115BE}"/>
              </a:ext>
            </a:extLst>
          </p:cNvPr>
          <p:cNvGrpSpPr/>
          <p:nvPr/>
        </p:nvGrpSpPr>
        <p:grpSpPr>
          <a:xfrm>
            <a:off x="4152876" y="5092265"/>
            <a:ext cx="498492" cy="498492"/>
            <a:chOff x="435429" y="4604657"/>
            <a:chExt cx="498492" cy="49849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CD1EAA-FF97-D7C2-7F45-F93FF17F16D8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0146DF-B4B1-4757-6A91-A6A46F823BBC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4E9B9-2B19-A7E7-BA5A-B4B864CF71BF}"/>
              </a:ext>
            </a:extLst>
          </p:cNvPr>
          <p:cNvGrpSpPr/>
          <p:nvPr/>
        </p:nvGrpSpPr>
        <p:grpSpPr>
          <a:xfrm>
            <a:off x="6034279" y="5255159"/>
            <a:ext cx="498492" cy="498492"/>
            <a:chOff x="435429" y="4604657"/>
            <a:chExt cx="498492" cy="4984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0627A33-E169-93B3-88E9-C62861FA9475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DAEA8A-515D-9085-FD45-31DCE4987219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F45298-BC2D-1553-D2B6-515654227232}"/>
              </a:ext>
            </a:extLst>
          </p:cNvPr>
          <p:cNvGrpSpPr/>
          <p:nvPr/>
        </p:nvGrpSpPr>
        <p:grpSpPr>
          <a:xfrm>
            <a:off x="9828014" y="4939864"/>
            <a:ext cx="498492" cy="498492"/>
            <a:chOff x="435429" y="4604657"/>
            <a:chExt cx="498492" cy="49849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AB12FC-6E12-5CAA-EB4A-500AB966A3B3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A53A10-8BF6-E745-1231-AF04783FB28A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69457-3F32-7033-8F6A-E45E11C79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170" y="97599"/>
            <a:ext cx="1455532" cy="1455532"/>
          </a:xfrm>
          <a:prstGeom prst="rect">
            <a:avLst/>
          </a:prstGeom>
        </p:spPr>
      </p:pic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E24427DF-6C68-3F45-A45B-315FCF428F4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EE51B-A6D5-2DDE-8A58-3F55688F94E5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55917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0F0EACA-2C8C-F117-D595-E908C818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>
            <a:extLst>
              <a:ext uri="{FF2B5EF4-FFF2-40B4-BE49-F238E27FC236}">
                <a16:creationId xmlns:a16="http://schemas.microsoft.com/office/drawing/2014/main" id="{0D3B862A-521E-3130-DFC9-C564CCE047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5180" y="97599"/>
            <a:ext cx="3989240" cy="261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buClr>
                <a:schemeClr val="dk1"/>
              </a:buClr>
              <a:buSzPts val="2000"/>
            </a:pPr>
            <a:r>
              <a:rPr lang="en-CA" sz="1200" b="1" dirty="0">
                <a:latin typeface="Avenir"/>
                <a:ea typeface="Avenir"/>
                <a:cs typeface="Avenir"/>
                <a:sym typeface="Avenir"/>
              </a:rPr>
              <a:t>Whitehill Lab – Christmas Tree Genetics Program:</a:t>
            </a:r>
            <a:endParaRPr sz="1200" dirty="0"/>
          </a:p>
        </p:txBody>
      </p:sp>
      <p:cxnSp>
        <p:nvCxnSpPr>
          <p:cNvPr id="97" name="Google Shape;97;p1">
            <a:extLst>
              <a:ext uri="{FF2B5EF4-FFF2-40B4-BE49-F238E27FC236}">
                <a16:creationId xmlns:a16="http://schemas.microsoft.com/office/drawing/2014/main" id="{61FE6E78-A460-F8F1-77D7-8DA52F55BF95}"/>
              </a:ext>
            </a:extLst>
          </p:cNvPr>
          <p:cNvCxnSpPr>
            <a:cxnSpLocks/>
          </p:cNvCxnSpPr>
          <p:nvPr/>
        </p:nvCxnSpPr>
        <p:spPr>
          <a:xfrm>
            <a:off x="228526" y="304539"/>
            <a:ext cx="0" cy="98568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1">
            <a:extLst>
              <a:ext uri="{FF2B5EF4-FFF2-40B4-BE49-F238E27FC236}">
                <a16:creationId xmlns:a16="http://schemas.microsoft.com/office/drawing/2014/main" id="{7BFBF503-D88A-EE5E-37E3-736C3E79CD17}"/>
              </a:ext>
            </a:extLst>
          </p:cNvPr>
          <p:cNvCxnSpPr>
            <a:cxnSpLocks/>
          </p:cNvCxnSpPr>
          <p:nvPr/>
        </p:nvCxnSpPr>
        <p:spPr>
          <a:xfrm>
            <a:off x="209479" y="1298070"/>
            <a:ext cx="154592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1">
            <a:extLst>
              <a:ext uri="{FF2B5EF4-FFF2-40B4-BE49-F238E27FC236}">
                <a16:creationId xmlns:a16="http://schemas.microsoft.com/office/drawing/2014/main" id="{A716590A-2B23-75E1-6977-B9D94A64F910}"/>
              </a:ext>
            </a:extLst>
          </p:cNvPr>
          <p:cNvCxnSpPr>
            <a:cxnSpLocks/>
          </p:cNvCxnSpPr>
          <p:nvPr/>
        </p:nvCxnSpPr>
        <p:spPr>
          <a:xfrm>
            <a:off x="1709041" y="1298070"/>
            <a:ext cx="408607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">
            <a:extLst>
              <a:ext uri="{FF2B5EF4-FFF2-40B4-BE49-F238E27FC236}">
                <a16:creationId xmlns:a16="http://schemas.microsoft.com/office/drawing/2014/main" id="{B0D7EEE6-C09D-0A48-0E22-CC860AB51ACA}"/>
              </a:ext>
            </a:extLst>
          </p:cNvPr>
          <p:cNvCxnSpPr>
            <a:cxnSpLocks/>
          </p:cNvCxnSpPr>
          <p:nvPr/>
        </p:nvCxnSpPr>
        <p:spPr>
          <a:xfrm>
            <a:off x="5785282" y="222415"/>
            <a:ext cx="0" cy="10945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">
            <a:extLst>
              <a:ext uri="{FF2B5EF4-FFF2-40B4-BE49-F238E27FC236}">
                <a16:creationId xmlns:a16="http://schemas.microsoft.com/office/drawing/2014/main" id="{D2F31D51-2446-4C9C-F8BD-4381CE8B0F2F}"/>
              </a:ext>
            </a:extLst>
          </p:cNvPr>
          <p:cNvCxnSpPr>
            <a:cxnSpLocks/>
          </p:cNvCxnSpPr>
          <p:nvPr/>
        </p:nvCxnSpPr>
        <p:spPr>
          <a:xfrm>
            <a:off x="3754582" y="223225"/>
            <a:ext cx="204053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" name="Google Shape;103;p1" descr="Logo&#10;&#10;Description automatically generated with medium confidence">
            <a:extLst>
              <a:ext uri="{FF2B5EF4-FFF2-40B4-BE49-F238E27FC236}">
                <a16:creationId xmlns:a16="http://schemas.microsoft.com/office/drawing/2014/main" id="{EEA79358-65AB-D32F-5CA9-887126802E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5896033" y="136734"/>
            <a:ext cx="4661722" cy="116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3FEF80A-0DFF-3862-80E1-DAAF4DD6A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3" y="1596496"/>
            <a:ext cx="11277597" cy="45962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880D9D-445D-C1DD-1A4C-31E9B1FA6F0E}"/>
              </a:ext>
            </a:extLst>
          </p:cNvPr>
          <p:cNvGrpSpPr/>
          <p:nvPr/>
        </p:nvGrpSpPr>
        <p:grpSpPr>
          <a:xfrm>
            <a:off x="1616248" y="4559856"/>
            <a:ext cx="498492" cy="498492"/>
            <a:chOff x="435429" y="4604657"/>
            <a:chExt cx="498492" cy="4984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CFE705-D4A3-C383-1FAC-012AE402751D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EEA53-1C95-7D69-4A5D-80D4C0B3B383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0A355C-334D-9022-5243-07E55DF23B9A}"/>
              </a:ext>
            </a:extLst>
          </p:cNvPr>
          <p:cNvGrpSpPr/>
          <p:nvPr/>
        </p:nvGrpSpPr>
        <p:grpSpPr>
          <a:xfrm>
            <a:off x="4152876" y="5092265"/>
            <a:ext cx="498492" cy="498492"/>
            <a:chOff x="435429" y="4604657"/>
            <a:chExt cx="498492" cy="49849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3E47409-8ECF-D877-CCFA-6B4822D1392A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303B09-6BFA-00E8-6A72-E8403C47EA45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446D2-861B-E4A0-1565-4373626E4B0D}"/>
              </a:ext>
            </a:extLst>
          </p:cNvPr>
          <p:cNvGrpSpPr/>
          <p:nvPr/>
        </p:nvGrpSpPr>
        <p:grpSpPr>
          <a:xfrm>
            <a:off x="6034279" y="5255159"/>
            <a:ext cx="498492" cy="498492"/>
            <a:chOff x="435429" y="4604657"/>
            <a:chExt cx="498492" cy="4984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C3A646-2260-7292-DCE7-5413CE672480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D3598-38E4-0C62-CCBD-0585A6773554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2C8F9-FE65-F11D-A7FF-9DF1521DD39A}"/>
              </a:ext>
            </a:extLst>
          </p:cNvPr>
          <p:cNvGrpSpPr/>
          <p:nvPr/>
        </p:nvGrpSpPr>
        <p:grpSpPr>
          <a:xfrm>
            <a:off x="9828014" y="4939864"/>
            <a:ext cx="498492" cy="498492"/>
            <a:chOff x="435429" y="4604657"/>
            <a:chExt cx="498492" cy="49849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50EA59-B239-ED99-6999-E91DCF1C00D9}"/>
                </a:ext>
              </a:extLst>
            </p:cNvPr>
            <p:cNvSpPr/>
            <p:nvPr/>
          </p:nvSpPr>
          <p:spPr>
            <a:xfrm>
              <a:off x="435429" y="4604657"/>
              <a:ext cx="498492" cy="4984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890E60-27F5-C192-E393-8DFEEFFA9523}"/>
                </a:ext>
              </a:extLst>
            </p:cNvPr>
            <p:cNvSpPr txBox="1"/>
            <p:nvPr/>
          </p:nvSpPr>
          <p:spPr>
            <a:xfrm>
              <a:off x="528222" y="46910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D65058-C0AD-C5C2-8623-8C5888914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170" y="97599"/>
            <a:ext cx="1455532" cy="14555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6791645-37C0-2A1D-DB5C-4E296CAC842D}"/>
              </a:ext>
            </a:extLst>
          </p:cNvPr>
          <p:cNvSpPr/>
          <p:nvPr/>
        </p:nvSpPr>
        <p:spPr>
          <a:xfrm rot="200152">
            <a:off x="5397982" y="2490260"/>
            <a:ext cx="2038561" cy="3526234"/>
          </a:xfrm>
          <a:prstGeom prst="ellipse">
            <a:avLst/>
          </a:prstGeom>
          <a:noFill/>
          <a:ln w="152400">
            <a:solidFill>
              <a:srgbClr val="88F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Graphic 19" descr="Fir tree with solid fill">
            <a:extLst>
              <a:ext uri="{FF2B5EF4-FFF2-40B4-BE49-F238E27FC236}">
                <a16:creationId xmlns:a16="http://schemas.microsoft.com/office/drawing/2014/main" id="{AA2BD44E-9568-E7E1-7F7C-7D1034B28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277" y="298039"/>
            <a:ext cx="904938" cy="904938"/>
          </a:xfrm>
          <a:prstGeom prst="rect">
            <a:avLst/>
          </a:prstGeom>
        </p:spPr>
      </p:pic>
      <p:sp>
        <p:nvSpPr>
          <p:cNvPr id="21" name="Google Shape;96;p1">
            <a:extLst>
              <a:ext uri="{FF2B5EF4-FFF2-40B4-BE49-F238E27FC236}">
                <a16:creationId xmlns:a16="http://schemas.microsoft.com/office/drawing/2014/main" id="{92BE2B72-4A45-2A83-2810-199E6FA9C3B4}"/>
              </a:ext>
            </a:extLst>
          </p:cNvPr>
          <p:cNvSpPr txBox="1"/>
          <p:nvPr/>
        </p:nvSpPr>
        <p:spPr>
          <a:xfrm>
            <a:off x="1216505" y="454489"/>
            <a:ext cx="4458023" cy="4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r>
              <a:rPr lang="en-US" sz="4800" b="1" dirty="0">
                <a:solidFill>
                  <a:srgbClr val="88FF4E"/>
                </a:solidFill>
                <a:latin typeface="Avenir Next" panose="020B0503020202020204" pitchFamily="34" charset="0"/>
              </a:rPr>
              <a:t>Resources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endParaRPr lang="en-US" sz="4800" b="1" dirty="0">
              <a:solidFill>
                <a:srgbClr val="88FF4E"/>
              </a:solidFill>
              <a:latin typeface="Avenir Next" panose="020B0503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</a:pPr>
            <a:endParaRPr lang="en-US" sz="4800" dirty="0">
              <a:solidFill>
                <a:srgbClr val="88FF4E"/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DFB2DD-CF1D-C897-5107-E825894022F5}"/>
              </a:ext>
            </a:extLst>
          </p:cNvPr>
          <p:cNvSpPr txBox="1"/>
          <p:nvPr/>
        </p:nvSpPr>
        <p:spPr>
          <a:xfrm>
            <a:off x="2212600" y="1722829"/>
            <a:ext cx="9730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88FF4E"/>
                </a:solidFill>
                <a:latin typeface="Helvetica" pitchFamily="2" charset="0"/>
                <a:ea typeface="Avenir"/>
                <a:cs typeface="Avenir"/>
                <a:sym typeface="Avenir"/>
              </a:rPr>
              <a:t>#3 – Turkish and Trojan Fir PRR Survivors - MRS</a:t>
            </a:r>
            <a:endParaRPr lang="en-US" sz="3200" dirty="0">
              <a:solidFill>
                <a:srgbClr val="88FF4E"/>
              </a:solidFill>
              <a:latin typeface="Helvetica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641B86-A129-6AD1-5BB4-547AEBB502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23" name="Google Shape;104;p1">
            <a:extLst>
              <a:ext uri="{FF2B5EF4-FFF2-40B4-BE49-F238E27FC236}">
                <a16:creationId xmlns:a16="http://schemas.microsoft.com/office/drawing/2014/main" id="{57724726-FF8C-FBD8-C80D-EBF08EC7A502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0684E9-3A49-C011-C286-AC3A3DB73BAB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75731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F01ED133-3773-23B7-4CD3-5B44E46A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A3231B-C07A-D292-040E-3F72D5FA4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336C793-8ECC-91D3-61A2-5921E56138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F7512E23-7C63-E314-A17D-C6D938632616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8E09C822-2605-04A1-AD3E-D48640EB5A17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F3DF1C7F-F723-F4DA-23FD-9C842A455216}"/>
              </a:ext>
            </a:extLst>
          </p:cNvPr>
          <p:cNvCxnSpPr>
            <a:cxnSpLocks/>
          </p:cNvCxnSpPr>
          <p:nvPr/>
        </p:nvCxnSpPr>
        <p:spPr>
          <a:xfrm>
            <a:off x="5320145" y="232093"/>
            <a:ext cx="535311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705DC001-6439-D4A3-090F-FD64D54E1A76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F280EC-4A44-AB40-E4F4-DEB1B45C4C5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22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F84A3874-B64A-C907-AEEF-E2B1375B3643}"/>
              </a:ext>
            </a:extLst>
          </p:cNvPr>
          <p:cNvSpPr txBox="1"/>
          <p:nvPr/>
        </p:nvSpPr>
        <p:spPr>
          <a:xfrm>
            <a:off x="-34975" y="43059"/>
            <a:ext cx="7901497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Turkish and Trojan Fir PRR Survivors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42048433-D915-77F1-5E21-E5957CB22354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13" name="Google Shape;186;p6">
            <a:extLst>
              <a:ext uri="{FF2B5EF4-FFF2-40B4-BE49-F238E27FC236}">
                <a16:creationId xmlns:a16="http://schemas.microsoft.com/office/drawing/2014/main" id="{C1A2730C-98A6-B8D1-F6A1-8D1F6AD39351}"/>
              </a:ext>
            </a:extLst>
          </p:cNvPr>
          <p:cNvSpPr txBox="1"/>
          <p:nvPr/>
        </p:nvSpPr>
        <p:spPr>
          <a:xfrm>
            <a:off x="617445" y="456298"/>
            <a:ext cx="6838576" cy="554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u="sng" dirty="0"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#3 – Turkish and Trojan Fir PRR Survivors – MRS</a:t>
            </a:r>
          </a:p>
          <a:p>
            <a:endParaRPr lang="en-US" sz="800" b="1" dirty="0">
              <a:latin typeface="Avenir Next Condensed Demi Bold" panose="020B0506020202020204" pitchFamily="34" charset="0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Planted in 2011</a:t>
            </a:r>
            <a:endParaRPr lang="en-CA" sz="2400" b="1" dirty="0"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CA" sz="800" b="1" dirty="0">
              <a:latin typeface="Avenir Next Condensed Demi Bold" panose="020B0506020202020204" pitchFamily="34" charset="0"/>
            </a:endParaRPr>
          </a:p>
          <a:p>
            <a:pPr marL="342900" indent="-342900">
              <a:buSzPts val="2000"/>
              <a:buFont typeface="Arial"/>
              <a:buChar char="•"/>
            </a:pPr>
            <a:r>
              <a:rPr lang="en-CA" sz="2400" b="1" dirty="0"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~1027 trees of Turkish/Trojan</a:t>
            </a:r>
          </a:p>
          <a:p>
            <a:pPr marL="342900" indent="-342900">
              <a:buSzPts val="2000"/>
              <a:buFont typeface="Arial"/>
              <a:buChar char="•"/>
            </a:pPr>
            <a:endParaRPr lang="en-CA" sz="800" b="1" dirty="0"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SzPts val="2000"/>
              <a:buFont typeface="Arial"/>
              <a:buChar char="•"/>
            </a:pPr>
            <a:r>
              <a:rPr lang="en-CA" sz="2400" b="1" dirty="0"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We will be working to evaluate and inventory in 2025</a:t>
            </a:r>
          </a:p>
          <a:p>
            <a:pPr marL="342900" indent="-342900">
              <a:buSzPts val="2000"/>
              <a:buFont typeface="Arial"/>
              <a:buChar char="•"/>
            </a:pPr>
            <a:endParaRPr lang="en-CA" sz="800" b="1" dirty="0"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Survivors of PRR inoculations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Pre-dates </a:t>
            </a:r>
            <a:r>
              <a:rPr lang="en-US" sz="2400" b="1" dirty="0" err="1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CoFirGE</a:t>
            </a:r>
            <a:endParaRPr lang="en-US" sz="24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One-of-a-kind resource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Next steps: Make selections, graft into seed orchard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Need more data before selections can be made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Trees are now 16-17 years old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8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Need to be developed for direct use as Christmas trees</a:t>
            </a:r>
            <a:endParaRPr sz="24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8155A7B-F09A-07EB-6C52-9E08AE8025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40" t="27166" r="41353" b="19528"/>
          <a:stretch/>
        </p:blipFill>
        <p:spPr>
          <a:xfrm>
            <a:off x="7986411" y="484621"/>
            <a:ext cx="3309829" cy="5486047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0882A-1270-46FC-8F31-FE7B0A0468A8}"/>
              </a:ext>
            </a:extLst>
          </p:cNvPr>
          <p:cNvSpPr txBox="1"/>
          <p:nvPr/>
        </p:nvSpPr>
        <p:spPr>
          <a:xfrm>
            <a:off x="7996700" y="6008145"/>
            <a:ext cx="3327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Turkish and Trojan Fir PRR Survivors - MRS</a:t>
            </a:r>
            <a:endParaRPr lang="en-US" sz="1400" b="1" dirty="0">
              <a:latin typeface="Avenir Next Condensed Demi Bol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5120FAFF-15AF-A32C-6B02-A2F9A21E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60F62116-A135-C553-DBC5-2F91BC478E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8D3AED-607B-55CB-3FE9-DB9D91D49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3043F058-BC29-0E5D-5A4C-B58BB549604E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Project Goal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F9D836EF-B4F9-53F3-4579-B3C31CE0D560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353041A-F40E-10FB-B44B-53AA38D81627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E208431E-8AB1-924E-0567-95A26417553A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83;p6">
            <a:extLst>
              <a:ext uri="{FF2B5EF4-FFF2-40B4-BE49-F238E27FC236}">
                <a16:creationId xmlns:a16="http://schemas.microsoft.com/office/drawing/2014/main" id="{01EAE869-F8F9-1F3B-AFA3-9F8087899007}"/>
              </a:ext>
            </a:extLst>
          </p:cNvPr>
          <p:cNvCxnSpPr>
            <a:cxnSpLocks/>
          </p:cNvCxnSpPr>
          <p:nvPr/>
        </p:nvCxnSpPr>
        <p:spPr>
          <a:xfrm>
            <a:off x="1842655" y="232093"/>
            <a:ext cx="8830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B918360-C10C-002A-34EF-6DC199D03A93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9A283-A2FE-7D3F-9E1B-F7DDD3A9A2B6}"/>
              </a:ext>
            </a:extLst>
          </p:cNvPr>
          <p:cNvSpPr txBox="1"/>
          <p:nvPr/>
        </p:nvSpPr>
        <p:spPr>
          <a:xfrm>
            <a:off x="328600" y="2667664"/>
            <a:ext cx="115348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Next Condensed Demi Bold" panose="020B0506020202020204" pitchFamily="34" charset="0"/>
              </a:rPr>
              <a:t>The overall goal of the project is to comprehensively evaluate the North Carolina Turkish and Trojan fir </a:t>
            </a:r>
            <a:r>
              <a:rPr lang="en-US" sz="3200" b="1" dirty="0" err="1">
                <a:latin typeface="Avenir Next Condensed Demi Bold" panose="020B0506020202020204" pitchFamily="34" charset="0"/>
              </a:rPr>
              <a:t>CoFirGE</a:t>
            </a:r>
            <a:r>
              <a:rPr lang="en-US" sz="3200" b="1" dirty="0">
                <a:latin typeface="Avenir Next Condensed Demi Bold" panose="020B0506020202020204" pitchFamily="34" charset="0"/>
              </a:rPr>
              <a:t> replicated field trials and PRR Survivor Trees. Identification of genetically superior Turkish and Trojan fir trees will then be used for </a:t>
            </a:r>
            <a:r>
              <a:rPr lang="en-US" sz="3200" b="1" dirty="0" err="1">
                <a:latin typeface="Avenir Next Condensed Demi Bold" panose="020B0506020202020204" pitchFamily="34" charset="0"/>
              </a:rPr>
              <a:t>clonebank</a:t>
            </a:r>
            <a:r>
              <a:rPr lang="en-US" sz="3200" b="1" dirty="0">
                <a:latin typeface="Avenir Next Condensed Demi Bold" panose="020B0506020202020204" pitchFamily="34" charset="0"/>
              </a:rPr>
              <a:t> and seed orchard establishment. To achieve this goal, we propose three major project objectives:</a:t>
            </a:r>
          </a:p>
          <a:p>
            <a:pPr algn="ctr"/>
            <a:endParaRPr lang="en-US" sz="3200" b="1" dirty="0">
              <a:latin typeface="Avenir Next Condensed Demi Bold" panose="020B0506020202020204" pitchFamily="34" charset="0"/>
            </a:endParaRP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9CAFC153-34FE-3A85-6C55-9AFD678CE1C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EC420-61BB-F4D4-09EE-0915D95781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2" t="8519" r="5841" b="12261"/>
          <a:stretch/>
        </p:blipFill>
        <p:spPr>
          <a:xfrm>
            <a:off x="3442858" y="597793"/>
            <a:ext cx="5306285" cy="16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EC306C4C-214C-96B8-AEDE-81FF65CCD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86187DF8-3B50-2969-4C28-AC3F171A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72" y="424548"/>
            <a:ext cx="5462792" cy="500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B6A6CC5A-BBCA-C007-7D0C-5A7B072414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B8F306-BE0B-F757-D9F7-C731AF8AA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71175BF8-4FB3-A867-BC53-EB5FB840D20C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Project Objectives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3159F5F0-1827-E6B4-C127-E86B40E42DA4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764E275-82CF-8D0C-ED53-6A18C125D3A2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7673378E-7B0B-0268-C6CC-B35A5B342D56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83;p6">
            <a:extLst>
              <a:ext uri="{FF2B5EF4-FFF2-40B4-BE49-F238E27FC236}">
                <a16:creationId xmlns:a16="http://schemas.microsoft.com/office/drawing/2014/main" id="{236C72A2-6A9D-0202-F14A-B88DB39A152D}"/>
              </a:ext>
            </a:extLst>
          </p:cNvPr>
          <p:cNvCxnSpPr>
            <a:cxnSpLocks/>
          </p:cNvCxnSpPr>
          <p:nvPr/>
        </p:nvCxnSpPr>
        <p:spPr>
          <a:xfrm>
            <a:off x="2729345" y="232093"/>
            <a:ext cx="794391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6B4C56-4FAD-3D11-C727-398672CC5445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0DFC8-9874-C9B8-F59D-96ABCB0D5629}"/>
              </a:ext>
            </a:extLst>
          </p:cNvPr>
          <p:cNvSpPr txBox="1"/>
          <p:nvPr/>
        </p:nvSpPr>
        <p:spPr>
          <a:xfrm>
            <a:off x="170622" y="381766"/>
            <a:ext cx="59476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1: Evaluate post-harvest needle retention and insect tolerance of existing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CoFirGE</a:t>
            </a:r>
            <a:r>
              <a:rPr lang="en-US" sz="2400" b="1" dirty="0">
                <a:latin typeface="Avenir Next Condensed Demi Bold" panose="020B0506020202020204" pitchFamily="34" charset="0"/>
              </a:rPr>
              <a:t> progeny tests and PRR survivor trees.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2: Analyze and compare seed sources (i.e. provenance) and predict breeding values of families and individual trees for selection of elite Turkish and Trojan fir genotypes for use in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clonebank</a:t>
            </a:r>
            <a:r>
              <a:rPr lang="en-US" sz="2400" b="1" dirty="0">
                <a:latin typeface="Avenir Next Condensed Demi Bold" panose="020B0506020202020204" pitchFamily="34" charset="0"/>
              </a:rPr>
              <a:t> and seed orchard establishment.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3: Establish elite Turkish and Trojan fir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clonebanks</a:t>
            </a:r>
            <a:r>
              <a:rPr lang="en-US" sz="2400" b="1" dirty="0">
                <a:latin typeface="Avenir Next Condensed Demi Bold" panose="020B0506020202020204" pitchFamily="34" charset="0"/>
              </a:rPr>
              <a:t> and seed orchards in collaboration with NCDA research stations.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E3C49-9FA3-5799-EA67-677D0396E501}"/>
              </a:ext>
            </a:extLst>
          </p:cNvPr>
          <p:cNvSpPr txBox="1"/>
          <p:nvPr/>
        </p:nvSpPr>
        <p:spPr>
          <a:xfrm>
            <a:off x="6522071" y="5365079"/>
            <a:ext cx="539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 Next Condensed Demi Bold" panose="020B0506020202020204" pitchFamily="34" charset="0"/>
                <a:ea typeface="Times New Roman" panose="02020603050405020304" pitchFamily="18" charset="0"/>
              </a:rPr>
              <a:t>Mortality of four Turkish fir (blue bars) and Trojan fir (yellow bars) seed sources to Phytophthora root rot disease after inoculation over a 16-week time-period</a:t>
            </a:r>
            <a:endParaRPr lang="en-US" b="1" dirty="0">
              <a:latin typeface="Avenir Next Condensed Demi Bold" panose="020B0506020202020204" pitchFamily="34" charset="0"/>
            </a:endParaRP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0DC39793-D139-2710-CDC8-49AEF2A5F4DB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CB3D3B-2CB3-4256-B69C-9042EE3AA0BE}"/>
              </a:ext>
            </a:extLst>
          </p:cNvPr>
          <p:cNvSpPr/>
          <p:nvPr/>
        </p:nvSpPr>
        <p:spPr>
          <a:xfrm>
            <a:off x="11008659" y="3594846"/>
            <a:ext cx="905433" cy="1670391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8086165" y="232093"/>
            <a:ext cx="258709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AE1EE3-D3B0-A0C6-8549-B4156C902F9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25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02686CFB-5061-15F3-C1E7-46A0F468AE01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NECP supports training the next generation of scientists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" name="Google Shape;178;p6">
            <a:extLst>
              <a:ext uri="{FF2B5EF4-FFF2-40B4-BE49-F238E27FC236}">
                <a16:creationId xmlns:a16="http://schemas.microsoft.com/office/drawing/2014/main" id="{BD819442-44B3-6124-5247-A5E3C10587C0}"/>
              </a:ext>
            </a:extLst>
          </p:cNvPr>
          <p:cNvSpPr txBox="1"/>
          <p:nvPr/>
        </p:nvSpPr>
        <p:spPr>
          <a:xfrm>
            <a:off x="6022358" y="5619731"/>
            <a:ext cx="5065644" cy="68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Jesse Hickman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PhD Student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Environmental stress on Fraser fir</a:t>
            </a:r>
          </a:p>
        </p:txBody>
      </p:sp>
      <p:sp>
        <p:nvSpPr>
          <p:cNvPr id="18" name="Google Shape;178;p6">
            <a:extLst>
              <a:ext uri="{FF2B5EF4-FFF2-40B4-BE49-F238E27FC236}">
                <a16:creationId xmlns:a16="http://schemas.microsoft.com/office/drawing/2014/main" id="{B92ACFA0-C5D5-0B53-AA0C-5D9BCA6E1BB4}"/>
              </a:ext>
            </a:extLst>
          </p:cNvPr>
          <p:cNvSpPr txBox="1"/>
          <p:nvPr/>
        </p:nvSpPr>
        <p:spPr>
          <a:xfrm>
            <a:off x="1200770" y="5619730"/>
            <a:ext cx="4248369" cy="68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Dr. John Bagwell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Christmas Tree Genetics Program 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Breeding Program Manager, Post-Doc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275C6-48C6-F5F1-2829-91D605D3C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358" y="469749"/>
            <a:ext cx="5065644" cy="5065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BE6A8-DA85-634E-14DD-1D1E17BD0A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04" b="9767"/>
          <a:stretch/>
        </p:blipFill>
        <p:spPr>
          <a:xfrm>
            <a:off x="1200773" y="469749"/>
            <a:ext cx="4248369" cy="5049636"/>
          </a:xfrm>
          <a:prstGeom prst="rect">
            <a:avLst/>
          </a:prstGeom>
        </p:spPr>
      </p:pic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0D896763-68BC-C73C-46A0-BC6A3C6491D3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5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05AE28F3-C192-D931-1855-3F7E61AC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9DA051-7CD6-32CE-609A-D5E8538E68D0}"/>
              </a:ext>
            </a:extLst>
          </p:cNvPr>
          <p:cNvGrpSpPr/>
          <p:nvPr/>
        </p:nvGrpSpPr>
        <p:grpSpPr>
          <a:xfrm>
            <a:off x="2421123" y="500343"/>
            <a:ext cx="7534411" cy="5693425"/>
            <a:chOff x="15358915" y="11848196"/>
            <a:chExt cx="6294155" cy="4756218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911651CA-1CD3-8B8E-43EA-2D0EE4240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358915" y="11848196"/>
              <a:ext cx="6294155" cy="472061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3CE686-6A88-1532-B988-2097EEC95783}"/>
                </a:ext>
              </a:extLst>
            </p:cNvPr>
            <p:cNvSpPr/>
            <p:nvPr/>
          </p:nvSpPr>
          <p:spPr>
            <a:xfrm>
              <a:off x="20811260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AB2AEB-9FD9-893A-C89B-2AD19DF737F7}"/>
                </a:ext>
              </a:extLst>
            </p:cNvPr>
            <p:cNvSpPr/>
            <p:nvPr/>
          </p:nvSpPr>
          <p:spPr>
            <a:xfrm>
              <a:off x="19867580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9BB3B3-D43C-2D1A-0F55-B9D707F4E1DB}"/>
                </a:ext>
              </a:extLst>
            </p:cNvPr>
            <p:cNvSpPr/>
            <p:nvPr/>
          </p:nvSpPr>
          <p:spPr>
            <a:xfrm>
              <a:off x="18961182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932D8A-2A86-9050-F346-4DA8807252C0}"/>
                </a:ext>
              </a:extLst>
            </p:cNvPr>
            <p:cNvSpPr/>
            <p:nvPr/>
          </p:nvSpPr>
          <p:spPr>
            <a:xfrm>
              <a:off x="18343662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B9AD96-948E-E672-42D8-FB8F6AF04057}"/>
                </a:ext>
              </a:extLst>
            </p:cNvPr>
            <p:cNvSpPr/>
            <p:nvPr/>
          </p:nvSpPr>
          <p:spPr>
            <a:xfrm>
              <a:off x="17532080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A019F77-84C8-0B98-5719-4F1569FEE905}"/>
                </a:ext>
              </a:extLst>
            </p:cNvPr>
            <p:cNvSpPr/>
            <p:nvPr/>
          </p:nvSpPr>
          <p:spPr>
            <a:xfrm>
              <a:off x="16686743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3EBFFF-52C2-AB4F-A7A0-981271B0A2FB}"/>
                </a:ext>
              </a:extLst>
            </p:cNvPr>
            <p:cNvSpPr/>
            <p:nvPr/>
          </p:nvSpPr>
          <p:spPr>
            <a:xfrm>
              <a:off x="16144553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02F5CC-3BEE-CD75-34BB-18B62C065CDF}"/>
                </a:ext>
              </a:extLst>
            </p:cNvPr>
            <p:cNvSpPr/>
            <p:nvPr/>
          </p:nvSpPr>
          <p:spPr>
            <a:xfrm>
              <a:off x="15571243" y="16218450"/>
              <a:ext cx="439546" cy="3859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D529E51-D941-4E4E-1763-E4E1514D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1FB8B3A5-DEA3-B2A2-4D83-5629B2EAF3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5307E9EE-AA60-345D-21CA-D4A4D36D22C7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1C5B6981-2630-0C05-814B-F417C8406DE2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4D420D6D-B2AD-5DB8-4991-D6AFF7F46C11}"/>
              </a:ext>
            </a:extLst>
          </p:cNvPr>
          <p:cNvCxnSpPr>
            <a:cxnSpLocks/>
          </p:cNvCxnSpPr>
          <p:nvPr/>
        </p:nvCxnSpPr>
        <p:spPr>
          <a:xfrm>
            <a:off x="6028254" y="232093"/>
            <a:ext cx="464500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763FF31B-DBB8-C417-AD8B-397FADE5FE0B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50CC24-4960-1F7C-E240-58E698B98F0C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26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57C7E693-2179-7704-C41D-8BE068D2087F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Needle Retention of Turkish and Trojan fir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DA25FB5E-40E4-4C76-0548-8E1E74239A00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26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746D27D-CB02-3EEC-D295-356A6562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1F08ABC6-64F3-BC20-57A4-607D2065A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2" y="623847"/>
            <a:ext cx="10686295" cy="5610305"/>
          </a:xfrm>
          <a:prstGeom prst="rect">
            <a:avLst/>
          </a:prstGeom>
        </p:spPr>
      </p:pic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121F6691-9090-9EFC-D24D-DF64D383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3744" y="6051885"/>
            <a:ext cx="498256" cy="374276"/>
          </a:xfrm>
        </p:spPr>
        <p:txBody>
          <a:bodyPr>
            <a:normAutofit lnSpcReduction="10000"/>
          </a:bodyPr>
          <a:lstStyle/>
          <a:p>
            <a:pPr algn="ctr"/>
            <a:fld id="{84573AAB-7987-1446-92AC-0C84F725BD2A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E950759-2FA0-2F7F-D7CB-1AEA72585F3D}"/>
              </a:ext>
            </a:extLst>
          </p:cNvPr>
          <p:cNvSpPr txBox="1">
            <a:spLocks/>
          </p:cNvSpPr>
          <p:nvPr/>
        </p:nvSpPr>
        <p:spPr>
          <a:xfrm>
            <a:off x="3015675" y="4843196"/>
            <a:ext cx="6208284" cy="11401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326E3-62A4-9851-B22B-3FA25F417E3A}"/>
              </a:ext>
            </a:extLst>
          </p:cNvPr>
          <p:cNvSpPr/>
          <p:nvPr/>
        </p:nvSpPr>
        <p:spPr>
          <a:xfrm>
            <a:off x="1739133" y="1940866"/>
            <a:ext cx="295855" cy="382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AF062F51-8C67-351B-BB67-8AC1CBD6FC12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dirty="0">
                <a:solidFill>
                  <a:schemeClr val="lt1"/>
                </a:solidFill>
                <a:latin typeface="Univers Condensed" panose="020B0506020202050204" pitchFamily="34" charset="0"/>
                <a:ea typeface="Open Sans"/>
                <a:cs typeface="Open Sans"/>
                <a:sym typeface="Open Sans"/>
              </a:rPr>
              <a:t>September 9th, 2023</a:t>
            </a:r>
            <a:endParaRPr lang="en-CA" dirty="0">
              <a:latin typeface="Univers Condensed" panose="020B05060202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7DE69-E05B-342E-8E4C-CC946EF8DD77}"/>
              </a:ext>
            </a:extLst>
          </p:cNvPr>
          <p:cNvSpPr txBox="1"/>
          <p:nvPr/>
        </p:nvSpPr>
        <p:spPr>
          <a:xfrm>
            <a:off x="245953" y="521708"/>
            <a:ext cx="1139670" cy="646331"/>
          </a:xfrm>
          <a:prstGeom prst="rect">
            <a:avLst/>
          </a:prstGeom>
          <a:solidFill>
            <a:schemeClr val="lt1"/>
          </a:solidFill>
          <a:ln w="25400"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solidFill>
                  <a:srgbClr val="000000"/>
                </a:solidFill>
                <a:latin typeface="Avenir Next Condensed Demi Bold" panose="020B0506020202020204" pitchFamily="34" charset="0"/>
              </a:rPr>
              <a:t>H</a:t>
            </a:r>
            <a:r>
              <a:rPr lang="en-US" b="1" i="1" baseline="-25000" dirty="0">
                <a:solidFill>
                  <a:srgbClr val="000000"/>
                </a:solidFill>
                <a:latin typeface="Avenir Next Condensed Demi Bold" panose="020B0506020202020204" pitchFamily="34" charset="0"/>
              </a:rPr>
              <a:t>2</a:t>
            </a:r>
            <a:r>
              <a:rPr lang="en-US" b="1" baseline="-25000" dirty="0">
                <a:solidFill>
                  <a:srgbClr val="000000"/>
                </a:solidFill>
                <a:latin typeface="Avenir Next Condensed Demi Bold" panose="020B0506020202020204" pitchFamily="34" charset="0"/>
              </a:rPr>
              <a:t> 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venir Next Condensed Demi Bold" panose="020B0506020202020204" pitchFamily="34" charset="0"/>
              </a:rPr>
              <a:t>= 0.14</a:t>
            </a:r>
          </a:p>
          <a:p>
            <a:pPr algn="l"/>
            <a:r>
              <a:rPr lang="en-US" b="1" i="1" dirty="0">
                <a:solidFill>
                  <a:srgbClr val="000000"/>
                </a:solidFill>
                <a:latin typeface="Avenir Next Condensed Demi Bold" panose="020B0506020202020204" pitchFamily="34" charset="0"/>
              </a:rPr>
              <a:t>h</a:t>
            </a:r>
            <a:r>
              <a:rPr lang="en-US" b="1" i="1" baseline="-25000" dirty="0">
                <a:solidFill>
                  <a:srgbClr val="000000"/>
                </a:solidFill>
                <a:latin typeface="Avenir Next Condensed Demi Bold" panose="020B0506020202020204" pitchFamily="34" charset="0"/>
              </a:rPr>
              <a:t>2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venir Next Condensed Demi Bold" panose="020B0506020202020204" pitchFamily="34" charset="0"/>
              </a:rPr>
              <a:t> = 0.04</a:t>
            </a:r>
            <a:endParaRPr lang="en-US" b="1" dirty="0">
              <a:latin typeface="Avenir Next Condensed Demi Bold" panose="020B05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F86B2-476F-EFC0-FCA0-A30FD8339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-17929" y="6377662"/>
            <a:ext cx="12192000" cy="470654"/>
          </a:xfrm>
          <a:prstGeom prst="rect">
            <a:avLst/>
          </a:prstGeom>
        </p:spPr>
      </p:pic>
      <p:pic>
        <p:nvPicPr>
          <p:cNvPr id="4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21757177-CECB-5C51-4C24-6D71E56B81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697236" y="9964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E1CFE539-A660-845E-7A64-0E9CBEC5C1C0}"/>
              </a:ext>
            </a:extLst>
          </p:cNvPr>
          <p:cNvCxnSpPr/>
          <p:nvPr/>
        </p:nvCxnSpPr>
        <p:spPr>
          <a:xfrm>
            <a:off x="81401" y="322304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82;p6">
            <a:extLst>
              <a:ext uri="{FF2B5EF4-FFF2-40B4-BE49-F238E27FC236}">
                <a16:creationId xmlns:a16="http://schemas.microsoft.com/office/drawing/2014/main" id="{09BA2A71-1E5C-9C0A-EED5-AA38598260A8}"/>
              </a:ext>
            </a:extLst>
          </p:cNvPr>
          <p:cNvCxnSpPr>
            <a:cxnSpLocks/>
          </p:cNvCxnSpPr>
          <p:nvPr/>
        </p:nvCxnSpPr>
        <p:spPr>
          <a:xfrm>
            <a:off x="81401" y="6334464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83;p6">
            <a:extLst>
              <a:ext uri="{FF2B5EF4-FFF2-40B4-BE49-F238E27FC236}">
                <a16:creationId xmlns:a16="http://schemas.microsoft.com/office/drawing/2014/main" id="{9BB213A6-0424-A9E5-F7E4-53A156BEE8AB}"/>
              </a:ext>
            </a:extLst>
          </p:cNvPr>
          <p:cNvCxnSpPr>
            <a:cxnSpLocks/>
          </p:cNvCxnSpPr>
          <p:nvPr/>
        </p:nvCxnSpPr>
        <p:spPr>
          <a:xfrm>
            <a:off x="7055224" y="178306"/>
            <a:ext cx="360010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84;p6">
            <a:extLst>
              <a:ext uri="{FF2B5EF4-FFF2-40B4-BE49-F238E27FC236}">
                <a16:creationId xmlns:a16="http://schemas.microsoft.com/office/drawing/2014/main" id="{F0B4147E-5F42-558D-5317-F735CD00FF69}"/>
              </a:ext>
            </a:extLst>
          </p:cNvPr>
          <p:cNvCxnSpPr/>
          <p:nvPr/>
        </p:nvCxnSpPr>
        <p:spPr>
          <a:xfrm>
            <a:off x="12077404" y="252074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324B89-9F5A-D9C3-A594-D9290E61E953}"/>
              </a:ext>
            </a:extLst>
          </p:cNvPr>
          <p:cNvSpPr txBox="1"/>
          <p:nvPr/>
        </p:nvSpPr>
        <p:spPr>
          <a:xfrm>
            <a:off x="123139" y="5991572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27</a:t>
            </a:r>
          </a:p>
        </p:txBody>
      </p:sp>
      <p:sp>
        <p:nvSpPr>
          <p:cNvPr id="17" name="Google Shape;178;p6">
            <a:extLst>
              <a:ext uri="{FF2B5EF4-FFF2-40B4-BE49-F238E27FC236}">
                <a16:creationId xmlns:a16="http://schemas.microsoft.com/office/drawing/2014/main" id="{A371BD16-EC02-2711-20E5-BE84AB3085CD}"/>
              </a:ext>
            </a:extLst>
          </p:cNvPr>
          <p:cNvSpPr txBox="1"/>
          <p:nvPr/>
        </p:nvSpPr>
        <p:spPr>
          <a:xfrm>
            <a:off x="-52903" y="-10728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Turkish and Trojan fir Needle Retention by Family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" name="Google Shape;104;p1">
            <a:extLst>
              <a:ext uri="{FF2B5EF4-FFF2-40B4-BE49-F238E27FC236}">
                <a16:creationId xmlns:a16="http://schemas.microsoft.com/office/drawing/2014/main" id="{F363C1C7-2450-CD7C-0DA6-1FDAC5D8C6BE}"/>
              </a:ext>
            </a:extLst>
          </p:cNvPr>
          <p:cNvSpPr txBox="1"/>
          <p:nvPr/>
        </p:nvSpPr>
        <p:spPr>
          <a:xfrm>
            <a:off x="4884527" y="6463731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28399-D6CC-8312-BBB2-F4882F8FF907}"/>
              </a:ext>
            </a:extLst>
          </p:cNvPr>
          <p:cNvSpPr/>
          <p:nvPr/>
        </p:nvSpPr>
        <p:spPr>
          <a:xfrm>
            <a:off x="10511716" y="874068"/>
            <a:ext cx="957426" cy="4886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5EC15A-44FC-EDC6-30A1-C28A6ED0045E}"/>
              </a:ext>
            </a:extLst>
          </p:cNvPr>
          <p:cNvSpPr txBox="1"/>
          <p:nvPr/>
        </p:nvSpPr>
        <p:spPr>
          <a:xfrm>
            <a:off x="10233275" y="527606"/>
            <a:ext cx="151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 Condensed Demi Bold" panose="020B0506020202020204" pitchFamily="34" charset="0"/>
              </a:rPr>
              <a:t>Turkish fir </a:t>
            </a:r>
            <a:r>
              <a:rPr lang="en-US" b="1" i="1" dirty="0" err="1">
                <a:latin typeface="Avenir Next Condensed Demi Bold" panose="020B0506020202020204" pitchFamily="34" charset="0"/>
              </a:rPr>
              <a:t>Bolu</a:t>
            </a:r>
            <a:endParaRPr lang="en-US" b="1" dirty="0">
              <a:latin typeface="Avenir Next Condensed Demi Bold" panose="020B0506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79587A-3DEB-4A67-F818-9BEFF4557E1F}"/>
              </a:ext>
            </a:extLst>
          </p:cNvPr>
          <p:cNvSpPr/>
          <p:nvPr/>
        </p:nvSpPr>
        <p:spPr>
          <a:xfrm>
            <a:off x="815788" y="2070852"/>
            <a:ext cx="894490" cy="369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6D0182-63C6-52CF-5595-443EF34088D3}"/>
              </a:ext>
            </a:extLst>
          </p:cNvPr>
          <p:cNvSpPr txBox="1"/>
          <p:nvPr/>
        </p:nvSpPr>
        <p:spPr>
          <a:xfrm>
            <a:off x="1461570" y="1365816"/>
            <a:ext cx="886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 Condensed Demi Bold" panose="020B0506020202020204" pitchFamily="34" charset="0"/>
              </a:rPr>
              <a:t>Fraser fir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9967A8-AFEA-C9A1-874F-86453F815913}"/>
              </a:ext>
            </a:extLst>
          </p:cNvPr>
          <p:cNvSpPr txBox="1"/>
          <p:nvPr/>
        </p:nvSpPr>
        <p:spPr>
          <a:xfrm>
            <a:off x="89463" y="1452415"/>
            <a:ext cx="155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 Condensed Demi Bold" panose="020B0506020202020204" pitchFamily="34" charset="0"/>
              </a:rPr>
              <a:t>Turkish fir </a:t>
            </a:r>
          </a:p>
          <a:p>
            <a:pPr algn="ctr"/>
            <a:r>
              <a:rPr lang="en-US" b="1" i="1" dirty="0" err="1">
                <a:latin typeface="Avenir Next Condensed Demi Bold" panose="020B0506020202020204" pitchFamily="34" charset="0"/>
              </a:rPr>
              <a:t>Bolu</a:t>
            </a:r>
            <a:r>
              <a:rPr lang="en-US" b="1" i="1" dirty="0">
                <a:latin typeface="Avenir Next Condensed Demi Bold" panose="020B0506020202020204" pitchFamily="34" charset="0"/>
              </a:rPr>
              <a:t> &amp; </a:t>
            </a:r>
            <a:r>
              <a:rPr lang="en-US" b="1" i="1" dirty="0" err="1">
                <a:latin typeface="Avenir Next Condensed Demi Bold" panose="020B0506020202020204" pitchFamily="34" charset="0"/>
              </a:rPr>
              <a:t>Akyazi</a:t>
            </a:r>
            <a:endParaRPr lang="en-US" b="1" dirty="0">
              <a:latin typeface="Avenir Next Condensed Demi Bol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/>
      <p:bldP spid="23" grpId="0" animBg="1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2DF99A2-6E68-7231-9701-E8ABFDFE8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58A5E1B6-1294-C5F2-B053-F4A9E5CCD7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1EC6DA-8DCE-DAA0-246F-367F74AE4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81B981C5-F67A-0DBF-C6DD-744BA74F669E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Turkish and Trojan fir range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DE3E85A2-477D-1AE4-E1BE-E16D150BB6F2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4A40A445-7239-C798-B64E-1FFEA1FF9B13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E45BC391-FB56-1B1C-195F-58F593CE09D2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A69DDE4-ED61-55A1-5B87-CE78E9712C53}"/>
              </a:ext>
            </a:extLst>
          </p:cNvPr>
          <p:cNvCxnSpPr>
            <a:cxnSpLocks/>
          </p:cNvCxnSpPr>
          <p:nvPr/>
        </p:nvCxnSpPr>
        <p:spPr>
          <a:xfrm>
            <a:off x="4025153" y="232093"/>
            <a:ext cx="664810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82;p6">
            <a:extLst>
              <a:ext uri="{FF2B5EF4-FFF2-40B4-BE49-F238E27FC236}">
                <a16:creationId xmlns:a16="http://schemas.microsoft.com/office/drawing/2014/main" id="{98798713-F3C5-1E32-60BB-95D46F3196AD}"/>
              </a:ext>
            </a:extLst>
          </p:cNvPr>
          <p:cNvCxnSpPr/>
          <p:nvPr/>
        </p:nvCxnSpPr>
        <p:spPr>
          <a:xfrm>
            <a:off x="1643314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652F48-F770-AFED-1E35-408C9D39664A}"/>
              </a:ext>
            </a:extLst>
          </p:cNvPr>
          <p:cNvGrpSpPr/>
          <p:nvPr/>
        </p:nvGrpSpPr>
        <p:grpSpPr>
          <a:xfrm>
            <a:off x="2369308" y="543185"/>
            <a:ext cx="7707020" cy="5614710"/>
            <a:chOff x="-2562437" y="1477083"/>
            <a:chExt cx="5799723" cy="4225208"/>
          </a:xfrm>
        </p:grpSpPr>
        <p:pic>
          <p:nvPicPr>
            <p:cNvPr id="24" name="Picture 23" descr="https://lh4.googleusercontent.com/ch95NErsid25W_4Zc1-kYQIQUmydZW_dtql6FVaJR_vYb8LEQUoaJP4izUaVEfbJsPEDY2IX-14d-42gqjRt2VTjdNubwlDLEVivrXSatd3mQMpNZ_r6dWeMkCkvL7wYs54J">
              <a:extLst>
                <a:ext uri="{FF2B5EF4-FFF2-40B4-BE49-F238E27FC236}">
                  <a16:creationId xmlns:a16="http://schemas.microsoft.com/office/drawing/2014/main" id="{211DF3A1-168C-A42F-645D-6FEB63607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</a:blip>
            <a:srcRect/>
            <a:stretch>
              <a:fillRect/>
            </a:stretch>
          </p:blipFill>
          <p:spPr bwMode="auto">
            <a:xfrm>
              <a:off x="-2562437" y="1477083"/>
              <a:ext cx="5799723" cy="4225208"/>
            </a:xfrm>
            <a:prstGeom prst="rect">
              <a:avLst/>
            </a:prstGeom>
            <a:noFill/>
            <a:ln w="38100">
              <a:solidFill>
                <a:srgbClr val="21FF09"/>
              </a:solidFill>
            </a:ln>
          </p:spPr>
        </p:pic>
        <p:sp>
          <p:nvSpPr>
            <p:cNvPr id="25" name="Google Shape;305;p12">
              <a:extLst>
                <a:ext uri="{FF2B5EF4-FFF2-40B4-BE49-F238E27FC236}">
                  <a16:creationId xmlns:a16="http://schemas.microsoft.com/office/drawing/2014/main" id="{3C8F78F0-AE72-CB1F-D5E3-948270C0A3C1}"/>
                </a:ext>
              </a:extLst>
            </p:cNvPr>
            <p:cNvSpPr/>
            <p:nvPr/>
          </p:nvSpPr>
          <p:spPr>
            <a:xfrm>
              <a:off x="1123070" y="2865648"/>
              <a:ext cx="1287844" cy="338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b="1" dirty="0">
                  <a:solidFill>
                    <a:srgbClr val="FF0000"/>
                  </a:solidFill>
                  <a:latin typeface="Avenir"/>
                  <a:ea typeface="Avenir"/>
                  <a:cs typeface="Avenir"/>
                  <a:sym typeface="Avenir"/>
                </a:rPr>
                <a:t>Turkish fir</a:t>
              </a:r>
              <a:endParaRPr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26" name="Google Shape;305;p12">
              <a:extLst>
                <a:ext uri="{FF2B5EF4-FFF2-40B4-BE49-F238E27FC236}">
                  <a16:creationId xmlns:a16="http://schemas.microsoft.com/office/drawing/2014/main" id="{26AD74F2-5664-3B25-467D-BB4AEDDBB582}"/>
                </a:ext>
              </a:extLst>
            </p:cNvPr>
            <p:cNvSpPr/>
            <p:nvPr/>
          </p:nvSpPr>
          <p:spPr>
            <a:xfrm>
              <a:off x="-2272977" y="3922666"/>
              <a:ext cx="1287844" cy="338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b="1" dirty="0">
                  <a:solidFill>
                    <a:srgbClr val="F1EA3E"/>
                  </a:solidFill>
                  <a:latin typeface="Avenir"/>
                  <a:ea typeface="Avenir"/>
                  <a:cs typeface="Avenir"/>
                  <a:sym typeface="Avenir"/>
                </a:rPr>
                <a:t>Trojan fir</a:t>
              </a:r>
              <a:endParaRPr sz="1600" i="1" dirty="0">
                <a:solidFill>
                  <a:srgbClr val="F1EA3E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2637F4C-1267-58AD-EDF4-87779798DF76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28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60836A2F-6D26-6D7B-77FD-AFC6AD0254D2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72D42E-AC53-A48E-6B1A-7CFE3E09B415}"/>
              </a:ext>
            </a:extLst>
          </p:cNvPr>
          <p:cNvSpPr/>
          <p:nvPr/>
        </p:nvSpPr>
        <p:spPr>
          <a:xfrm>
            <a:off x="7028330" y="3281081"/>
            <a:ext cx="2286000" cy="1183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671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5488C8EC-3E99-A38C-456C-3F996B723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96C777-5920-7F20-03B7-C5311BBC7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572CFB55-F511-CAAD-B7D0-3A43726B86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F5D0BBC9-BBDE-EE2D-D5DA-C088FC51009B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EB7B146A-1705-5AB5-A3D2-D1301EDCC3F3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E4705AFA-7E10-0119-3507-C06C2FBFFEE2}"/>
              </a:ext>
            </a:extLst>
          </p:cNvPr>
          <p:cNvCxnSpPr>
            <a:cxnSpLocks/>
          </p:cNvCxnSpPr>
          <p:nvPr/>
        </p:nvCxnSpPr>
        <p:spPr>
          <a:xfrm>
            <a:off x="5755341" y="232093"/>
            <a:ext cx="491791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A153D2D6-F661-567E-D8AC-81E8D07DB99F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E10B78-F49A-D249-6AC8-2748CBB391C5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29</a:t>
            </a:r>
          </a:p>
        </p:txBody>
      </p:sp>
      <p:sp>
        <p:nvSpPr>
          <p:cNvPr id="16" name="Google Shape;178;p6">
            <a:extLst>
              <a:ext uri="{FF2B5EF4-FFF2-40B4-BE49-F238E27FC236}">
                <a16:creationId xmlns:a16="http://schemas.microsoft.com/office/drawing/2014/main" id="{C8BC8EB7-71D7-1572-D70B-98E2634D62E8}"/>
              </a:ext>
            </a:extLst>
          </p:cNvPr>
          <p:cNvSpPr txBox="1"/>
          <p:nvPr/>
        </p:nvSpPr>
        <p:spPr>
          <a:xfrm>
            <a:off x="-34974" y="43059"/>
            <a:ext cx="6364055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Insect tolerance of Turkish and Trojan fir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B4E3074A-B471-E85B-53C6-B68C4567D9B0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9CA9C52-962C-3E88-E075-69D02780A03A}"/>
              </a:ext>
            </a:extLst>
          </p:cNvPr>
          <p:cNvSpPr txBox="1">
            <a:spLocks noChangeArrowheads="1"/>
          </p:cNvSpPr>
          <p:nvPr/>
        </p:nvSpPr>
        <p:spPr>
          <a:xfrm>
            <a:off x="466501" y="778630"/>
            <a:ext cx="4407388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Balsam twig aphid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Spruce spider mite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Balsam woolly adelgid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White grubs feeding on roots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 err="1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Cinara</a:t>
            </a:r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 aphid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Hemlock rust mite 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Rosette bud mite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Elongate hemlock scale (a)</a:t>
            </a:r>
          </a:p>
          <a:p>
            <a:pPr lvl="1" algn="l"/>
            <a:endParaRPr lang="en-US" altLang="en-US" sz="8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altLang="en-US" sz="2400" b="1" kern="0" dirty="0">
                <a:solidFill>
                  <a:schemeClr val="tx1"/>
                </a:solidFill>
                <a:latin typeface="Avenir Next Condensed Demi Bold" panose="020B0506020202020204" pitchFamily="34" charset="0"/>
                <a:cs typeface="Arial" panose="020B0604020202020204" pitchFamily="34" charset="0"/>
              </a:rPr>
              <a:t>Cryptomeria scale (b)</a:t>
            </a:r>
          </a:p>
          <a:p>
            <a:pPr lvl="1" algn="l"/>
            <a:endParaRPr lang="en-US" altLang="en-US" sz="2400" b="1" kern="0" dirty="0">
              <a:solidFill>
                <a:schemeClr val="tx1"/>
              </a:solidFill>
              <a:latin typeface="Avenir Next Condensed Demi Bold" panose="020B05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2AD6CF-392B-CD73-1554-01C68CCD3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0377" y="1247328"/>
            <a:ext cx="5394196" cy="4045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127B00-B64B-1FFD-2014-C43159B42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3" b="25007"/>
          <a:stretch/>
        </p:blipFill>
        <p:spPr>
          <a:xfrm rot="5400000">
            <a:off x="7898342" y="2192179"/>
            <a:ext cx="5394197" cy="2155943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24947118-1742-2B2E-E556-70542044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194" y="603746"/>
            <a:ext cx="7722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a)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5F58F1A1-84F9-B86C-5E0B-32CC6A40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510" y="573052"/>
            <a:ext cx="7722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b)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0C17E6-BFB0-5123-844F-664FD3FFA10A}"/>
              </a:ext>
            </a:extLst>
          </p:cNvPr>
          <p:cNvSpPr/>
          <p:nvPr/>
        </p:nvSpPr>
        <p:spPr>
          <a:xfrm>
            <a:off x="911162" y="4674664"/>
            <a:ext cx="3266392" cy="1215148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1410789" y="232093"/>
            <a:ext cx="926246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119;p2">
            <a:extLst>
              <a:ext uri="{FF2B5EF4-FFF2-40B4-BE49-F238E27FC236}">
                <a16:creationId xmlns:a16="http://schemas.microsoft.com/office/drawing/2014/main" id="{2C748EEA-EDA2-1C6C-A7B3-351BF9072F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0827" y="699083"/>
            <a:ext cx="6540171" cy="492904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432BAB7-63C0-B4A5-EC27-838F6016BD40}"/>
              </a:ext>
            </a:extLst>
          </p:cNvPr>
          <p:cNvSpPr txBox="1">
            <a:spLocks/>
          </p:cNvSpPr>
          <p:nvPr/>
        </p:nvSpPr>
        <p:spPr>
          <a:xfrm>
            <a:off x="6134852" y="5466347"/>
            <a:ext cx="491212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Fraser fir (</a:t>
            </a:r>
            <a:r>
              <a:rPr lang="en-US" sz="2400" b="1" i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Abies </a:t>
            </a:r>
            <a:r>
              <a:rPr lang="en-US" sz="2400" b="1" i="1" err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fraseri</a:t>
            </a:r>
            <a:r>
              <a:rPr lang="en-US" sz="2400" b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)</a:t>
            </a:r>
            <a:endParaRPr lang="en-US" sz="2400" b="1">
              <a:solidFill>
                <a:srgbClr val="00009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Demi Bold" panose="020B0503020202020204" pitchFamily="34" charset="0"/>
            </a:endParaRPr>
          </a:p>
        </p:txBody>
      </p:sp>
      <p:sp>
        <p:nvSpPr>
          <p:cNvPr id="13" name="Google Shape;121;p2">
            <a:extLst>
              <a:ext uri="{FF2B5EF4-FFF2-40B4-BE49-F238E27FC236}">
                <a16:creationId xmlns:a16="http://schemas.microsoft.com/office/drawing/2014/main" id="{08ED6E5C-07A2-84EF-006E-0E715CDC27FA}"/>
              </a:ext>
            </a:extLst>
          </p:cNvPr>
          <p:cNvSpPr txBox="1"/>
          <p:nvPr/>
        </p:nvSpPr>
        <p:spPr>
          <a:xfrm>
            <a:off x="96667" y="435323"/>
            <a:ext cx="5104920" cy="518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Fraser fir is native NC</a:t>
            </a:r>
            <a:endParaRPr sz="2000">
              <a:latin typeface="Avenir Next Medium" panose="020B0503020202020204" pitchFamily="34" charset="0"/>
            </a:endParaRPr>
          </a:p>
          <a:p>
            <a:pPr marL="342900" indent="-292100">
              <a:buClr>
                <a:srgbClr val="3F3F3F"/>
              </a:buClr>
              <a:buSzPts val="800"/>
            </a:pPr>
            <a:endParaRPr sz="200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6 naturally occurring island-like populations in the highest peaks of the Southern Appalachian Mountains</a:t>
            </a:r>
          </a:p>
          <a:p>
            <a:pPr marL="800100" lvl="1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Endangered in the wild</a:t>
            </a:r>
          </a:p>
          <a:p>
            <a:pPr marL="800100" lvl="1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spcBef>
                <a:spcPts val="400"/>
              </a:spcBef>
              <a:buClr>
                <a:srgbClr val="000000"/>
              </a:buClr>
              <a:buSzPts val="2000"/>
              <a:buFont typeface="Arial"/>
              <a:buChar char="•"/>
            </a:pPr>
            <a:endParaRPr sz="2000">
              <a:latin typeface="Avenir Next Medium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4D440-B818-C4EC-FA09-72D5694AA3E9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</a:t>
            </a:r>
          </a:p>
        </p:txBody>
      </p:sp>
      <p:sp>
        <p:nvSpPr>
          <p:cNvPr id="4" name="Google Shape;104;p1">
            <a:extLst>
              <a:ext uri="{FF2B5EF4-FFF2-40B4-BE49-F238E27FC236}">
                <a16:creationId xmlns:a16="http://schemas.microsoft.com/office/drawing/2014/main" id="{28281E21-42AA-8A7F-0143-0AE0FDB0C598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2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98A93718-407C-F00C-84F3-590B7117B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46724B26-766A-6A4A-BF97-2FCAE7C98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72" y="424548"/>
            <a:ext cx="5462792" cy="500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E9595FD0-AB86-9DA1-5A66-D30A30A0F8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C35FF-EE4C-05A1-5401-7F236E6E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7665672E-EB83-D248-0712-BB07FD27FE26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Project Objectives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01B143BB-56BE-A36F-C90B-5A412A54C003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2E53D512-B66F-D621-7328-11055D55E7D5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91983A94-6062-2E57-EB2A-51D528ABEB90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83;p6">
            <a:extLst>
              <a:ext uri="{FF2B5EF4-FFF2-40B4-BE49-F238E27FC236}">
                <a16:creationId xmlns:a16="http://schemas.microsoft.com/office/drawing/2014/main" id="{D7334B00-B0EE-69B6-B577-AAEDCD0C23A1}"/>
              </a:ext>
            </a:extLst>
          </p:cNvPr>
          <p:cNvCxnSpPr>
            <a:cxnSpLocks/>
          </p:cNvCxnSpPr>
          <p:nvPr/>
        </p:nvCxnSpPr>
        <p:spPr>
          <a:xfrm>
            <a:off x="2729345" y="232093"/>
            <a:ext cx="794391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8AE612-F1C4-C9B5-45D5-695B1FB091E4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41770-0038-5004-13E1-CF1D3AED7892}"/>
              </a:ext>
            </a:extLst>
          </p:cNvPr>
          <p:cNvSpPr txBox="1"/>
          <p:nvPr/>
        </p:nvSpPr>
        <p:spPr>
          <a:xfrm>
            <a:off x="170622" y="381766"/>
            <a:ext cx="59476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1: Evaluate post-harvest needle retention and insect tolerance of existing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CoFirGE</a:t>
            </a:r>
            <a:r>
              <a:rPr lang="en-US" sz="2400" b="1" dirty="0">
                <a:latin typeface="Avenir Next Condensed Demi Bold" panose="020B0506020202020204" pitchFamily="34" charset="0"/>
              </a:rPr>
              <a:t> progeny tests and PRR survivor trees.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2: Analyze and compare seed sources (i.e. provenance) and predict breeding values of families and individual trees for selection of elite Turkish and Trojan fir genotypes for use in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clonebank</a:t>
            </a:r>
            <a:r>
              <a:rPr lang="en-US" sz="2400" b="1" dirty="0">
                <a:latin typeface="Avenir Next Condensed Demi Bold" panose="020B0506020202020204" pitchFamily="34" charset="0"/>
              </a:rPr>
              <a:t> and seed orchard establishment.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Objective 3: Establish elite Turkish and Trojan fir </a:t>
            </a:r>
            <a:r>
              <a:rPr lang="en-US" sz="2400" b="1" dirty="0" err="1">
                <a:latin typeface="Avenir Next Condensed Demi Bold" panose="020B0506020202020204" pitchFamily="34" charset="0"/>
              </a:rPr>
              <a:t>clonebanks</a:t>
            </a:r>
            <a:r>
              <a:rPr lang="en-US" sz="2400" b="1" dirty="0">
                <a:latin typeface="Avenir Next Condensed Demi Bold" panose="020B0506020202020204" pitchFamily="34" charset="0"/>
              </a:rPr>
              <a:t> and seed orchards in collaboration with NCDA research stations.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B64F1-9F51-6C61-9D28-04BF404219BA}"/>
              </a:ext>
            </a:extLst>
          </p:cNvPr>
          <p:cNvSpPr txBox="1"/>
          <p:nvPr/>
        </p:nvSpPr>
        <p:spPr>
          <a:xfrm>
            <a:off x="6522071" y="5365079"/>
            <a:ext cx="539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venir Next Condensed Demi Bold" panose="020B0506020202020204" pitchFamily="34" charset="0"/>
                <a:ea typeface="Times New Roman" panose="02020603050405020304" pitchFamily="18" charset="0"/>
              </a:rPr>
              <a:t>Mortality of four Turkish fir (blue bars) and Trojan fir (yellow bars) seed sources to Phytophthora root rot disease after inoculation over a 16-week time-period</a:t>
            </a:r>
            <a:endParaRPr lang="en-US" b="1" dirty="0">
              <a:latin typeface="Avenir Next Condensed Demi Bold" panose="020B0506020202020204" pitchFamily="34" charset="0"/>
            </a:endParaRP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048559B5-5540-409E-3720-0C602A9E51B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7B7668-1E1C-85CE-245E-0181080152DD}"/>
              </a:ext>
            </a:extLst>
          </p:cNvPr>
          <p:cNvSpPr/>
          <p:nvPr/>
        </p:nvSpPr>
        <p:spPr>
          <a:xfrm>
            <a:off x="11008659" y="3594846"/>
            <a:ext cx="905433" cy="1670391"/>
          </a:xfrm>
          <a:prstGeom prst="rect">
            <a:avLst/>
          </a:prstGeom>
          <a:noFill/>
          <a:ln w="76200">
            <a:solidFill>
              <a:srgbClr val="22F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8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8F8475A6-DC24-B0F8-70BA-75B3D9BE1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A6C36F6-8963-2178-2543-059BDC46D95A}"/>
              </a:ext>
            </a:extLst>
          </p:cNvPr>
          <p:cNvGrpSpPr/>
          <p:nvPr/>
        </p:nvGrpSpPr>
        <p:grpSpPr>
          <a:xfrm>
            <a:off x="5050605" y="468200"/>
            <a:ext cx="6842543" cy="2749433"/>
            <a:chOff x="2533962" y="3535170"/>
            <a:chExt cx="6842543" cy="2749433"/>
          </a:xfrm>
        </p:grpSpPr>
        <p:pic>
          <p:nvPicPr>
            <p:cNvPr id="17" name="Picture 16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F70A489C-3C0F-FE78-5448-5E89E3486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26" t="30576" r="25926" b="47531"/>
            <a:stretch/>
          </p:blipFill>
          <p:spPr>
            <a:xfrm>
              <a:off x="2533962" y="3535170"/>
              <a:ext cx="6842543" cy="2749433"/>
            </a:xfrm>
            <a:prstGeom prst="rect">
              <a:avLst/>
            </a:prstGeom>
          </p:spPr>
        </p:pic>
        <p:sp>
          <p:nvSpPr>
            <p:cNvPr id="18" name="Google Shape;137;p3">
              <a:extLst>
                <a:ext uri="{FF2B5EF4-FFF2-40B4-BE49-F238E27FC236}">
                  <a16:creationId xmlns:a16="http://schemas.microsoft.com/office/drawing/2014/main" id="{EB57A7EA-CF72-40DC-FFF6-F96B0D4DA63B}"/>
                </a:ext>
              </a:extLst>
            </p:cNvPr>
            <p:cNvSpPr/>
            <p:nvPr/>
          </p:nvSpPr>
          <p:spPr>
            <a:xfrm>
              <a:off x="2533962" y="3570055"/>
              <a:ext cx="186095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b="1" dirty="0">
                  <a:solidFill>
                    <a:schemeClr val="bg1"/>
                  </a:solidFill>
                  <a:latin typeface="Avenir Next Condensed Demi Bold" panose="020B0506020202020204" pitchFamily="34" charset="0"/>
                  <a:ea typeface="Avenir"/>
                  <a:cs typeface="Avenir"/>
                  <a:sym typeface="Avenir"/>
                </a:rPr>
                <a:t>UMRS </a:t>
              </a:r>
              <a:r>
                <a:rPr lang="en-CA" sz="1600" b="1" dirty="0" err="1">
                  <a:solidFill>
                    <a:schemeClr val="bg1"/>
                  </a:solidFill>
                  <a:latin typeface="Avenir Next Condensed Demi Bold" panose="020B0506020202020204" pitchFamily="34" charset="0"/>
                  <a:ea typeface="Avenir"/>
                  <a:cs typeface="Avenir"/>
                  <a:sym typeface="Avenir"/>
                </a:rPr>
                <a:t>CoFirGE</a:t>
              </a:r>
              <a:r>
                <a:rPr lang="en-CA" sz="1600" b="1" dirty="0">
                  <a:solidFill>
                    <a:schemeClr val="bg1"/>
                  </a:solidFill>
                  <a:latin typeface="Avenir Next Condensed Demi Bold" panose="020B0506020202020204" pitchFamily="34" charset="0"/>
                  <a:ea typeface="Avenir"/>
                  <a:cs typeface="Avenir"/>
                  <a:sym typeface="Avenir"/>
                </a:rPr>
                <a:t> Test</a:t>
              </a:r>
              <a:endParaRPr b="1" dirty="0">
                <a:solidFill>
                  <a:schemeClr val="bg1"/>
                </a:solidFill>
                <a:latin typeface="Avenir Next Condensed Demi Bold" panose="020B0506020202020204" pitchFamily="34" charset="0"/>
              </a:endParaRPr>
            </a:p>
          </p:txBody>
        </p:sp>
      </p:grpSp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9390C984-9B15-1F3B-11CD-17418A9822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D62E5-2A15-8F9A-30F3-523109A517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1C0C6951-F7A6-D2E4-1416-618284759D01}"/>
              </a:ext>
            </a:extLst>
          </p:cNvPr>
          <p:cNvSpPr txBox="1"/>
          <p:nvPr/>
        </p:nvSpPr>
        <p:spPr>
          <a:xfrm>
            <a:off x="-34974" y="43059"/>
            <a:ext cx="7717726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Establishing Elite Turkish and Trojan fir seed orchards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4586D953-5C00-6835-7193-5E7EE19FCE39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E37912A4-3E0B-509C-1FA4-C71406FA6A8D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0FD934CA-1D4C-023B-1E5E-41D557E931B7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7FD5D37D-385A-2906-684A-5F7754EFB65A}"/>
              </a:ext>
            </a:extLst>
          </p:cNvPr>
          <p:cNvCxnSpPr>
            <a:cxnSpLocks/>
          </p:cNvCxnSpPr>
          <p:nvPr/>
        </p:nvCxnSpPr>
        <p:spPr>
          <a:xfrm>
            <a:off x="7620000" y="224118"/>
            <a:ext cx="3053255" cy="79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82;p6">
            <a:extLst>
              <a:ext uri="{FF2B5EF4-FFF2-40B4-BE49-F238E27FC236}">
                <a16:creationId xmlns:a16="http://schemas.microsoft.com/office/drawing/2014/main" id="{51245D24-7473-E164-A213-69C352713CE3}"/>
              </a:ext>
            </a:extLst>
          </p:cNvPr>
          <p:cNvCxnSpPr/>
          <p:nvPr/>
        </p:nvCxnSpPr>
        <p:spPr>
          <a:xfrm>
            <a:off x="1643314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C0FDA-8F3A-5C51-6592-1F304B540955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31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AE475D21-8C99-5BE8-2E06-E238588DE9B3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15" name="Google Shape;186;p6">
            <a:extLst>
              <a:ext uri="{FF2B5EF4-FFF2-40B4-BE49-F238E27FC236}">
                <a16:creationId xmlns:a16="http://schemas.microsoft.com/office/drawing/2014/main" id="{9EA87435-451D-6F04-1CAF-4CA17BF1F501}"/>
              </a:ext>
            </a:extLst>
          </p:cNvPr>
          <p:cNvSpPr txBox="1"/>
          <p:nvPr/>
        </p:nvSpPr>
        <p:spPr>
          <a:xfrm>
            <a:off x="233636" y="726141"/>
            <a:ext cx="4544552" cy="200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CA" sz="4000" b="1" u="sng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Establish 2 elite seed orchards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CA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CA" sz="32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#1: Elite Turkish fir seed orchard</a:t>
            </a:r>
            <a:endParaRPr lang="en-CA" sz="3200" b="1" dirty="0"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CA" b="1" dirty="0">
              <a:latin typeface="Avenir Next Condensed Demi Bold" panose="020B0506020202020204" pitchFamily="34" charset="0"/>
            </a:endParaRPr>
          </a:p>
          <a:p>
            <a:pPr lvl="0">
              <a:buSzPts val="2000"/>
            </a:pPr>
            <a:r>
              <a:rPr lang="en-CA" sz="3200" b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#2: Elite Trojan fir seed orchard</a:t>
            </a:r>
          </a:p>
          <a:p>
            <a:pPr marL="342900" indent="-342900">
              <a:buSzPts val="2000"/>
              <a:buFont typeface="Arial"/>
              <a:buChar char="•"/>
            </a:pPr>
            <a:endParaRPr lang="en-CA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  <a:p>
            <a:pPr>
              <a:buSzPts val="2000"/>
            </a:pPr>
            <a:r>
              <a:rPr lang="en-CA" sz="3200" b="1" i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Location: UMRS and MRS on existing </a:t>
            </a:r>
            <a:r>
              <a:rPr lang="en-CA" sz="3200" b="1" i="1" dirty="0" err="1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CoFirGE</a:t>
            </a:r>
            <a:r>
              <a:rPr lang="en-CA" sz="3200" b="1" i="1" dirty="0">
                <a:solidFill>
                  <a:srgbClr val="000000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 trial trees</a:t>
            </a:r>
          </a:p>
          <a:p>
            <a:pPr marL="800100" lvl="1" indent="-342900">
              <a:buSzPts val="2000"/>
              <a:buFont typeface="Arial"/>
              <a:buChar char="•"/>
            </a:pPr>
            <a:endParaRPr lang="en-CA" sz="3200" b="1" dirty="0">
              <a:solidFill>
                <a:srgbClr val="000000"/>
              </a:solidFill>
              <a:latin typeface="Avenir Next Condensed Demi Bold" panose="020B05060202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E45235B-304C-EB0F-BA2D-2864A8693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87" t="26570" r="2762" b="18285"/>
          <a:stretch/>
        </p:blipFill>
        <p:spPr>
          <a:xfrm>
            <a:off x="4884144" y="3439538"/>
            <a:ext cx="6370717" cy="2782745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8819FFD5-AF3D-2019-E25A-AAB633E88F27}"/>
              </a:ext>
            </a:extLst>
          </p:cNvPr>
          <p:cNvSpPr/>
          <p:nvPr/>
        </p:nvSpPr>
        <p:spPr>
          <a:xfrm rot="16494369">
            <a:off x="6025811" y="3096019"/>
            <a:ext cx="513267" cy="526380"/>
          </a:xfrm>
          <a:prstGeom prst="rightArrow">
            <a:avLst/>
          </a:prstGeom>
          <a:solidFill>
            <a:srgbClr val="88FF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37;p3">
            <a:extLst>
              <a:ext uri="{FF2B5EF4-FFF2-40B4-BE49-F238E27FC236}">
                <a16:creationId xmlns:a16="http://schemas.microsoft.com/office/drawing/2014/main" id="{F4FC957A-22A0-39C8-9376-A1DE7D4B7E6F}"/>
              </a:ext>
            </a:extLst>
          </p:cNvPr>
          <p:cNvSpPr/>
          <p:nvPr/>
        </p:nvSpPr>
        <p:spPr>
          <a:xfrm>
            <a:off x="6486491" y="5335832"/>
            <a:ext cx="2114269" cy="646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200" b="1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Top 20-25 Turkish or Trojan fir top-grafted onto existing </a:t>
            </a:r>
            <a:r>
              <a:rPr lang="en-CA" sz="1200" b="1" dirty="0" err="1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CoFirGE</a:t>
            </a:r>
            <a:r>
              <a:rPr lang="en-CA" sz="1200" b="1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 trees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42C5546-2BFD-5AF9-1D37-BBBA1CD2B518}"/>
              </a:ext>
            </a:extLst>
          </p:cNvPr>
          <p:cNvSpPr/>
          <p:nvPr/>
        </p:nvSpPr>
        <p:spPr>
          <a:xfrm rot="243950">
            <a:off x="6380589" y="4211393"/>
            <a:ext cx="1856909" cy="526380"/>
          </a:xfrm>
          <a:prstGeom prst="rightArrow">
            <a:avLst/>
          </a:prstGeom>
          <a:solidFill>
            <a:srgbClr val="88FF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Google Shape;137;p3">
            <a:extLst>
              <a:ext uri="{FF2B5EF4-FFF2-40B4-BE49-F238E27FC236}">
                <a16:creationId xmlns:a16="http://schemas.microsoft.com/office/drawing/2014/main" id="{432C40FD-4075-C8D6-913D-8989B0854EC6}"/>
              </a:ext>
            </a:extLst>
          </p:cNvPr>
          <p:cNvSpPr/>
          <p:nvPr/>
        </p:nvSpPr>
        <p:spPr>
          <a:xfrm>
            <a:off x="9374511" y="3459190"/>
            <a:ext cx="186095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MRS Turkish/Trojan fir</a:t>
            </a:r>
            <a:endParaRPr b="1" dirty="0">
              <a:solidFill>
                <a:schemeClr val="bg1"/>
              </a:solidFill>
              <a:latin typeface="Avenir Next Condensed Demi Bol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81531347-C681-0A4B-3D53-6ED731DD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EE7F4990-A656-220C-9217-31CD88E8B0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8CB5C-8D34-DBDF-E9B0-97E8767CE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0181F3F2-8DBE-5988-A642-E974E3F0BD52}"/>
              </a:ext>
            </a:extLst>
          </p:cNvPr>
          <p:cNvSpPr txBox="1"/>
          <p:nvPr/>
        </p:nvSpPr>
        <p:spPr>
          <a:xfrm>
            <a:off x="-34974" y="43059"/>
            <a:ext cx="7717726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Establishing Elite Turkish and Trojan fir seed orchards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A67EB157-CF63-D368-DED2-07C0D0B639A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F49B3FBF-67F5-48A5-E500-B64FDF0A7C31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73C97318-46CD-497F-44BF-D505CC6DBF11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3D0EAAA1-3B2F-6898-2A88-03A6E46916D6}"/>
              </a:ext>
            </a:extLst>
          </p:cNvPr>
          <p:cNvCxnSpPr>
            <a:cxnSpLocks/>
          </p:cNvCxnSpPr>
          <p:nvPr/>
        </p:nvCxnSpPr>
        <p:spPr>
          <a:xfrm>
            <a:off x="7620000" y="224118"/>
            <a:ext cx="3053255" cy="79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82;p6">
            <a:extLst>
              <a:ext uri="{FF2B5EF4-FFF2-40B4-BE49-F238E27FC236}">
                <a16:creationId xmlns:a16="http://schemas.microsoft.com/office/drawing/2014/main" id="{BBECE635-42DE-59F2-A814-EE65E579E6C0}"/>
              </a:ext>
            </a:extLst>
          </p:cNvPr>
          <p:cNvCxnSpPr/>
          <p:nvPr/>
        </p:nvCxnSpPr>
        <p:spPr>
          <a:xfrm>
            <a:off x="1643314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3E2BF95-B7CA-7AA9-B843-602B5C072D00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32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E3F63315-0D0F-2B51-1E41-0A9816BF6E6C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7D7C9CC-E04A-947D-4C6D-17D5518E1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26" t="30576" r="25926" b="47531"/>
          <a:stretch/>
        </p:blipFill>
        <p:spPr>
          <a:xfrm>
            <a:off x="192925" y="854137"/>
            <a:ext cx="11805295" cy="4743539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15A965F-71BD-2497-4A61-44F0AD264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320135" y="5025757"/>
            <a:ext cx="158701" cy="178219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0729335-6626-0D1E-F50F-5C68F3308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982153" y="5018720"/>
            <a:ext cx="158701" cy="178219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9D636D2-680B-FA59-120E-5C77B58B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177839" y="4935155"/>
            <a:ext cx="158701" cy="116691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EF77F7-7024-1BF4-13F2-42CCEE2C4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248987" y="4938492"/>
            <a:ext cx="158701" cy="178219"/>
          </a:xfrm>
          <a:prstGeom prst="rect">
            <a:avLst/>
          </a:prstGeom>
        </p:spPr>
      </p:pic>
      <p:pic>
        <p:nvPicPr>
          <p:cNvPr id="23" name="Picture 2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71C8794-DEEE-D685-A5D6-7A5041C08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332814" y="4917294"/>
            <a:ext cx="158701" cy="178219"/>
          </a:xfrm>
          <a:prstGeom prst="rect">
            <a:avLst/>
          </a:prstGeom>
        </p:spPr>
      </p:pic>
      <p:pic>
        <p:nvPicPr>
          <p:cNvPr id="24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0DF6828-FFAC-98B5-2529-49F5DF37C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425299" y="4932700"/>
            <a:ext cx="158702" cy="119145"/>
          </a:xfrm>
          <a:prstGeom prst="rect">
            <a:avLst/>
          </a:prstGeom>
        </p:spPr>
      </p:pic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F7F915F-02B4-6E20-993C-2EBAB1D84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038421" y="5031743"/>
            <a:ext cx="158702" cy="119145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8CC954C-CF27-A2CD-C576-D3D41CE9D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223104" y="4869302"/>
            <a:ext cx="255430" cy="119145"/>
          </a:xfrm>
          <a:prstGeom prst="rect">
            <a:avLst/>
          </a:prstGeom>
        </p:spPr>
      </p:pic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C3C244D-8CE3-FA7A-FC1D-5B3ED7450E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153197" y="4790120"/>
            <a:ext cx="138255" cy="115616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A24B870-7A84-2086-5CDA-CAB78E76D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328499" y="4722815"/>
            <a:ext cx="145506" cy="121679"/>
          </a:xfrm>
          <a:prstGeom prst="rect">
            <a:avLst/>
          </a:prstGeom>
        </p:spPr>
      </p:pic>
      <p:pic>
        <p:nvPicPr>
          <p:cNvPr id="31" name="Picture 3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FF3800-95F4-65C1-75C3-2079906B9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992227" y="4951842"/>
            <a:ext cx="153461" cy="128332"/>
          </a:xfrm>
          <a:prstGeom prst="rect">
            <a:avLst/>
          </a:prstGeom>
        </p:spPr>
      </p:pic>
      <p:pic>
        <p:nvPicPr>
          <p:cNvPr id="32" name="Picture 3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087308A-067C-0692-FDC0-7413912AC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989328" y="4868307"/>
            <a:ext cx="153461" cy="128332"/>
          </a:xfrm>
          <a:prstGeom prst="rect">
            <a:avLst/>
          </a:prstGeom>
        </p:spPr>
      </p:pic>
      <p:pic>
        <p:nvPicPr>
          <p:cNvPr id="33" name="Picture 3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9DA7CAD-E776-C816-E80B-73F515267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050669" y="4862125"/>
            <a:ext cx="153461" cy="128332"/>
          </a:xfrm>
          <a:prstGeom prst="rect">
            <a:avLst/>
          </a:prstGeom>
        </p:spPr>
      </p:pic>
      <p:pic>
        <p:nvPicPr>
          <p:cNvPr id="34" name="Picture 3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7C19C74-02CA-6C76-4A72-B9D743B95D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058380" y="4928118"/>
            <a:ext cx="158701" cy="116691"/>
          </a:xfrm>
          <a:prstGeom prst="rect">
            <a:avLst/>
          </a:prstGeom>
        </p:spPr>
      </p:pic>
      <p:pic>
        <p:nvPicPr>
          <p:cNvPr id="35" name="Picture 3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1BFF9A6-3AC5-5BD6-83CD-8CF01F7FE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245462" y="4711438"/>
            <a:ext cx="158701" cy="116691"/>
          </a:xfrm>
          <a:prstGeom prst="rect">
            <a:avLst/>
          </a:prstGeom>
        </p:spPr>
      </p:pic>
      <p:pic>
        <p:nvPicPr>
          <p:cNvPr id="36" name="Picture 3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2EB00F9-54EA-47BD-3986-82847315F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519292" y="4703909"/>
            <a:ext cx="158701" cy="116691"/>
          </a:xfrm>
          <a:prstGeom prst="rect">
            <a:avLst/>
          </a:prstGeom>
        </p:spPr>
      </p:pic>
      <p:pic>
        <p:nvPicPr>
          <p:cNvPr id="37" name="Picture 3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B920417-D95D-F887-94BB-99423C799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425300" y="4600704"/>
            <a:ext cx="158701" cy="116691"/>
          </a:xfrm>
          <a:prstGeom prst="rect">
            <a:avLst/>
          </a:prstGeom>
        </p:spPr>
      </p:pic>
      <p:pic>
        <p:nvPicPr>
          <p:cNvPr id="38" name="Picture 3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8A2F0DB-8B4A-EA33-6677-27DAD6679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145550" y="4618835"/>
            <a:ext cx="158701" cy="116691"/>
          </a:xfrm>
          <a:prstGeom prst="rect">
            <a:avLst/>
          </a:prstGeom>
        </p:spPr>
      </p:pic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FF51068-3A2F-4261-E72A-8EB67C832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055296" y="4614069"/>
            <a:ext cx="158701" cy="116691"/>
          </a:xfrm>
          <a:prstGeom prst="rect">
            <a:avLst/>
          </a:prstGeom>
        </p:spPr>
      </p:pic>
      <p:pic>
        <p:nvPicPr>
          <p:cNvPr id="40" name="Picture 3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E0F9991-D064-D267-66A5-4C94AA7EB5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899770" y="4965877"/>
            <a:ext cx="158701" cy="116691"/>
          </a:xfrm>
          <a:prstGeom prst="rect">
            <a:avLst/>
          </a:prstGeom>
        </p:spPr>
      </p:pic>
      <p:pic>
        <p:nvPicPr>
          <p:cNvPr id="41" name="Picture 4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CA0765E-6A76-3BB1-5F80-84F4BCAB4C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867117" y="4791097"/>
            <a:ext cx="158701" cy="116691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6040AD4-B435-14A1-A84C-9DC659919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993787" y="4788849"/>
            <a:ext cx="158701" cy="116691"/>
          </a:xfrm>
          <a:prstGeom prst="rect">
            <a:avLst/>
          </a:prstGeom>
        </p:spPr>
      </p:pic>
      <p:pic>
        <p:nvPicPr>
          <p:cNvPr id="43" name="Picture 4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47B57A-FB49-DAE2-95F3-F0B2F419B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0980304" y="4712953"/>
            <a:ext cx="158701" cy="116691"/>
          </a:xfrm>
          <a:prstGeom prst="rect">
            <a:avLst/>
          </a:prstGeom>
        </p:spPr>
      </p:pic>
      <p:pic>
        <p:nvPicPr>
          <p:cNvPr id="44" name="Picture 4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6AE94D4-6E39-6617-7BC2-524A4A7B2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00" t="51509" r="27288" b="47669"/>
          <a:stretch/>
        </p:blipFill>
        <p:spPr>
          <a:xfrm>
            <a:off x="11018611" y="4703908"/>
            <a:ext cx="158701" cy="116691"/>
          </a:xfrm>
          <a:prstGeom prst="rect">
            <a:avLst/>
          </a:prstGeom>
        </p:spPr>
      </p:pic>
      <p:pic>
        <p:nvPicPr>
          <p:cNvPr id="45" name="Picture 4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044447-3FF1-309A-1E58-587615B7D7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26" t="30576" r="25926" b="47531"/>
          <a:stretch/>
        </p:blipFill>
        <p:spPr>
          <a:xfrm>
            <a:off x="206712" y="855240"/>
            <a:ext cx="11795026" cy="473941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9229ACF-8BEE-E435-1997-8CFFDEE1ED4B}"/>
              </a:ext>
            </a:extLst>
          </p:cNvPr>
          <p:cNvSpPr/>
          <p:nvPr/>
        </p:nvSpPr>
        <p:spPr>
          <a:xfrm>
            <a:off x="10188981" y="4231564"/>
            <a:ext cx="1520232" cy="1049084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Google Shape;137;p3">
            <a:extLst>
              <a:ext uri="{FF2B5EF4-FFF2-40B4-BE49-F238E27FC236}">
                <a16:creationId xmlns:a16="http://schemas.microsoft.com/office/drawing/2014/main" id="{88798432-A166-4D51-377B-05FB224124ED}"/>
              </a:ext>
            </a:extLst>
          </p:cNvPr>
          <p:cNvSpPr/>
          <p:nvPr/>
        </p:nvSpPr>
        <p:spPr>
          <a:xfrm>
            <a:off x="233635" y="906867"/>
            <a:ext cx="33474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UMRS </a:t>
            </a:r>
            <a:r>
              <a:rPr lang="en-CA" sz="3200" b="1" dirty="0" err="1">
                <a:solidFill>
                  <a:schemeClr val="bg1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CoFirGE</a:t>
            </a:r>
            <a:r>
              <a:rPr lang="en-CA" sz="32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Avenir"/>
                <a:cs typeface="Avenir"/>
                <a:sym typeface="Avenir"/>
              </a:rPr>
              <a:t> Test</a:t>
            </a:r>
            <a:endParaRPr sz="3200" b="1" dirty="0">
              <a:solidFill>
                <a:schemeClr val="bg1"/>
              </a:solidFill>
              <a:latin typeface="Avenir Next Condensed Demi Bol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E478D188-7987-CE8E-EFAA-DB9DD2457C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Take home message!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83;p6">
            <a:extLst>
              <a:ext uri="{FF2B5EF4-FFF2-40B4-BE49-F238E27FC236}">
                <a16:creationId xmlns:a16="http://schemas.microsoft.com/office/drawing/2014/main" id="{825DC785-AE00-B101-E4FD-7611B156BC6F}"/>
              </a:ext>
            </a:extLst>
          </p:cNvPr>
          <p:cNvCxnSpPr>
            <a:cxnSpLocks/>
          </p:cNvCxnSpPr>
          <p:nvPr/>
        </p:nvCxnSpPr>
        <p:spPr>
          <a:xfrm>
            <a:off x="3055716" y="232093"/>
            <a:ext cx="761753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883CB9-B8C0-A630-7C4B-2A7B9C449D5A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1CEDE-C549-1A8F-1365-C3C33132916D}"/>
              </a:ext>
            </a:extLst>
          </p:cNvPr>
          <p:cNvSpPr txBox="1"/>
          <p:nvPr/>
        </p:nvSpPr>
        <p:spPr>
          <a:xfrm>
            <a:off x="233635" y="494729"/>
            <a:ext cx="586962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PRR resistant exotic Turkish and Trojan fir have been identified with PRR resistance (previous), improved NR (NECP), late budbreak (not shown), and quality (not shown)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Insect tolerance/resilience will be evaluated in spring 2025</a:t>
            </a:r>
          </a:p>
          <a:p>
            <a:endParaRPr lang="en-US" sz="8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Identification and selection of elite trees is ongoing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Next step is to use a weighted selection index to identify the best trees for seed orchard use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Summer 2026 establish seed orchards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b="1" dirty="0"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Next Condensed Demi Bold" panose="020B0506020202020204" pitchFamily="34" charset="0"/>
              </a:rPr>
              <a:t>Continue to collect seed from PRR survivors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BD40F-A1F1-F191-A957-CFA3458A5903}"/>
              </a:ext>
            </a:extLst>
          </p:cNvPr>
          <p:cNvSpPr txBox="1"/>
          <p:nvPr/>
        </p:nvSpPr>
        <p:spPr>
          <a:xfrm>
            <a:off x="6397994" y="5785646"/>
            <a:ext cx="539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Next Condensed Demi Bold" panose="020B0506020202020204" pitchFamily="34" charset="0"/>
              </a:rPr>
              <a:t>Whitehill CTG lab students and postdocs processing needles from PRR Turkish and Trojan fir survivors for NR study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F0A5D6FB-79C4-80CA-7B60-41D9A6A656D0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4" name="Picture 3" descr="A person holding a branch&#10;&#10;AI-generated content may be incorrect.">
            <a:extLst>
              <a:ext uri="{FF2B5EF4-FFF2-40B4-BE49-F238E27FC236}">
                <a16:creationId xmlns:a16="http://schemas.microsoft.com/office/drawing/2014/main" id="{F2B1E3CF-92E1-EB55-6D64-98CDBFD35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81"/>
          <a:stretch/>
        </p:blipFill>
        <p:spPr>
          <a:xfrm rot="5400000">
            <a:off x="6454900" y="400510"/>
            <a:ext cx="5284708" cy="53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61038225-3BB8-CCDE-7DDE-55810001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F1E3A4D-F6F4-8515-9391-594FAB5B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2" t="8519" r="5841" b="12261"/>
          <a:stretch/>
        </p:blipFill>
        <p:spPr>
          <a:xfrm>
            <a:off x="2216281" y="5119623"/>
            <a:ext cx="3716499" cy="1150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F423A2-619B-146F-8F11-E6DD97998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466E836A-BD5C-CD00-0693-40AB3592B9AF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Thanks!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2F900A4C-2F7C-F031-0DE4-87B9859642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71D42A5D-0E59-3777-8B55-39E7541CB13D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D1B00915-73D4-A039-348A-404915D211B0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3FE4BC20-D8C2-89BF-DC3C-0FFA9445F01F}"/>
              </a:ext>
            </a:extLst>
          </p:cNvPr>
          <p:cNvCxnSpPr>
            <a:cxnSpLocks/>
          </p:cNvCxnSpPr>
          <p:nvPr/>
        </p:nvCxnSpPr>
        <p:spPr>
          <a:xfrm>
            <a:off x="1192306" y="232093"/>
            <a:ext cx="948094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F7638EC6-0A4E-6EA6-EAF3-67FFBDCE87C1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EA2A7A-F4ED-01E9-FBD1-0CB74465D757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34</a:t>
            </a: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B6CD924D-766F-8680-1BE3-81A3FC271BE8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7DB6FAE-12AB-1CDA-75E2-1F816D2AF853}"/>
              </a:ext>
            </a:extLst>
          </p:cNvPr>
          <p:cNvSpPr txBox="1"/>
          <p:nvPr/>
        </p:nvSpPr>
        <p:spPr>
          <a:xfrm>
            <a:off x="2996576" y="2856985"/>
            <a:ext cx="3233923" cy="6170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Tracy Taylor</a:t>
            </a:r>
          </a:p>
          <a:p>
            <a:pPr algn="ctr"/>
            <a:r>
              <a:rPr lang="en-US" sz="1400" b="1" dirty="0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UMRS Superintendent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FE5B61FB-04AF-BB40-2537-F5031EE610FC}"/>
              </a:ext>
            </a:extLst>
          </p:cNvPr>
          <p:cNvSpPr txBox="1"/>
          <p:nvPr/>
        </p:nvSpPr>
        <p:spPr>
          <a:xfrm>
            <a:off x="58343" y="2856985"/>
            <a:ext cx="3017142" cy="6170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Teresa Lambert</a:t>
            </a:r>
          </a:p>
          <a:p>
            <a:pPr algn="ctr"/>
            <a:r>
              <a:rPr lang="en-US" sz="1400" b="1" dirty="0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NCDA Research Station Director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3E844-62E8-5529-5E99-2329CA60E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73" y="3405045"/>
            <a:ext cx="3378492" cy="1595975"/>
          </a:xfrm>
          <a:prstGeom prst="rect">
            <a:avLst/>
          </a:prstGeom>
        </p:spPr>
      </p:pic>
      <p:pic>
        <p:nvPicPr>
          <p:cNvPr id="16" name="Picture 15" descr="Two men standing in a field&#10;&#10;Description automatically generated">
            <a:extLst>
              <a:ext uri="{FF2B5EF4-FFF2-40B4-BE49-F238E27FC236}">
                <a16:creationId xmlns:a16="http://schemas.microsoft.com/office/drawing/2014/main" id="{26A3C7A5-00CE-06B6-FB17-98F965F7AC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558" t="22831" r="52320" b="61461"/>
          <a:stretch/>
        </p:blipFill>
        <p:spPr>
          <a:xfrm>
            <a:off x="3630436" y="438250"/>
            <a:ext cx="1966202" cy="24051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C27DC-2A7F-B15F-AECC-9D2576BA72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535" t="45964" r="32718" b="24628"/>
          <a:stretch/>
        </p:blipFill>
        <p:spPr>
          <a:xfrm>
            <a:off x="583819" y="467219"/>
            <a:ext cx="1966191" cy="2336539"/>
          </a:xfrm>
          <a:prstGeom prst="rect">
            <a:avLst/>
          </a:prstGeom>
        </p:spPr>
      </p:pic>
      <p:pic>
        <p:nvPicPr>
          <p:cNvPr id="18" name="Picture 17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9E8BADD6-A532-E834-8563-CD97617D5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4827" y="920087"/>
            <a:ext cx="5734560" cy="4300920"/>
          </a:xfrm>
          <a:prstGeom prst="rect">
            <a:avLst/>
          </a:prstGeom>
        </p:spPr>
      </p:pic>
      <p:sp>
        <p:nvSpPr>
          <p:cNvPr id="19" name="Google Shape;137;p1">
            <a:extLst>
              <a:ext uri="{FF2B5EF4-FFF2-40B4-BE49-F238E27FC236}">
                <a16:creationId xmlns:a16="http://schemas.microsoft.com/office/drawing/2014/main" id="{7F2BDEC7-6ED6-EC4D-32F1-DD38D0AF7DBF}"/>
              </a:ext>
            </a:extLst>
          </p:cNvPr>
          <p:cNvSpPr txBox="1"/>
          <p:nvPr/>
        </p:nvSpPr>
        <p:spPr>
          <a:xfrm>
            <a:off x="6104825" y="5235672"/>
            <a:ext cx="57345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  <a:latin typeface="Univers Condensed" panose="020B0506020202050204" pitchFamily="34" charset="0"/>
                <a:ea typeface="Avenir"/>
                <a:cs typeface="Avenir"/>
                <a:sym typeface="Avenir"/>
              </a:rPr>
              <a:t>Tobacco Trust Fund Christmas Tree Seed </a:t>
            </a:r>
            <a:r>
              <a:rPr lang="en-US" sz="2800" b="1" dirty="0">
                <a:solidFill>
                  <a:srgbClr val="990000"/>
                </a:solidFill>
                <a:latin typeface="Univers Condensed" panose="020B0506020202050204" pitchFamily="34" charset="0"/>
                <a:cs typeface="Arial Narrow"/>
                <a:sym typeface="Avenir"/>
              </a:rPr>
              <a:t>Center of Excellence</a:t>
            </a:r>
            <a:endParaRPr lang="en-US" sz="2800" b="1" dirty="0">
              <a:solidFill>
                <a:srgbClr val="990000"/>
              </a:solidFill>
              <a:latin typeface="Univers Condensed" panose="020B050602020205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14181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A64EFB-88E8-7087-6FED-B11494EA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813" y="3845163"/>
            <a:ext cx="1270000" cy="127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Whitehill Lab Members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3560323" y="232093"/>
            <a:ext cx="711293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87;p17">
            <a:extLst>
              <a:ext uri="{FF2B5EF4-FFF2-40B4-BE49-F238E27FC236}">
                <a16:creationId xmlns:a16="http://schemas.microsoft.com/office/drawing/2014/main" id="{E4269B45-7623-3964-4958-FC98883216D5}"/>
              </a:ext>
            </a:extLst>
          </p:cNvPr>
          <p:cNvCxnSpPr/>
          <p:nvPr/>
        </p:nvCxnSpPr>
        <p:spPr>
          <a:xfrm>
            <a:off x="242776" y="6388251"/>
            <a:ext cx="895300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8013349-9255-2C59-992C-18D84DD56156}"/>
              </a:ext>
            </a:extLst>
          </p:cNvPr>
          <p:cNvGrpSpPr/>
          <p:nvPr/>
        </p:nvGrpSpPr>
        <p:grpSpPr>
          <a:xfrm>
            <a:off x="-139223" y="810768"/>
            <a:ext cx="2392680" cy="1895910"/>
            <a:chOff x="87739" y="508551"/>
            <a:chExt cx="2392680" cy="18959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914246-F9A9-38D1-F6B8-87BA88B3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155" y="508551"/>
              <a:ext cx="1272412" cy="1272412"/>
            </a:xfrm>
            <a:prstGeom prst="rect">
              <a:avLst/>
            </a:prstGeom>
          </p:spPr>
        </p:pic>
        <p:sp>
          <p:nvSpPr>
            <p:cNvPr id="23" name="Google Shape;178;p6">
              <a:extLst>
                <a:ext uri="{FF2B5EF4-FFF2-40B4-BE49-F238E27FC236}">
                  <a16:creationId xmlns:a16="http://schemas.microsoft.com/office/drawing/2014/main" id="{BB38FEC1-D5EF-71EE-1AD6-2C80009206CE}"/>
                </a:ext>
              </a:extLst>
            </p:cNvPr>
            <p:cNvSpPr txBox="1"/>
            <p:nvPr/>
          </p:nvSpPr>
          <p:spPr>
            <a:xfrm>
              <a:off x="87739" y="1840449"/>
              <a:ext cx="2392680" cy="564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1800"/>
              </a:pPr>
              <a:r>
                <a:rPr lang="en-CA" sz="1400" b="1" dirty="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PI Whitehill</a:t>
              </a:r>
              <a:endParaRPr sz="1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8CADFED-2493-AAED-AC3E-07F5D20A688A}"/>
              </a:ext>
            </a:extLst>
          </p:cNvPr>
          <p:cNvSpPr/>
          <p:nvPr/>
        </p:nvSpPr>
        <p:spPr>
          <a:xfrm>
            <a:off x="1856355" y="438004"/>
            <a:ext cx="7313753" cy="23469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5363CD-D070-CBDA-3E0D-701342393F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0" r="16364"/>
          <a:stretch/>
        </p:blipFill>
        <p:spPr>
          <a:xfrm>
            <a:off x="1979176" y="779913"/>
            <a:ext cx="1540502" cy="12819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25FF8-8EDE-B609-83B1-42CF50D437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85" r="14207"/>
          <a:stretch/>
        </p:blipFill>
        <p:spPr>
          <a:xfrm>
            <a:off x="13852358" y="85551"/>
            <a:ext cx="2229515" cy="1697332"/>
          </a:xfrm>
          <a:prstGeom prst="rect">
            <a:avLst/>
          </a:prstGeom>
        </p:spPr>
      </p:pic>
      <p:sp>
        <p:nvSpPr>
          <p:cNvPr id="24" name="Google Shape;178;p6">
            <a:extLst>
              <a:ext uri="{FF2B5EF4-FFF2-40B4-BE49-F238E27FC236}">
                <a16:creationId xmlns:a16="http://schemas.microsoft.com/office/drawing/2014/main" id="{0EA10BE3-E825-F516-A64A-EA3AB69EB186}"/>
              </a:ext>
            </a:extLst>
          </p:cNvPr>
          <p:cNvSpPr txBox="1"/>
          <p:nvPr/>
        </p:nvSpPr>
        <p:spPr>
          <a:xfrm>
            <a:off x="1533520" y="2126014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Chiang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Lab/Project Manager</a:t>
            </a:r>
            <a:endParaRPr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" name="Google Shape;178;p6">
            <a:extLst>
              <a:ext uri="{FF2B5EF4-FFF2-40B4-BE49-F238E27FC236}">
                <a16:creationId xmlns:a16="http://schemas.microsoft.com/office/drawing/2014/main" id="{AC2A865C-4A40-C376-ABE5-F9DF45D1A510}"/>
              </a:ext>
            </a:extLst>
          </p:cNvPr>
          <p:cNvSpPr txBox="1"/>
          <p:nvPr/>
        </p:nvSpPr>
        <p:spPr>
          <a:xfrm>
            <a:off x="4591902" y="2126014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Barampuram</a:t>
            </a:r>
            <a:endParaRPr lang="en-CA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Tissue Culture</a:t>
            </a:r>
          </a:p>
        </p:txBody>
      </p:sp>
      <p:sp>
        <p:nvSpPr>
          <p:cNvPr id="46" name="Google Shape;178;p6">
            <a:extLst>
              <a:ext uri="{FF2B5EF4-FFF2-40B4-BE49-F238E27FC236}">
                <a16:creationId xmlns:a16="http://schemas.microsoft.com/office/drawing/2014/main" id="{0481244C-83C8-B591-524E-03645D920016}"/>
              </a:ext>
            </a:extLst>
          </p:cNvPr>
          <p:cNvSpPr txBox="1"/>
          <p:nvPr/>
        </p:nvSpPr>
        <p:spPr>
          <a:xfrm>
            <a:off x="3135047" y="424291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STAFF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" name="Google Shape;178;p6">
            <a:extLst>
              <a:ext uri="{FF2B5EF4-FFF2-40B4-BE49-F238E27FC236}">
                <a16:creationId xmlns:a16="http://schemas.microsoft.com/office/drawing/2014/main" id="{51B50BE7-72CC-8AAA-6656-85A0A8171209}"/>
              </a:ext>
            </a:extLst>
          </p:cNvPr>
          <p:cNvSpPr txBox="1"/>
          <p:nvPr/>
        </p:nvSpPr>
        <p:spPr>
          <a:xfrm>
            <a:off x="9065108" y="2342129"/>
            <a:ext cx="173355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Elorriaga</a:t>
            </a:r>
            <a:endParaRPr lang="en-CA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178;p6">
            <a:extLst>
              <a:ext uri="{FF2B5EF4-FFF2-40B4-BE49-F238E27FC236}">
                <a16:creationId xmlns:a16="http://schemas.microsoft.com/office/drawing/2014/main" id="{15947672-9DC3-BEA3-992C-6A9D9302D0D1}"/>
              </a:ext>
            </a:extLst>
          </p:cNvPr>
          <p:cNvSpPr txBox="1"/>
          <p:nvPr/>
        </p:nvSpPr>
        <p:spPr>
          <a:xfrm>
            <a:off x="6270926" y="2127297"/>
            <a:ext cx="1636449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Yuen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Bioinformatics Support</a:t>
            </a:r>
          </a:p>
        </p:txBody>
      </p:sp>
      <p:sp>
        <p:nvSpPr>
          <p:cNvPr id="48" name="Google Shape;178;p6">
            <a:extLst>
              <a:ext uri="{FF2B5EF4-FFF2-40B4-BE49-F238E27FC236}">
                <a16:creationId xmlns:a16="http://schemas.microsoft.com/office/drawing/2014/main" id="{CD97C0C7-DF23-C70E-8838-00DFB30EDC57}"/>
              </a:ext>
            </a:extLst>
          </p:cNvPr>
          <p:cNvSpPr txBox="1"/>
          <p:nvPr/>
        </p:nvSpPr>
        <p:spPr>
          <a:xfrm>
            <a:off x="9156829" y="483736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POST-DOCS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" name="Google Shape;178;p6">
            <a:extLst>
              <a:ext uri="{FF2B5EF4-FFF2-40B4-BE49-F238E27FC236}">
                <a16:creationId xmlns:a16="http://schemas.microsoft.com/office/drawing/2014/main" id="{5FEDEA8B-BB0E-BF9C-E284-4A68AF171015}"/>
              </a:ext>
            </a:extLst>
          </p:cNvPr>
          <p:cNvSpPr txBox="1"/>
          <p:nvPr/>
        </p:nvSpPr>
        <p:spPr>
          <a:xfrm>
            <a:off x="5555642" y="5309951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PhD Hickman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C4D96-76A9-A060-80FF-FCAEC5F5A7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427" r="21266"/>
          <a:stretch/>
        </p:blipFill>
        <p:spPr>
          <a:xfrm>
            <a:off x="1622321" y="3840751"/>
            <a:ext cx="1303530" cy="1279873"/>
          </a:xfrm>
          <a:prstGeom prst="rect">
            <a:avLst/>
          </a:prstGeom>
        </p:spPr>
      </p:pic>
      <p:sp>
        <p:nvSpPr>
          <p:cNvPr id="29" name="Google Shape;178;p6">
            <a:extLst>
              <a:ext uri="{FF2B5EF4-FFF2-40B4-BE49-F238E27FC236}">
                <a16:creationId xmlns:a16="http://schemas.microsoft.com/office/drawing/2014/main" id="{B5B6A6E1-1004-DAE0-F367-D0011EA90A40}"/>
              </a:ext>
            </a:extLst>
          </p:cNvPr>
          <p:cNvSpPr txBox="1"/>
          <p:nvPr/>
        </p:nvSpPr>
        <p:spPr>
          <a:xfrm>
            <a:off x="1733046" y="5309951"/>
            <a:ext cx="10820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MS </a:t>
            </a:r>
            <a:r>
              <a:rPr lang="en-CA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Cothron</a:t>
            </a:r>
            <a:endParaRPr lang="en-CA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4E8898-5707-28B6-0789-7DA61D8749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579" r="31047"/>
          <a:stretch/>
        </p:blipFill>
        <p:spPr>
          <a:xfrm>
            <a:off x="3139410" y="3851875"/>
            <a:ext cx="902404" cy="1257625"/>
          </a:xfrm>
          <a:prstGeom prst="rect">
            <a:avLst/>
          </a:prstGeom>
        </p:spPr>
      </p:pic>
      <p:sp>
        <p:nvSpPr>
          <p:cNvPr id="30" name="Google Shape;178;p6">
            <a:extLst>
              <a:ext uri="{FF2B5EF4-FFF2-40B4-BE49-F238E27FC236}">
                <a16:creationId xmlns:a16="http://schemas.microsoft.com/office/drawing/2014/main" id="{AE91F38C-2514-653D-FA69-15776C995023}"/>
              </a:ext>
            </a:extLst>
          </p:cNvPr>
          <p:cNvSpPr txBox="1"/>
          <p:nvPr/>
        </p:nvSpPr>
        <p:spPr>
          <a:xfrm>
            <a:off x="3088084" y="5309951"/>
            <a:ext cx="1005057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PhD </a:t>
            </a:r>
            <a:r>
              <a:rPr lang="en-CA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Gade</a:t>
            </a:r>
            <a:endParaRPr lang="en-CA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C54EF-A04C-E229-0E91-926F8DAABC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432" r="12344"/>
          <a:stretch/>
        </p:blipFill>
        <p:spPr>
          <a:xfrm>
            <a:off x="4249643" y="3857823"/>
            <a:ext cx="1665438" cy="1245728"/>
          </a:xfrm>
          <a:prstGeom prst="rect">
            <a:avLst/>
          </a:prstGeom>
        </p:spPr>
      </p:pic>
      <p:sp>
        <p:nvSpPr>
          <p:cNvPr id="31" name="Google Shape;178;p6">
            <a:extLst>
              <a:ext uri="{FF2B5EF4-FFF2-40B4-BE49-F238E27FC236}">
                <a16:creationId xmlns:a16="http://schemas.microsoft.com/office/drawing/2014/main" id="{22896EC5-584E-04E4-4A2E-475D11A3395F}"/>
              </a:ext>
            </a:extLst>
          </p:cNvPr>
          <p:cNvSpPr txBox="1"/>
          <p:nvPr/>
        </p:nvSpPr>
        <p:spPr>
          <a:xfrm>
            <a:off x="3886024" y="5309951"/>
            <a:ext cx="2392676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PhD </a:t>
            </a:r>
            <a:r>
              <a:rPr lang="en-CA" sz="1200" b="1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Devihalli</a:t>
            </a:r>
            <a:endParaRPr lang="en-CA" sz="12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2534E7-97AF-FE04-9090-C587A1397689}"/>
              </a:ext>
            </a:extLst>
          </p:cNvPr>
          <p:cNvSpPr/>
          <p:nvPr/>
        </p:nvSpPr>
        <p:spPr>
          <a:xfrm>
            <a:off x="1533520" y="3377560"/>
            <a:ext cx="8804789" cy="23618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Google Shape;178;p6">
            <a:extLst>
              <a:ext uri="{FF2B5EF4-FFF2-40B4-BE49-F238E27FC236}">
                <a16:creationId xmlns:a16="http://schemas.microsoft.com/office/drawing/2014/main" id="{F1D0ABE3-735D-A95D-0108-80F2C0584F4C}"/>
              </a:ext>
            </a:extLst>
          </p:cNvPr>
          <p:cNvSpPr txBox="1"/>
          <p:nvPr/>
        </p:nvSpPr>
        <p:spPr>
          <a:xfrm>
            <a:off x="3417114" y="3448763"/>
            <a:ext cx="565139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GRADUATE STUDENTS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9C5BB7-60B8-B0CA-35D3-220CDDAE0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2287" y="3840992"/>
            <a:ext cx="1279390" cy="12793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A8861E-3DDF-7AB6-E8B9-13A6C092CE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604" b="9767"/>
          <a:stretch/>
        </p:blipFill>
        <p:spPr>
          <a:xfrm>
            <a:off x="10605810" y="909298"/>
            <a:ext cx="1083635" cy="1288015"/>
          </a:xfrm>
          <a:prstGeom prst="rect">
            <a:avLst/>
          </a:prstGeom>
        </p:spPr>
      </p:pic>
      <p:sp>
        <p:nvSpPr>
          <p:cNvPr id="60" name="Google Shape;392;p17">
            <a:extLst>
              <a:ext uri="{FF2B5EF4-FFF2-40B4-BE49-F238E27FC236}">
                <a16:creationId xmlns:a16="http://schemas.microsoft.com/office/drawing/2014/main" id="{1C706EA9-9EFF-BE71-B484-D4557BA547B3}"/>
              </a:ext>
            </a:extLst>
          </p:cNvPr>
          <p:cNvSpPr txBox="1"/>
          <p:nvPr/>
        </p:nvSpPr>
        <p:spPr>
          <a:xfrm>
            <a:off x="3445495" y="2096412"/>
            <a:ext cx="1636449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Whetten</a:t>
            </a:r>
          </a:p>
          <a:p>
            <a:pPr algn="ctr"/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sym typeface="Avenir"/>
              </a:rPr>
              <a:t>Professor Emeritus</a:t>
            </a:r>
          </a:p>
          <a:p>
            <a:pPr algn="ctr"/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sym typeface="Avenir"/>
              </a:rPr>
              <a:t>Molecular Breeding</a:t>
            </a:r>
            <a:endParaRPr lang="en-CA" sz="1200" dirty="0">
              <a:ea typeface="Avenir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7E9AD1B-81E9-DD2D-7ACE-C58635AA99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1454" y="768546"/>
            <a:ext cx="1288000" cy="1288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417CE2B-1801-3AA3-7781-3935EE873694}"/>
              </a:ext>
            </a:extLst>
          </p:cNvPr>
          <p:cNvSpPr/>
          <p:nvPr/>
        </p:nvSpPr>
        <p:spPr>
          <a:xfrm>
            <a:off x="9285100" y="449603"/>
            <a:ext cx="2519334" cy="2335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Google Shape;178;p6">
            <a:extLst>
              <a:ext uri="{FF2B5EF4-FFF2-40B4-BE49-F238E27FC236}">
                <a16:creationId xmlns:a16="http://schemas.microsoft.com/office/drawing/2014/main" id="{403D4DCD-F759-B394-D15A-0B8F8B804D5B}"/>
              </a:ext>
            </a:extLst>
          </p:cNvPr>
          <p:cNvSpPr txBox="1"/>
          <p:nvPr/>
        </p:nvSpPr>
        <p:spPr>
          <a:xfrm>
            <a:off x="10605809" y="2352876"/>
            <a:ext cx="1083636" cy="423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Bagwell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792F7B5-D382-FC09-3203-F8B2A7E97BE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31201"/>
          <a:stretch/>
        </p:blipFill>
        <p:spPr>
          <a:xfrm>
            <a:off x="8953126" y="3823649"/>
            <a:ext cx="1273340" cy="1314076"/>
          </a:xfrm>
          <a:prstGeom prst="rect">
            <a:avLst/>
          </a:prstGeom>
        </p:spPr>
      </p:pic>
      <p:sp>
        <p:nvSpPr>
          <p:cNvPr id="74" name="Google Shape;178;p6">
            <a:extLst>
              <a:ext uri="{FF2B5EF4-FFF2-40B4-BE49-F238E27FC236}">
                <a16:creationId xmlns:a16="http://schemas.microsoft.com/office/drawing/2014/main" id="{A6341FF5-01AB-78B8-6B67-D213B11E0C83}"/>
              </a:ext>
            </a:extLst>
          </p:cNvPr>
          <p:cNvSpPr txBox="1"/>
          <p:nvPr/>
        </p:nvSpPr>
        <p:spPr>
          <a:xfrm>
            <a:off x="8393456" y="5309951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MS Williams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CC19C5-6504-7C6A-569D-0BCA3F0186DE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35</a:t>
            </a:r>
          </a:p>
        </p:txBody>
      </p:sp>
      <p:pic>
        <p:nvPicPr>
          <p:cNvPr id="34" name="Picture 33" descr="A person standing in a yard&#10;&#10;Description automatically generated">
            <a:extLst>
              <a:ext uri="{FF2B5EF4-FFF2-40B4-BE49-F238E27FC236}">
                <a16:creationId xmlns:a16="http://schemas.microsoft.com/office/drawing/2014/main" id="{87C3E94A-5F3B-2AE1-5B46-04B9D734ACE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974" t="4424" r="18926" b="69629"/>
          <a:stretch/>
        </p:blipFill>
        <p:spPr>
          <a:xfrm>
            <a:off x="5116973" y="765742"/>
            <a:ext cx="1467555" cy="12880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7D4ABF5-4BDA-37CA-CDDF-5B79D871270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4409" t="16655" r="43125" b="50000"/>
          <a:stretch/>
        </p:blipFill>
        <p:spPr>
          <a:xfrm>
            <a:off x="6652318" y="767038"/>
            <a:ext cx="989568" cy="1355134"/>
          </a:xfrm>
          <a:prstGeom prst="rect">
            <a:avLst/>
          </a:prstGeom>
        </p:spPr>
      </p:pic>
      <p:sp>
        <p:nvSpPr>
          <p:cNvPr id="2" name="Google Shape;178;p6">
            <a:extLst>
              <a:ext uri="{FF2B5EF4-FFF2-40B4-BE49-F238E27FC236}">
                <a16:creationId xmlns:a16="http://schemas.microsoft.com/office/drawing/2014/main" id="{6A0FC3B8-B428-A563-8334-AD4C293CEB18}"/>
              </a:ext>
            </a:extLst>
          </p:cNvPr>
          <p:cNvSpPr txBox="1"/>
          <p:nvPr/>
        </p:nvSpPr>
        <p:spPr>
          <a:xfrm>
            <a:off x="6973168" y="5299513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PhD Patton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9A34B3-DDC9-5526-2883-405F06F57AB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1799" t="18756" r="47739" b="43497"/>
          <a:stretch/>
        </p:blipFill>
        <p:spPr>
          <a:xfrm>
            <a:off x="9398566" y="907117"/>
            <a:ext cx="1060666" cy="1314356"/>
          </a:xfrm>
          <a:prstGeom prst="rect">
            <a:avLst/>
          </a:prstGeom>
        </p:spPr>
      </p:pic>
      <p:sp>
        <p:nvSpPr>
          <p:cNvPr id="32" name="Google Shape;178;p6">
            <a:extLst>
              <a:ext uri="{FF2B5EF4-FFF2-40B4-BE49-F238E27FC236}">
                <a16:creationId xmlns:a16="http://schemas.microsoft.com/office/drawing/2014/main" id="{663FFBD1-2C2B-5F64-5588-9B7E811FE862}"/>
              </a:ext>
            </a:extLst>
          </p:cNvPr>
          <p:cNvSpPr txBox="1"/>
          <p:nvPr/>
        </p:nvSpPr>
        <p:spPr>
          <a:xfrm>
            <a:off x="7263339" y="2128580"/>
            <a:ext cx="2392680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TBD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12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Tissue Culture</a:t>
            </a:r>
          </a:p>
        </p:txBody>
      </p:sp>
      <p:pic>
        <p:nvPicPr>
          <p:cNvPr id="39" name="Graphic 38" descr="Scientist female with solid fill">
            <a:extLst>
              <a:ext uri="{FF2B5EF4-FFF2-40B4-BE49-F238E27FC236}">
                <a16:creationId xmlns:a16="http://schemas.microsoft.com/office/drawing/2014/main" id="{9F4D6124-16C0-9042-1D71-6964487F3C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26369" y="782019"/>
            <a:ext cx="1369414" cy="1369414"/>
          </a:xfrm>
          <a:prstGeom prst="rect">
            <a:avLst/>
          </a:prstGeom>
        </p:spPr>
      </p:pic>
      <p:sp>
        <p:nvSpPr>
          <p:cNvPr id="3" name="Google Shape;104;p1">
            <a:extLst>
              <a:ext uri="{FF2B5EF4-FFF2-40B4-BE49-F238E27FC236}">
                <a16:creationId xmlns:a16="http://schemas.microsoft.com/office/drawing/2014/main" id="{BAA3D354-BBD3-0ACA-5018-BE512B60EB28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31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18C0B-9401-A135-DF5C-15635778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50" y="5158858"/>
            <a:ext cx="2824852" cy="1194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Acknowledgements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2978331" y="232093"/>
            <a:ext cx="769492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D5B063-2567-D4B2-F546-02FC0BE83120}"/>
              </a:ext>
            </a:extLst>
          </p:cNvPr>
          <p:cNvSpPr txBox="1"/>
          <p:nvPr/>
        </p:nvSpPr>
        <p:spPr>
          <a:xfrm>
            <a:off x="6169657" y="386936"/>
            <a:ext cx="280314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venir Next" panose="020B0503020202020204" pitchFamily="34" charset="0"/>
              </a:rPr>
              <a:t>Collaborators</a:t>
            </a:r>
          </a:p>
          <a:p>
            <a:endParaRPr lang="en-US" sz="400" b="1" dirty="0">
              <a:latin typeface="Avenir Next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Jeff Owen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Tracy Taylor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Teresa Lambert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John Council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Rusty Barr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Travis </a:t>
            </a:r>
            <a:r>
              <a:rPr lang="en-US" sz="1600" b="1" dirty="0" err="1">
                <a:latin typeface="Avenir Next" panose="020B0503020202020204" pitchFamily="34" charset="0"/>
              </a:rPr>
              <a:t>Birdsell</a:t>
            </a:r>
            <a:endParaRPr lang="en-US" sz="1600" b="1" dirty="0">
              <a:latin typeface="Avenir Next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Ross Whetten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Elizabeth Nichols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Jack Wang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</a:t>
            </a:r>
            <a:r>
              <a:rPr lang="en-US" sz="1600" b="1" dirty="0" err="1">
                <a:latin typeface="Avenir Next" panose="020B0503020202020204" pitchFamily="34" charset="0"/>
              </a:rPr>
              <a:t>Fikret</a:t>
            </a:r>
            <a:r>
              <a:rPr lang="en-US" sz="1600" b="1" dirty="0">
                <a:latin typeface="Avenir Next" panose="020B0503020202020204" pitchFamily="34" charset="0"/>
              </a:rPr>
              <a:t> Isik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Jean </a:t>
            </a:r>
            <a:r>
              <a:rPr lang="en-US" sz="1600" b="1" dirty="0" err="1">
                <a:latin typeface="Avenir Next" panose="020B0503020202020204" pitchFamily="34" charset="0"/>
              </a:rPr>
              <a:t>Ristaino</a:t>
            </a:r>
            <a:endParaRPr lang="en-US" sz="1600" b="1" dirty="0">
              <a:latin typeface="Avenir Next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Charles Sims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Robert Jetton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venir Next" panose="020B0503020202020204" pitchFamily="34" charset="0"/>
              </a:rPr>
              <a:t>Dr. Solomon </a:t>
            </a:r>
            <a:r>
              <a:rPr lang="en-US" sz="1600" b="1" dirty="0" err="1">
                <a:latin typeface="Avenir Next" panose="020B0503020202020204" pitchFamily="34" charset="0"/>
              </a:rPr>
              <a:t>Ghezehei</a:t>
            </a:r>
            <a:endParaRPr lang="en-US" sz="1600" b="1" dirty="0">
              <a:latin typeface="Avenir Next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latin typeface="Avenir Next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en-CA" sz="1600" b="1" dirty="0">
              <a:latin typeface="Avenir Next" panose="020B05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8542A6-96AE-F7A2-8C73-EE801A68C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7" y="5158857"/>
            <a:ext cx="3401983" cy="1194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3EBD52-8016-33C5-ACBF-DF7D48BE5B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968" y="5295533"/>
            <a:ext cx="1073320" cy="10654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BB52BB-1C4D-A799-5D66-FD4FC06F5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317" y="5279549"/>
            <a:ext cx="943866" cy="943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AB0DF2-028B-76F9-A79D-16932437A488}"/>
              </a:ext>
            </a:extLst>
          </p:cNvPr>
          <p:cNvSpPr txBox="1"/>
          <p:nvPr/>
        </p:nvSpPr>
        <p:spPr>
          <a:xfrm>
            <a:off x="152263" y="4494074"/>
            <a:ext cx="243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venir Next" panose="020B0503020202020204" pitchFamily="34" charset="0"/>
              </a:rPr>
              <a:t>Funding</a:t>
            </a:r>
            <a:endParaRPr lang="en-CA" sz="2400" b="1">
              <a:latin typeface="Avenir Next" panose="020B0503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967F89-33D3-60B7-8E11-4CCFDA2A3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4151" y="4458161"/>
            <a:ext cx="1592738" cy="1650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570E49-2691-EE2C-8E26-7D1015764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0510" y="4371448"/>
            <a:ext cx="916955" cy="1981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F2BB28-D9ED-9309-37C8-14B49B7AD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3" b="93565" l="2976" r="95714">
                        <a14:foregroundMark x1="17500" y1="5414" x2="54881" y2="12666"/>
                        <a14:foregroundMark x1="54881" y1="12666" x2="81548" y2="9499"/>
                        <a14:foregroundMark x1="82024" y1="6742" x2="93690" y2="19305"/>
                        <a14:foregroundMark x1="93690" y1="19305" x2="94524" y2="20940"/>
                        <a14:foregroundMark x1="92738" y1="20735" x2="90357" y2="46374"/>
                        <a14:foregroundMark x1="90357" y1="46374" x2="91786" y2="50766"/>
                        <a14:foregroundMark x1="78095" y1="49540" x2="68690" y2="41675"/>
                        <a14:foregroundMark x1="21429" y1="51890" x2="23929" y2="39530"/>
                        <a14:foregroundMark x1="88571" y1="52911" x2="92976" y2="60776"/>
                        <a14:foregroundMark x1="92976" y1="60776" x2="92738" y2="76609"/>
                        <a14:foregroundMark x1="85000" y1="69969" x2="83571" y2="68846"/>
                        <a14:foregroundMark x1="47500" y1="82329" x2="68452" y2="78652"/>
                        <a14:foregroundMark x1="68452" y1="78652" x2="69167" y2="78652"/>
                        <a14:foregroundMark x1="62857" y1="84065" x2="81190" y2="73544"/>
                        <a14:foregroundMark x1="81190" y1="73544" x2="86667" y2="65475"/>
                        <a14:foregroundMark x1="86667" y1="65475" x2="85476" y2="59142"/>
                        <a14:foregroundMark x1="74881" y1="78958" x2="85833" y2="77835"/>
                        <a14:foregroundMark x1="85833" y1="77835" x2="88810" y2="74055"/>
                        <a14:foregroundMark x1="88810" y1="83146" x2="88810" y2="83146"/>
                        <a14:foregroundMark x1="86310" y1="84883" x2="86310" y2="84883"/>
                        <a14:foregroundMark x1="73810" y1="86517" x2="73810" y2="86517"/>
                        <a14:foregroundMark x1="54286" y1="89377" x2="54286" y2="89377"/>
                        <a14:foregroundMark x1="59643" y1="87845" x2="59643" y2="87845"/>
                        <a14:foregroundMark x1="49762" y1="92543" x2="49762" y2="92543"/>
                        <a14:foregroundMark x1="49762" y1="92339" x2="49762" y2="92339"/>
                        <a14:foregroundMark x1="63452" y1="87640" x2="63452" y2="87640"/>
                        <a14:foregroundMark x1="40357" y1="90194" x2="40357" y2="90194"/>
                        <a14:foregroundMark x1="27381" y1="86108" x2="39167" y2="86313"/>
                        <a14:foregroundMark x1="39167" y1="86313" x2="47976" y2="88764"/>
                        <a14:foregroundMark x1="47976" y1="88764" x2="48571" y2="93973"/>
                        <a14:foregroundMark x1="30595" y1="79980" x2="8810" y2="70480"/>
                        <a14:foregroundMark x1="8810" y1="70480" x2="7024" y2="79265"/>
                        <a14:foregroundMark x1="7024" y1="79265" x2="24286" y2="86517"/>
                        <a14:foregroundMark x1="24286" y1="86517" x2="25119" y2="86517"/>
                        <a14:foregroundMark x1="12976" y1="70174" x2="14524" y2="52911"/>
                        <a14:foregroundMark x1="14524" y1="52911" x2="32619" y2="39632"/>
                        <a14:foregroundMark x1="32619" y1="39632" x2="42024" y2="38202"/>
                        <a14:foregroundMark x1="42024" y1="38202" x2="42857" y2="38202"/>
                        <a14:foregroundMark x1="79286" y1="68233" x2="57976" y2="42901"/>
                        <a14:foregroundMark x1="7262" y1="70378" x2="7381" y2="61900"/>
                        <a14:foregroundMark x1="7381" y1="61900" x2="15238" y2="42492"/>
                        <a14:foregroundMark x1="15476" y1="22880" x2="25357" y2="21348"/>
                        <a14:foregroundMark x1="25357" y1="21348" x2="30357" y2="17773"/>
                        <a14:foregroundMark x1="32381" y1="20735" x2="69881" y2="16752"/>
                        <a14:foregroundMark x1="69881" y1="16752" x2="77857" y2="22676"/>
                        <a14:foregroundMark x1="77857" y1="22676" x2="86786" y2="23800"/>
                        <a14:foregroundMark x1="12500" y1="33299" x2="12500" y2="26558"/>
                        <a14:foregroundMark x1="17738" y1="5005" x2="19643" y2="7763"/>
                        <a14:foregroundMark x1="4762" y1="20940" x2="7024" y2="21042"/>
                        <a14:foregroundMark x1="95476" y1="71910" x2="93452" y2="71502"/>
                        <a14:foregroundMark x1="3095" y1="71399" x2="4524" y2="71502"/>
                        <a14:foregroundMark x1="95714" y1="22268" x2="92976" y2="22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0685" y="4388718"/>
            <a:ext cx="916955" cy="10675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20F9725-B6AA-2F5C-1CB6-FD77C6537057}"/>
              </a:ext>
            </a:extLst>
          </p:cNvPr>
          <p:cNvSpPr txBox="1"/>
          <p:nvPr/>
        </p:nvSpPr>
        <p:spPr>
          <a:xfrm>
            <a:off x="202471" y="38693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venir Next" panose="020B0503020202020204" pitchFamily="34" charset="0"/>
              </a:rPr>
              <a:t>Whitehill Lab: Twitter (@</a:t>
            </a:r>
            <a:r>
              <a:rPr lang="en-US" sz="2400" b="1" err="1">
                <a:latin typeface="Avenir Next" panose="020B0503020202020204" pitchFamily="34" charset="0"/>
              </a:rPr>
              <a:t>WhitehillLab</a:t>
            </a:r>
            <a:r>
              <a:rPr lang="en-US" sz="2400" b="1">
                <a:latin typeface="Avenir Next" panose="020B0503020202020204" pitchFamily="34" charset="0"/>
              </a:rPr>
              <a:t>)</a:t>
            </a:r>
            <a:endParaRPr lang="en-CA" sz="2400" b="1">
              <a:latin typeface="Avenir Next" panose="020B05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DD594-A7B9-5A78-22B7-24B40C3087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1759" y="1118895"/>
            <a:ext cx="3314650" cy="248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26739-2C54-D823-5B98-C4F47D5F7139}"/>
              </a:ext>
            </a:extLst>
          </p:cNvPr>
          <p:cNvSpPr txBox="1"/>
          <p:nvPr/>
        </p:nvSpPr>
        <p:spPr>
          <a:xfrm>
            <a:off x="142233" y="5950400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36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0E7F1C-F535-9DA6-E05D-B0D7DB5274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26" t="29007" r="10412" b="12169"/>
          <a:stretch/>
        </p:blipFill>
        <p:spPr>
          <a:xfrm>
            <a:off x="276821" y="1117669"/>
            <a:ext cx="5830306" cy="3085610"/>
          </a:xfrm>
          <a:prstGeom prst="rect">
            <a:avLst/>
          </a:prstGeom>
        </p:spPr>
      </p:pic>
      <p:pic>
        <p:nvPicPr>
          <p:cNvPr id="12" name="Picture 2" descr="Research - Kenan Institute">
            <a:extLst>
              <a:ext uri="{FF2B5EF4-FFF2-40B4-BE49-F238E27FC236}">
                <a16:creationId xmlns:a16="http://schemas.microsoft.com/office/drawing/2014/main" id="{49CA04E9-8D8B-E576-9386-7E29FABE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15" y="4443375"/>
            <a:ext cx="1684802" cy="4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0D543564-EA2D-5335-CA64-06CBDDBD5B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3326" y="5024583"/>
            <a:ext cx="2309314" cy="608074"/>
          </a:xfrm>
          <a:prstGeom prst="rect">
            <a:avLst/>
          </a:prstGeom>
        </p:spPr>
      </p:pic>
      <p:sp>
        <p:nvSpPr>
          <p:cNvPr id="15" name="Google Shape;104;p1">
            <a:extLst>
              <a:ext uri="{FF2B5EF4-FFF2-40B4-BE49-F238E27FC236}">
                <a16:creationId xmlns:a16="http://schemas.microsoft.com/office/drawing/2014/main" id="{35A2A043-8C71-0B78-020A-EB6955E1A70E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53CC7C-7A50-41D1-5D22-715A99EAB31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022" t="8519" r="4644" b="12261"/>
          <a:stretch/>
        </p:blipFill>
        <p:spPr>
          <a:xfrm>
            <a:off x="4033201" y="4260053"/>
            <a:ext cx="3225728" cy="9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7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9983014" cy="56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QUESTIONS?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F5608F-D739-E312-A50B-CEF78C72C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83;p6">
            <a:extLst>
              <a:ext uri="{FF2B5EF4-FFF2-40B4-BE49-F238E27FC236}">
                <a16:creationId xmlns:a16="http://schemas.microsoft.com/office/drawing/2014/main" id="{2F9B05D5-78C1-8A1B-3337-5830770E6D86}"/>
              </a:ext>
            </a:extLst>
          </p:cNvPr>
          <p:cNvCxnSpPr>
            <a:cxnSpLocks/>
          </p:cNvCxnSpPr>
          <p:nvPr/>
        </p:nvCxnSpPr>
        <p:spPr>
          <a:xfrm>
            <a:off x="1979271" y="232093"/>
            <a:ext cx="86939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picture containing fruit, plant, durian&#10;&#10;Description automatically generated">
            <a:extLst>
              <a:ext uri="{FF2B5EF4-FFF2-40B4-BE49-F238E27FC236}">
                <a16:creationId xmlns:a16="http://schemas.microsoft.com/office/drawing/2014/main" id="{F7F9D8E1-CFD7-706B-F4E4-73C4A4745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644" y="469748"/>
            <a:ext cx="9560713" cy="5818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E1EE3-D3B0-A0C6-8549-B4156C902F92}"/>
              </a:ext>
            </a:extLst>
          </p:cNvPr>
          <p:cNvSpPr txBox="1"/>
          <p:nvPr/>
        </p:nvSpPr>
        <p:spPr>
          <a:xfrm>
            <a:off x="141068" y="6045359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37</a:t>
            </a:r>
          </a:p>
        </p:txBody>
      </p:sp>
      <p:sp>
        <p:nvSpPr>
          <p:cNvPr id="11" name="Google Shape;104;p1">
            <a:extLst>
              <a:ext uri="{FF2B5EF4-FFF2-40B4-BE49-F238E27FC236}">
                <a16:creationId xmlns:a16="http://schemas.microsoft.com/office/drawing/2014/main" id="{79D26236-FD19-4705-11E7-A6602492575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0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 Natural Distribution 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4362994" y="232093"/>
            <a:ext cx="631026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4ED8867F-F1E6-5643-4486-E201C6C4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52" y="408660"/>
            <a:ext cx="7619234" cy="5772676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Google Shape;191;p6">
            <a:extLst>
              <a:ext uri="{FF2B5EF4-FFF2-40B4-BE49-F238E27FC236}">
                <a16:creationId xmlns:a16="http://schemas.microsoft.com/office/drawing/2014/main" id="{D2EBD507-70C4-60DF-4BE0-047BCA4921D4}"/>
              </a:ext>
            </a:extLst>
          </p:cNvPr>
          <p:cNvSpPr/>
          <p:nvPr/>
        </p:nvSpPr>
        <p:spPr>
          <a:xfrm>
            <a:off x="2620675" y="3984494"/>
            <a:ext cx="1559100" cy="1445739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1;p6">
            <a:extLst>
              <a:ext uri="{FF2B5EF4-FFF2-40B4-BE49-F238E27FC236}">
                <a16:creationId xmlns:a16="http://schemas.microsoft.com/office/drawing/2014/main" id="{000F0D30-113D-BB3D-2F72-2D6267750A53}"/>
              </a:ext>
            </a:extLst>
          </p:cNvPr>
          <p:cNvSpPr/>
          <p:nvPr/>
        </p:nvSpPr>
        <p:spPr>
          <a:xfrm>
            <a:off x="3863500" y="4989031"/>
            <a:ext cx="1406325" cy="1304071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1;p6">
            <a:extLst>
              <a:ext uri="{FF2B5EF4-FFF2-40B4-BE49-F238E27FC236}">
                <a16:creationId xmlns:a16="http://schemas.microsoft.com/office/drawing/2014/main" id="{99171E0D-0300-5077-644C-051248C00771}"/>
              </a:ext>
            </a:extLst>
          </p:cNvPr>
          <p:cNvSpPr/>
          <p:nvPr/>
        </p:nvSpPr>
        <p:spPr>
          <a:xfrm>
            <a:off x="6591461" y="3619821"/>
            <a:ext cx="1172820" cy="1087543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1;p6">
            <a:extLst>
              <a:ext uri="{FF2B5EF4-FFF2-40B4-BE49-F238E27FC236}">
                <a16:creationId xmlns:a16="http://schemas.microsoft.com/office/drawing/2014/main" id="{6EBF1574-9EE7-44EE-ABC1-0BD16D83895B}"/>
              </a:ext>
            </a:extLst>
          </p:cNvPr>
          <p:cNvSpPr/>
          <p:nvPr/>
        </p:nvSpPr>
        <p:spPr>
          <a:xfrm>
            <a:off x="6637301" y="2565536"/>
            <a:ext cx="975124" cy="904223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1;p6">
            <a:extLst>
              <a:ext uri="{FF2B5EF4-FFF2-40B4-BE49-F238E27FC236}">
                <a16:creationId xmlns:a16="http://schemas.microsoft.com/office/drawing/2014/main" id="{E1AFD31E-FEAB-6E98-7F63-7CE1A5B3B7E7}"/>
              </a:ext>
            </a:extLst>
          </p:cNvPr>
          <p:cNvSpPr/>
          <p:nvPr/>
        </p:nvSpPr>
        <p:spPr>
          <a:xfrm>
            <a:off x="8165729" y="2416420"/>
            <a:ext cx="1333222" cy="1236284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1;p6">
            <a:extLst>
              <a:ext uri="{FF2B5EF4-FFF2-40B4-BE49-F238E27FC236}">
                <a16:creationId xmlns:a16="http://schemas.microsoft.com/office/drawing/2014/main" id="{856571E0-B467-B75F-0E52-09F54D833DB4}"/>
              </a:ext>
            </a:extLst>
          </p:cNvPr>
          <p:cNvSpPr/>
          <p:nvPr/>
        </p:nvSpPr>
        <p:spPr>
          <a:xfrm>
            <a:off x="8681239" y="421128"/>
            <a:ext cx="1092347" cy="1012923"/>
          </a:xfrm>
          <a:prstGeom prst="ellipse">
            <a:avLst/>
          </a:prstGeom>
          <a:noFill/>
          <a:ln w="76200" cap="flat" cmpd="sng">
            <a:solidFill>
              <a:srgbClr val="22FF0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38F8BBD-8BC1-701B-A0E8-ED80A0FB760D}"/>
              </a:ext>
            </a:extLst>
          </p:cNvPr>
          <p:cNvSpPr txBox="1"/>
          <p:nvPr/>
        </p:nvSpPr>
        <p:spPr>
          <a:xfrm>
            <a:off x="4701386" y="6139498"/>
            <a:ext cx="7388350" cy="23980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800" b="1">
                <a:latin typeface="Avenir Next Demi Bold" panose="020B0503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Potter et al. 2008.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A144E-731D-BA18-202C-515D59F306F3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4</a:t>
            </a:r>
          </a:p>
        </p:txBody>
      </p:sp>
      <p:sp>
        <p:nvSpPr>
          <p:cNvPr id="15" name="Google Shape;104;p1">
            <a:extLst>
              <a:ext uri="{FF2B5EF4-FFF2-40B4-BE49-F238E27FC236}">
                <a16:creationId xmlns:a16="http://schemas.microsoft.com/office/drawing/2014/main" id="{3B9D7DAF-4DA8-30DE-949C-5272AF87EA8B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1423851" y="232093"/>
            <a:ext cx="924940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119;p2">
            <a:extLst>
              <a:ext uri="{FF2B5EF4-FFF2-40B4-BE49-F238E27FC236}">
                <a16:creationId xmlns:a16="http://schemas.microsoft.com/office/drawing/2014/main" id="{2C748EEA-EDA2-1C6C-A7B3-351BF9072F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0827" y="699083"/>
            <a:ext cx="6540171" cy="492904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432BAB7-63C0-B4A5-EC27-838F6016BD40}"/>
              </a:ext>
            </a:extLst>
          </p:cNvPr>
          <p:cNvSpPr txBox="1">
            <a:spLocks/>
          </p:cNvSpPr>
          <p:nvPr/>
        </p:nvSpPr>
        <p:spPr>
          <a:xfrm>
            <a:off x="6134852" y="5466347"/>
            <a:ext cx="491212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Fraser fir (</a:t>
            </a:r>
            <a:r>
              <a:rPr lang="en-US" sz="2400" b="1" i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Abies </a:t>
            </a:r>
            <a:r>
              <a:rPr lang="en-US" sz="2400" b="1" i="1" err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fraseri</a:t>
            </a:r>
            <a:r>
              <a:rPr lang="en-US" sz="2400" b="1">
                <a:solidFill>
                  <a:srgbClr val="000099"/>
                </a:solidFill>
                <a:latin typeface="Avenir Next Demi Bold" panose="020B0503020202020204" pitchFamily="34" charset="0"/>
                <a:cs typeface="Arial Narrow"/>
              </a:rPr>
              <a:t>)</a:t>
            </a:r>
            <a:endParaRPr lang="en-US" sz="2400" b="1">
              <a:solidFill>
                <a:srgbClr val="00009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Next Demi Bold" panose="020B0503020202020204" pitchFamily="34" charset="0"/>
            </a:endParaRPr>
          </a:p>
        </p:txBody>
      </p:sp>
      <p:sp>
        <p:nvSpPr>
          <p:cNvPr id="13" name="Google Shape;121;p2">
            <a:extLst>
              <a:ext uri="{FF2B5EF4-FFF2-40B4-BE49-F238E27FC236}">
                <a16:creationId xmlns:a16="http://schemas.microsoft.com/office/drawing/2014/main" id="{08ED6E5C-07A2-84EF-006E-0E715CDC27FA}"/>
              </a:ext>
            </a:extLst>
          </p:cNvPr>
          <p:cNvSpPr txBox="1"/>
          <p:nvPr/>
        </p:nvSpPr>
        <p:spPr>
          <a:xfrm>
            <a:off x="96666" y="376740"/>
            <a:ext cx="5224157" cy="59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Fraser fir is native NC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sz="2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6 naturally occurring island-like populations in the highest peaks of the Southern Appalachian Mountains</a:t>
            </a:r>
          </a:p>
          <a:p>
            <a:pPr marL="800100" lvl="1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Endangered in the wild</a:t>
            </a:r>
          </a:p>
          <a:p>
            <a:pPr marL="800100" lvl="1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Fraser fir known as the “Perfect Christmas Tree” or the “Cadillac of Christmas Trees”</a:t>
            </a: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venir Next Medium" panose="020B0503020202020204" pitchFamily="34" charset="0"/>
              <a:ea typeface="Avenir"/>
              <a:cs typeface="Avenir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Elite Fraser fir traits include:</a:t>
            </a:r>
            <a:endParaRPr lang="en-CA" dirty="0">
              <a:latin typeface="Avenir Next Medium" panose="020B0503020202020204" pitchFamily="34" charset="0"/>
            </a:endParaRPr>
          </a:p>
          <a:p>
            <a:pPr marL="742950" lvl="1" indent="-285750">
              <a:spcBef>
                <a:spcPts val="360"/>
              </a:spcBef>
              <a:buClr>
                <a:srgbClr val="000000"/>
              </a:buClr>
              <a:buSzPts val="1800"/>
              <a:buFont typeface="Arial"/>
              <a:buChar char="–"/>
            </a:pPr>
            <a:r>
              <a:rPr lang="en-CA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Soft needles</a:t>
            </a:r>
            <a:endParaRPr lang="en-CA" dirty="0">
              <a:latin typeface="Avenir Next Medium" panose="020B0503020202020204" pitchFamily="34" charset="0"/>
            </a:endParaRPr>
          </a:p>
          <a:p>
            <a:pPr marL="742950" lvl="1" indent="-285750">
              <a:spcBef>
                <a:spcPts val="360"/>
              </a:spcBef>
              <a:buClr>
                <a:srgbClr val="000000"/>
              </a:buClr>
              <a:buSzPts val="1800"/>
              <a:buFont typeface="Arial"/>
              <a:buChar char="–"/>
            </a:pPr>
            <a:r>
              <a:rPr lang="en-CA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Post-harvest needle retention</a:t>
            </a:r>
            <a:endParaRPr lang="en-CA" dirty="0">
              <a:latin typeface="Avenir Next Medium" panose="020B0503020202020204" pitchFamily="34" charset="0"/>
            </a:endParaRPr>
          </a:p>
          <a:p>
            <a:pPr marL="742950" lvl="1" indent="-285750">
              <a:spcBef>
                <a:spcPts val="360"/>
              </a:spcBef>
              <a:buClr>
                <a:srgbClr val="000000"/>
              </a:buClr>
              <a:buSzPts val="1800"/>
              <a:buFont typeface="Arial"/>
              <a:buChar char="–"/>
            </a:pPr>
            <a:r>
              <a:rPr lang="en-CA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Long lasting aroma</a:t>
            </a:r>
            <a:endParaRPr lang="en-CA" dirty="0">
              <a:latin typeface="Avenir Next Medium" panose="020B0503020202020204" pitchFamily="34" charset="0"/>
            </a:endParaRPr>
          </a:p>
          <a:p>
            <a:pPr marL="742950" lvl="1" indent="-285750">
              <a:spcBef>
                <a:spcPts val="360"/>
              </a:spcBef>
              <a:buClr>
                <a:srgbClr val="000000"/>
              </a:buClr>
              <a:buSzPts val="1800"/>
              <a:buFont typeface="Arial"/>
              <a:buChar char="–"/>
            </a:pPr>
            <a:r>
              <a:rPr lang="en-CA" dirty="0">
                <a:solidFill>
                  <a:srgbClr val="000000"/>
                </a:solidFill>
                <a:latin typeface="Avenir Next Medium" panose="020B0503020202020204" pitchFamily="34" charset="0"/>
                <a:ea typeface="Avenir"/>
                <a:cs typeface="Avenir"/>
                <a:sym typeface="Avenir"/>
              </a:rPr>
              <a:t>Pliable yet strong branches</a:t>
            </a:r>
            <a:endParaRPr lang="en-CA" dirty="0">
              <a:latin typeface="Avenir Next Medium" panose="020B0503020202020204" pitchFamily="34" charset="0"/>
              <a:sym typeface="Avenir"/>
            </a:endParaRPr>
          </a:p>
          <a:p>
            <a:pPr>
              <a:spcBef>
                <a:spcPts val="360"/>
              </a:spcBef>
              <a:buClr>
                <a:srgbClr val="000000"/>
              </a:buClr>
              <a:buSzPts val="1800"/>
            </a:pPr>
            <a:endParaRPr lang="en-US" sz="2000" dirty="0">
              <a:solidFill>
                <a:srgbClr val="000000"/>
              </a:solidFill>
              <a:latin typeface="Avenir Next Medium" panose="020B0503020202020204" pitchFamily="34" charset="0"/>
              <a:sym typeface="Avenir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venir Next Medium" panose="020B0503020202020204" pitchFamily="34" charset="0"/>
                <a:sym typeface="Avenir"/>
              </a:rPr>
              <a:t>Fraser fir faces significant problems</a:t>
            </a:r>
          </a:p>
          <a:p>
            <a:pPr marL="342900" indent="-342900">
              <a:spcBef>
                <a:spcPts val="400"/>
              </a:spcBef>
              <a:buClr>
                <a:srgbClr val="000000"/>
              </a:buClr>
              <a:buSzPts val="2000"/>
              <a:buFont typeface="Arial"/>
              <a:buChar char="•"/>
            </a:pPr>
            <a:endParaRPr sz="2000" dirty="0">
              <a:latin typeface="Avenir Next Medium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DB8D8-03B8-9E1C-D6EF-D5C9B946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827" y="4163663"/>
            <a:ext cx="2288233" cy="14644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5A3DFC-1BB4-97A5-DE2B-8B286CDB0303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5</a:t>
            </a:r>
          </a:p>
        </p:txBody>
      </p:sp>
      <p:sp>
        <p:nvSpPr>
          <p:cNvPr id="4" name="Google Shape;104;p1">
            <a:extLst>
              <a:ext uri="{FF2B5EF4-FFF2-40B4-BE49-F238E27FC236}">
                <a16:creationId xmlns:a16="http://schemas.microsoft.com/office/drawing/2014/main" id="{157B3756-C5A7-B13E-D045-CC2F48C35ED6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 and Climate Change</a:t>
            </a:r>
            <a:endParaRPr sz="24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4362994" y="232093"/>
            <a:ext cx="631026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5A6B9-B6BF-AC3C-0BDA-FBEC40279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05" y="591165"/>
            <a:ext cx="7770678" cy="561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6E9706-16AB-B4BB-28B4-BD0D816548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300" l="10000" r="90000">
                        <a14:foregroundMark x1="35400" y1="90500" x2="35400" y2="90500"/>
                        <a14:foregroundMark x1="50300" y1="96300" x2="50300" y2="96300"/>
                        <a14:foregroundMark x1="50400" y1="19700" x2="50400" y2="19700"/>
                        <a14:foregroundMark x1="50600" y1="19600" x2="50600" y2="19600"/>
                        <a14:foregroundMark x1="50300" y1="21800" x2="50300" y2="21800"/>
                        <a14:foregroundMark x1="50400" y1="21000" x2="50400" y2="21000"/>
                        <a14:foregroundMark x1="50600" y1="23100" x2="50600" y2="23100"/>
                        <a14:foregroundMark x1="50800" y1="24000" x2="50800" y2="24000"/>
                        <a14:foregroundMark x1="50800" y1="21200" x2="508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50" t="18001" r="17451" b="1"/>
          <a:stretch/>
        </p:blipFill>
        <p:spPr>
          <a:xfrm>
            <a:off x="4471015" y="1599278"/>
            <a:ext cx="1869551" cy="25173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EF5EB0-5A34-DD2C-0FBE-F345BE66D24D}"/>
              </a:ext>
            </a:extLst>
          </p:cNvPr>
          <p:cNvSpPr/>
          <p:nvPr/>
        </p:nvSpPr>
        <p:spPr>
          <a:xfrm rot="18196708">
            <a:off x="1241467" y="5332824"/>
            <a:ext cx="340888" cy="59609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7D525A-FAF5-EFF4-6C78-2ED9DBD9DE10}"/>
              </a:ext>
            </a:extLst>
          </p:cNvPr>
          <p:cNvSpPr/>
          <p:nvPr/>
        </p:nvSpPr>
        <p:spPr>
          <a:xfrm rot="18225646">
            <a:off x="1291198" y="5075848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E22557-4FE2-F347-1341-6C43B3AD6C85}"/>
              </a:ext>
            </a:extLst>
          </p:cNvPr>
          <p:cNvSpPr/>
          <p:nvPr/>
        </p:nvSpPr>
        <p:spPr>
          <a:xfrm rot="17411236">
            <a:off x="1140189" y="4804887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FFA391-B024-F0DF-2D0C-E882664C3AD8}"/>
              </a:ext>
            </a:extLst>
          </p:cNvPr>
          <p:cNvSpPr/>
          <p:nvPr/>
        </p:nvSpPr>
        <p:spPr>
          <a:xfrm rot="18921747">
            <a:off x="1676634" y="5181451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12DBC-B078-947F-80F4-1B8A293FAE2A}"/>
              </a:ext>
            </a:extLst>
          </p:cNvPr>
          <p:cNvSpPr/>
          <p:nvPr/>
        </p:nvSpPr>
        <p:spPr>
          <a:xfrm rot="18242892">
            <a:off x="1405009" y="4993282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A67E52-A7BC-F83C-D6F7-224C45CC932A}"/>
              </a:ext>
            </a:extLst>
          </p:cNvPr>
          <p:cNvSpPr/>
          <p:nvPr/>
        </p:nvSpPr>
        <p:spPr>
          <a:xfrm rot="2667376">
            <a:off x="974349" y="4630145"/>
            <a:ext cx="283862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E1B067-3539-0765-7063-D2BE0DC8F1CF}"/>
              </a:ext>
            </a:extLst>
          </p:cNvPr>
          <p:cNvSpPr/>
          <p:nvPr/>
        </p:nvSpPr>
        <p:spPr>
          <a:xfrm rot="20162273">
            <a:off x="5477529" y="4684907"/>
            <a:ext cx="17968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Elongate Hemlock Scale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81C276-E5D8-BFA1-F9E3-5CC929936183}"/>
              </a:ext>
            </a:extLst>
          </p:cNvPr>
          <p:cNvSpPr/>
          <p:nvPr/>
        </p:nvSpPr>
        <p:spPr>
          <a:xfrm rot="1829706">
            <a:off x="2643834" y="4648180"/>
            <a:ext cx="2577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Drought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DD97AC-4EE0-B29F-B13E-05BCBD47B309}"/>
              </a:ext>
            </a:extLst>
          </p:cNvPr>
          <p:cNvSpPr/>
          <p:nvPr/>
        </p:nvSpPr>
        <p:spPr>
          <a:xfrm rot="18225646">
            <a:off x="958479" y="4893575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915758B-EBC7-8038-AE4B-8A7863C421C2}"/>
              </a:ext>
            </a:extLst>
          </p:cNvPr>
          <p:cNvSpPr/>
          <p:nvPr/>
        </p:nvSpPr>
        <p:spPr>
          <a:xfrm rot="18292900">
            <a:off x="1195997" y="5184846"/>
            <a:ext cx="360040" cy="64807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83DCD27-BF4C-F71E-94DF-7F08BD881FB0}"/>
              </a:ext>
            </a:extLst>
          </p:cNvPr>
          <p:cNvSpPr/>
          <p:nvPr/>
        </p:nvSpPr>
        <p:spPr>
          <a:xfrm rot="18196708">
            <a:off x="1669051" y="5577433"/>
            <a:ext cx="320008" cy="595096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3A3BF0E-196A-E4C9-11EC-E3D2D5B8F411}"/>
              </a:ext>
            </a:extLst>
          </p:cNvPr>
          <p:cNvSpPr/>
          <p:nvPr/>
        </p:nvSpPr>
        <p:spPr>
          <a:xfrm rot="18196708">
            <a:off x="1554084" y="5516281"/>
            <a:ext cx="320008" cy="595096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083305-671B-B8AF-147E-864920B08C84}"/>
              </a:ext>
            </a:extLst>
          </p:cNvPr>
          <p:cNvSpPr/>
          <p:nvPr/>
        </p:nvSpPr>
        <p:spPr>
          <a:xfrm rot="19877330">
            <a:off x="917484" y="5149396"/>
            <a:ext cx="360040" cy="64807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471844-CF9C-F118-C0C9-53FCB6C279FA}"/>
              </a:ext>
            </a:extLst>
          </p:cNvPr>
          <p:cNvSpPr/>
          <p:nvPr/>
        </p:nvSpPr>
        <p:spPr>
          <a:xfrm rot="17600335">
            <a:off x="6961529" y="2898645"/>
            <a:ext cx="1632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Increased pest pressure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11CFA4-7C4D-BDB6-720A-7FB1CD848776}"/>
              </a:ext>
            </a:extLst>
          </p:cNvPr>
          <p:cNvSpPr/>
          <p:nvPr/>
        </p:nvSpPr>
        <p:spPr>
          <a:xfrm rot="2732667">
            <a:off x="1350766" y="4024223"/>
            <a:ext cx="2577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Needle retention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3184B2-FCC0-3472-8276-433FB398C18B}"/>
              </a:ext>
            </a:extLst>
          </p:cNvPr>
          <p:cNvGrpSpPr/>
          <p:nvPr/>
        </p:nvGrpSpPr>
        <p:grpSpPr>
          <a:xfrm>
            <a:off x="8878404" y="333033"/>
            <a:ext cx="1248519" cy="1750779"/>
            <a:chOff x="8878404" y="333033"/>
            <a:chExt cx="1248519" cy="1750779"/>
          </a:xfrm>
        </p:grpSpPr>
        <p:pic>
          <p:nvPicPr>
            <p:cNvPr id="37" name="Picture 36" descr="Logo, company name&#10;&#10;Description automatically generated">
              <a:extLst>
                <a:ext uri="{FF2B5EF4-FFF2-40B4-BE49-F238E27FC236}">
                  <a16:creationId xmlns:a16="http://schemas.microsoft.com/office/drawing/2014/main" id="{5B2B90F9-FFE3-2F57-9795-FCD3B9048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361" b="18366"/>
            <a:stretch/>
          </p:blipFill>
          <p:spPr>
            <a:xfrm flipH="1">
              <a:off x="8878404" y="881763"/>
              <a:ext cx="1248519" cy="1202049"/>
            </a:xfrm>
            <a:prstGeom prst="rect">
              <a:avLst/>
            </a:prstGeom>
          </p:spPr>
        </p:pic>
        <p:sp>
          <p:nvSpPr>
            <p:cNvPr id="38" name="Google Shape;137;p1">
              <a:extLst>
                <a:ext uri="{FF2B5EF4-FFF2-40B4-BE49-F238E27FC236}">
                  <a16:creationId xmlns:a16="http://schemas.microsoft.com/office/drawing/2014/main" id="{1D156B8C-692F-641D-30AE-2581AAAE8264}"/>
                </a:ext>
              </a:extLst>
            </p:cNvPr>
            <p:cNvSpPr txBox="1"/>
            <p:nvPr/>
          </p:nvSpPr>
          <p:spPr>
            <a:xfrm flipH="1">
              <a:off x="8919689" y="333033"/>
              <a:ext cx="1165949" cy="247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990000"/>
                  </a:solidFill>
                  <a:latin typeface="Univers Condensed" panose="020B0506020202050204" pitchFamily="34" charset="0"/>
                </a:rPr>
                <a:t>PRR</a:t>
              </a:r>
              <a:endParaRPr sz="2800" b="1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401BD9-4D75-534A-BAEA-B440CEE7F8A1}"/>
              </a:ext>
            </a:extLst>
          </p:cNvPr>
          <p:cNvGrpSpPr/>
          <p:nvPr/>
        </p:nvGrpSpPr>
        <p:grpSpPr>
          <a:xfrm>
            <a:off x="10471887" y="3628087"/>
            <a:ext cx="1630941" cy="1616551"/>
            <a:chOff x="8689997" y="2407468"/>
            <a:chExt cx="1630941" cy="1616551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936397B6-253A-92DD-0481-AE90D0E84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8858"/>
            <a:stretch/>
          </p:blipFill>
          <p:spPr>
            <a:xfrm flipH="1">
              <a:off x="8942610" y="2824110"/>
              <a:ext cx="1125714" cy="1199909"/>
            </a:xfrm>
            <a:prstGeom prst="rect">
              <a:avLst/>
            </a:prstGeom>
          </p:spPr>
        </p:pic>
        <p:sp>
          <p:nvSpPr>
            <p:cNvPr id="41" name="Google Shape;137;p1">
              <a:extLst>
                <a:ext uri="{FF2B5EF4-FFF2-40B4-BE49-F238E27FC236}">
                  <a16:creationId xmlns:a16="http://schemas.microsoft.com/office/drawing/2014/main" id="{DC637DC2-B2A0-BE5B-4644-E3F1E422A254}"/>
                </a:ext>
              </a:extLst>
            </p:cNvPr>
            <p:cNvSpPr txBox="1"/>
            <p:nvPr/>
          </p:nvSpPr>
          <p:spPr>
            <a:xfrm flipH="1">
              <a:off x="8689997" y="2407468"/>
              <a:ext cx="163094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990000"/>
                  </a:solidFill>
                  <a:latin typeface="Univers Condensed" panose="020B0506020202050204" pitchFamily="34" charset="0"/>
                </a:rPr>
                <a:t>Insects</a:t>
              </a:r>
              <a:endParaRPr sz="2800" b="1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562012-0008-5E51-C4F2-F1B4FDB74793}"/>
              </a:ext>
            </a:extLst>
          </p:cNvPr>
          <p:cNvGrpSpPr/>
          <p:nvPr/>
        </p:nvGrpSpPr>
        <p:grpSpPr>
          <a:xfrm>
            <a:off x="10363540" y="1209459"/>
            <a:ext cx="1689191" cy="2034017"/>
            <a:chOff x="10329971" y="1024029"/>
            <a:chExt cx="1689191" cy="2034017"/>
          </a:xfrm>
        </p:grpSpPr>
        <p:pic>
          <p:nvPicPr>
            <p:cNvPr id="42" name="Picture 41" descr="Logo, company name&#10;&#10;Description automatically generated">
              <a:extLst>
                <a:ext uri="{FF2B5EF4-FFF2-40B4-BE49-F238E27FC236}">
                  <a16:creationId xmlns:a16="http://schemas.microsoft.com/office/drawing/2014/main" id="{CE2C06BB-B124-12EB-4303-D462D7F65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3766"/>
            <a:stretch/>
          </p:blipFill>
          <p:spPr>
            <a:xfrm flipH="1">
              <a:off x="10565657" y="1871854"/>
              <a:ext cx="1217818" cy="1186192"/>
            </a:xfrm>
            <a:prstGeom prst="rect">
              <a:avLst/>
            </a:prstGeom>
          </p:spPr>
        </p:pic>
        <p:sp>
          <p:nvSpPr>
            <p:cNvPr id="43" name="Google Shape;137;p1">
              <a:extLst>
                <a:ext uri="{FF2B5EF4-FFF2-40B4-BE49-F238E27FC236}">
                  <a16:creationId xmlns:a16="http://schemas.microsoft.com/office/drawing/2014/main" id="{EFE7E7BD-34DB-8D76-638E-434DFD16AB63}"/>
                </a:ext>
              </a:extLst>
            </p:cNvPr>
            <p:cNvSpPr txBox="1"/>
            <p:nvPr/>
          </p:nvSpPr>
          <p:spPr>
            <a:xfrm flipH="1">
              <a:off x="10329971" y="1024029"/>
              <a:ext cx="1689191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990000"/>
                  </a:solidFill>
                  <a:latin typeface="Univers Condensed" panose="020B0506020202050204" pitchFamily="34" charset="0"/>
                </a:rPr>
                <a:t>Needle Retention</a:t>
              </a:r>
              <a:endParaRPr sz="2800" b="1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8C295EA-E0E9-19F9-4499-97E37049C1E7}"/>
              </a:ext>
            </a:extLst>
          </p:cNvPr>
          <p:cNvGrpSpPr/>
          <p:nvPr/>
        </p:nvGrpSpPr>
        <p:grpSpPr>
          <a:xfrm>
            <a:off x="8480489" y="2160389"/>
            <a:ext cx="2214432" cy="2022220"/>
            <a:chOff x="10221167" y="3259904"/>
            <a:chExt cx="2214432" cy="2022220"/>
          </a:xfrm>
        </p:grpSpPr>
        <p:pic>
          <p:nvPicPr>
            <p:cNvPr id="47" name="Picture 46" descr="Logo, company name&#10;&#10;Description automatically generated">
              <a:extLst>
                <a:ext uri="{FF2B5EF4-FFF2-40B4-BE49-F238E27FC236}">
                  <a16:creationId xmlns:a16="http://schemas.microsoft.com/office/drawing/2014/main" id="{FBCFE677-1B6C-B348-CC48-4DFCC58AC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6591"/>
            <a:stretch/>
          </p:blipFill>
          <p:spPr>
            <a:xfrm flipH="1">
              <a:off x="10637605" y="4114082"/>
              <a:ext cx="1381557" cy="1168042"/>
            </a:xfrm>
            <a:prstGeom prst="rect">
              <a:avLst/>
            </a:prstGeom>
          </p:spPr>
        </p:pic>
        <p:sp>
          <p:nvSpPr>
            <p:cNvPr id="48" name="Google Shape;137;p1">
              <a:extLst>
                <a:ext uri="{FF2B5EF4-FFF2-40B4-BE49-F238E27FC236}">
                  <a16:creationId xmlns:a16="http://schemas.microsoft.com/office/drawing/2014/main" id="{CEE2A33F-8100-220E-7427-16848029D79A}"/>
                </a:ext>
              </a:extLst>
            </p:cNvPr>
            <p:cNvSpPr txBox="1"/>
            <p:nvPr/>
          </p:nvSpPr>
          <p:spPr>
            <a:xfrm flipH="1">
              <a:off x="10221167" y="3259904"/>
              <a:ext cx="221443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990000"/>
                  </a:solidFill>
                  <a:latin typeface="Univers Condensed" panose="020B0506020202050204" pitchFamily="34" charset="0"/>
                </a:rPr>
                <a:t>Climate Change</a:t>
              </a:r>
              <a:endParaRPr sz="2800" b="1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972742-0A89-E83B-C59C-D62ED6BA986C}"/>
              </a:ext>
            </a:extLst>
          </p:cNvPr>
          <p:cNvGrpSpPr/>
          <p:nvPr/>
        </p:nvGrpSpPr>
        <p:grpSpPr>
          <a:xfrm>
            <a:off x="8608750" y="4259186"/>
            <a:ext cx="1814123" cy="2033525"/>
            <a:chOff x="8693494" y="4248961"/>
            <a:chExt cx="1814123" cy="2033525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1A770FFD-9CEA-FBDF-B18D-A5DD6646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9036276" y="5124819"/>
              <a:ext cx="1128559" cy="1157667"/>
            </a:xfrm>
            <a:prstGeom prst="rect">
              <a:avLst/>
            </a:prstGeom>
          </p:spPr>
        </p:pic>
        <p:sp>
          <p:nvSpPr>
            <p:cNvPr id="51" name="Google Shape;137;p1">
              <a:extLst>
                <a:ext uri="{FF2B5EF4-FFF2-40B4-BE49-F238E27FC236}">
                  <a16:creationId xmlns:a16="http://schemas.microsoft.com/office/drawing/2014/main" id="{2790106C-5E3F-3E79-1591-32B1CF8F9E8B}"/>
                </a:ext>
              </a:extLst>
            </p:cNvPr>
            <p:cNvSpPr txBox="1"/>
            <p:nvPr/>
          </p:nvSpPr>
          <p:spPr>
            <a:xfrm flipH="1">
              <a:off x="8693494" y="4248961"/>
              <a:ext cx="181412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990000"/>
                  </a:solidFill>
                  <a:latin typeface="Univers Condensed" panose="020B0506020202050204" pitchFamily="34" charset="0"/>
                </a:rPr>
                <a:t>Deer Browse</a:t>
              </a:r>
              <a:endParaRPr sz="2800" b="1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C141C5C-DB6D-2815-3550-5E50C86B86A5}"/>
              </a:ext>
            </a:extLst>
          </p:cNvPr>
          <p:cNvSpPr/>
          <p:nvPr/>
        </p:nvSpPr>
        <p:spPr>
          <a:xfrm rot="914221">
            <a:off x="1494355" y="2621946"/>
            <a:ext cx="15373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Phytophthora root rot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001FA-2169-DD8B-03E2-0AC96C6727C3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6</a:t>
            </a:r>
          </a:p>
        </p:txBody>
      </p:sp>
      <p:sp>
        <p:nvSpPr>
          <p:cNvPr id="3" name="Google Shape;104;p1">
            <a:extLst>
              <a:ext uri="{FF2B5EF4-FFF2-40B4-BE49-F238E27FC236}">
                <a16:creationId xmlns:a16="http://schemas.microsoft.com/office/drawing/2014/main" id="{56133848-06A7-C69A-D3A5-F2ACF37CD22E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 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3" grpId="0"/>
      <p:bldP spid="34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63184B2-FCC0-3472-8276-433FB398C18B}"/>
              </a:ext>
            </a:extLst>
          </p:cNvPr>
          <p:cNvGrpSpPr/>
          <p:nvPr/>
        </p:nvGrpSpPr>
        <p:grpSpPr>
          <a:xfrm>
            <a:off x="8618093" y="972141"/>
            <a:ext cx="3401393" cy="4025984"/>
            <a:chOff x="8878404" y="606030"/>
            <a:chExt cx="1248519" cy="1477782"/>
          </a:xfrm>
        </p:grpSpPr>
        <p:pic>
          <p:nvPicPr>
            <p:cNvPr id="37" name="Picture 36" descr="Logo, company name&#10;&#10;Description automatically generated">
              <a:extLst>
                <a:ext uri="{FF2B5EF4-FFF2-40B4-BE49-F238E27FC236}">
                  <a16:creationId xmlns:a16="http://schemas.microsoft.com/office/drawing/2014/main" id="{5B2B90F9-FFE3-2F57-9795-FCD3B9048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61" b="18366"/>
            <a:stretch/>
          </p:blipFill>
          <p:spPr>
            <a:xfrm flipH="1">
              <a:off x="8878404" y="881763"/>
              <a:ext cx="1248519" cy="1202049"/>
            </a:xfrm>
            <a:prstGeom prst="rect">
              <a:avLst/>
            </a:prstGeom>
          </p:spPr>
        </p:pic>
        <p:sp>
          <p:nvSpPr>
            <p:cNvPr id="38" name="Google Shape;137;p1">
              <a:extLst>
                <a:ext uri="{FF2B5EF4-FFF2-40B4-BE49-F238E27FC236}">
                  <a16:creationId xmlns:a16="http://schemas.microsoft.com/office/drawing/2014/main" id="{1D156B8C-692F-641D-30AE-2581AAAE8264}"/>
                </a:ext>
              </a:extLst>
            </p:cNvPr>
            <p:cNvSpPr txBox="1"/>
            <p:nvPr/>
          </p:nvSpPr>
          <p:spPr>
            <a:xfrm flipH="1">
              <a:off x="8919689" y="606030"/>
              <a:ext cx="1165949" cy="338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solidFill>
                    <a:srgbClr val="990000"/>
                  </a:solidFill>
                  <a:latin typeface="Univers Condensed" panose="020B0506020202050204" pitchFamily="34" charset="0"/>
                </a:rPr>
                <a:t>PRR</a:t>
              </a:r>
              <a:endParaRPr sz="5400" b="1" dirty="0">
                <a:solidFill>
                  <a:srgbClr val="990000"/>
                </a:solidFill>
                <a:latin typeface="Univers Condensed" panose="020B0506020202050204" pitchFamily="34" charset="0"/>
              </a:endParaRPr>
            </a:p>
          </p:txBody>
        </p:sp>
      </p:grpSp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Fraser fir and Climate Change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4349931" y="232093"/>
            <a:ext cx="632332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5A6B9-B6BF-AC3C-0BDA-FBEC40279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05" y="591165"/>
            <a:ext cx="7770678" cy="561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6E9706-16AB-B4BB-28B4-BD0D816548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0" l="10000" r="90000">
                        <a14:foregroundMark x1="35400" y1="90500" x2="35400" y2="90500"/>
                        <a14:foregroundMark x1="50300" y1="96300" x2="50300" y2="96300"/>
                        <a14:foregroundMark x1="50400" y1="19700" x2="50400" y2="19700"/>
                        <a14:foregroundMark x1="50600" y1="19600" x2="50600" y2="19600"/>
                        <a14:foregroundMark x1="50300" y1="21800" x2="50300" y2="21800"/>
                        <a14:foregroundMark x1="50400" y1="21000" x2="50400" y2="21000"/>
                        <a14:foregroundMark x1="50600" y1="23100" x2="50600" y2="23100"/>
                        <a14:foregroundMark x1="50800" y1="24000" x2="50800" y2="24000"/>
                        <a14:foregroundMark x1="50800" y1="21200" x2="508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50" t="18001" r="17451" b="1"/>
          <a:stretch/>
        </p:blipFill>
        <p:spPr>
          <a:xfrm>
            <a:off x="4471015" y="1599278"/>
            <a:ext cx="1869551" cy="25173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EF5EB0-5A34-DD2C-0FBE-F345BE66D24D}"/>
              </a:ext>
            </a:extLst>
          </p:cNvPr>
          <p:cNvSpPr/>
          <p:nvPr/>
        </p:nvSpPr>
        <p:spPr>
          <a:xfrm rot="18196708">
            <a:off x="1241467" y="5332824"/>
            <a:ext cx="340888" cy="59609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7D525A-FAF5-EFF4-6C78-2ED9DBD9DE10}"/>
              </a:ext>
            </a:extLst>
          </p:cNvPr>
          <p:cNvSpPr/>
          <p:nvPr/>
        </p:nvSpPr>
        <p:spPr>
          <a:xfrm rot="18225646">
            <a:off x="1291198" y="5075848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E22557-4FE2-F347-1341-6C43B3AD6C85}"/>
              </a:ext>
            </a:extLst>
          </p:cNvPr>
          <p:cNvSpPr/>
          <p:nvPr/>
        </p:nvSpPr>
        <p:spPr>
          <a:xfrm rot="17411236">
            <a:off x="1140189" y="4804887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FFA391-B024-F0DF-2D0C-E882664C3AD8}"/>
              </a:ext>
            </a:extLst>
          </p:cNvPr>
          <p:cNvSpPr/>
          <p:nvPr/>
        </p:nvSpPr>
        <p:spPr>
          <a:xfrm rot="18921747">
            <a:off x="1676634" y="5181451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12DBC-B078-947F-80F4-1B8A293FAE2A}"/>
              </a:ext>
            </a:extLst>
          </p:cNvPr>
          <p:cNvSpPr/>
          <p:nvPr/>
        </p:nvSpPr>
        <p:spPr>
          <a:xfrm rot="18242892">
            <a:off x="1405009" y="4993282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A67E52-A7BC-F83C-D6F7-224C45CC932A}"/>
              </a:ext>
            </a:extLst>
          </p:cNvPr>
          <p:cNvSpPr/>
          <p:nvPr/>
        </p:nvSpPr>
        <p:spPr>
          <a:xfrm rot="2667376">
            <a:off x="974349" y="4630145"/>
            <a:ext cx="283862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C70C95-6564-39FC-3C06-7618B1691508}"/>
              </a:ext>
            </a:extLst>
          </p:cNvPr>
          <p:cNvSpPr/>
          <p:nvPr/>
        </p:nvSpPr>
        <p:spPr>
          <a:xfrm rot="914221">
            <a:off x="1494355" y="2621946"/>
            <a:ext cx="15373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Phytophthora root rot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E1B067-3539-0765-7063-D2BE0DC8F1CF}"/>
              </a:ext>
            </a:extLst>
          </p:cNvPr>
          <p:cNvSpPr/>
          <p:nvPr/>
        </p:nvSpPr>
        <p:spPr>
          <a:xfrm rot="20162273">
            <a:off x="5477529" y="4684907"/>
            <a:ext cx="17968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Elongate Hemlock Scale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81C276-E5D8-BFA1-F9E3-5CC929936183}"/>
              </a:ext>
            </a:extLst>
          </p:cNvPr>
          <p:cNvSpPr/>
          <p:nvPr/>
        </p:nvSpPr>
        <p:spPr>
          <a:xfrm rot="1829706">
            <a:off x="2643834" y="4648180"/>
            <a:ext cx="2577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Drought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DD97AC-4EE0-B29F-B13E-05BCBD47B309}"/>
              </a:ext>
            </a:extLst>
          </p:cNvPr>
          <p:cNvSpPr/>
          <p:nvPr/>
        </p:nvSpPr>
        <p:spPr>
          <a:xfrm rot="18225646">
            <a:off x="958479" y="4893575"/>
            <a:ext cx="360040" cy="64807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915758B-EBC7-8038-AE4B-8A7863C421C2}"/>
              </a:ext>
            </a:extLst>
          </p:cNvPr>
          <p:cNvSpPr/>
          <p:nvPr/>
        </p:nvSpPr>
        <p:spPr>
          <a:xfrm rot="18292900">
            <a:off x="1195997" y="5184846"/>
            <a:ext cx="360040" cy="64807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83DCD27-BF4C-F71E-94DF-7F08BD881FB0}"/>
              </a:ext>
            </a:extLst>
          </p:cNvPr>
          <p:cNvSpPr/>
          <p:nvPr/>
        </p:nvSpPr>
        <p:spPr>
          <a:xfrm rot="18196708">
            <a:off x="1669051" y="5577433"/>
            <a:ext cx="320008" cy="595096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3A3BF0E-196A-E4C9-11EC-E3D2D5B8F411}"/>
              </a:ext>
            </a:extLst>
          </p:cNvPr>
          <p:cNvSpPr/>
          <p:nvPr/>
        </p:nvSpPr>
        <p:spPr>
          <a:xfrm rot="18196708">
            <a:off x="1554084" y="5516281"/>
            <a:ext cx="320008" cy="595096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083305-671B-B8AF-147E-864920B08C84}"/>
              </a:ext>
            </a:extLst>
          </p:cNvPr>
          <p:cNvSpPr/>
          <p:nvPr/>
        </p:nvSpPr>
        <p:spPr>
          <a:xfrm rot="19877330">
            <a:off x="917484" y="5149396"/>
            <a:ext cx="360040" cy="648072"/>
          </a:xfrm>
          <a:prstGeom prst="ellipse">
            <a:avLst/>
          </a:prstGeom>
          <a:solidFill>
            <a:srgbClr val="B84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471844-CF9C-F118-C0C9-53FCB6C279FA}"/>
              </a:ext>
            </a:extLst>
          </p:cNvPr>
          <p:cNvSpPr/>
          <p:nvPr/>
        </p:nvSpPr>
        <p:spPr>
          <a:xfrm rot="17600335">
            <a:off x="6961529" y="2898645"/>
            <a:ext cx="1632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Increased pest pressure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11CFA4-7C4D-BDB6-720A-7FB1CD848776}"/>
              </a:ext>
            </a:extLst>
          </p:cNvPr>
          <p:cNvSpPr/>
          <p:nvPr/>
        </p:nvSpPr>
        <p:spPr>
          <a:xfrm rot="2732667">
            <a:off x="1350766" y="4024223"/>
            <a:ext cx="2577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Needle retention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30132-8049-5485-5A1C-B18E557418EB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7</a:t>
            </a:r>
          </a:p>
        </p:txBody>
      </p:sp>
      <p:sp>
        <p:nvSpPr>
          <p:cNvPr id="2" name="Google Shape;104;p1">
            <a:extLst>
              <a:ext uri="{FF2B5EF4-FFF2-40B4-BE49-F238E27FC236}">
                <a16:creationId xmlns:a16="http://schemas.microsoft.com/office/drawing/2014/main" id="{48AC3CF3-5A4E-480B-213D-1F5C4EE328E1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E478D188-7987-CE8E-EFAA-DB9DD2457C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Phytophthora Root Rot (PRR)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83;p6">
            <a:extLst>
              <a:ext uri="{FF2B5EF4-FFF2-40B4-BE49-F238E27FC236}">
                <a16:creationId xmlns:a16="http://schemas.microsoft.com/office/drawing/2014/main" id="{825DC785-AE00-B101-E4FD-7611B156BC6F}"/>
              </a:ext>
            </a:extLst>
          </p:cNvPr>
          <p:cNvCxnSpPr>
            <a:cxnSpLocks/>
          </p:cNvCxnSpPr>
          <p:nvPr/>
        </p:nvCxnSpPr>
        <p:spPr>
          <a:xfrm>
            <a:off x="4259484" y="232093"/>
            <a:ext cx="641377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883CB9-B8C0-A630-7C4B-2A7B9C449D5A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1CEDE-C549-1A8F-1365-C3C33132916D}"/>
              </a:ext>
            </a:extLst>
          </p:cNvPr>
          <p:cNvSpPr txBox="1"/>
          <p:nvPr/>
        </p:nvSpPr>
        <p:spPr>
          <a:xfrm>
            <a:off x="170620" y="533180"/>
            <a:ext cx="57388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Phytophthora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: Genus of oomycetes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Over 200 species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Phytophthora (Greek):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phytón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 = “Plant”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phthorá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 = “Destruction”, “plant-destroyer”</a:t>
            </a:r>
          </a:p>
          <a:p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Likely introduced to the Americas in the 18th century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Avenir Next Condensed Demi Bold" panose="020B0506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Condensed Demi Bold" panose="020B0506020202020204" pitchFamily="34" charset="0"/>
              </a:rPr>
              <a:t>First reported on Christmas trees in the 1960’s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422EC5D-D347-D8FF-23CC-5B480D2E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52" y="1126094"/>
            <a:ext cx="5728134" cy="42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2BD40F-A1F1-F191-A957-CFA3458A5903}"/>
              </a:ext>
            </a:extLst>
          </p:cNvPr>
          <p:cNvSpPr txBox="1"/>
          <p:nvPr/>
        </p:nvSpPr>
        <p:spPr>
          <a:xfrm>
            <a:off x="6359989" y="5422191"/>
            <a:ext cx="524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venir Next Condensed Demi Bold" panose="020B0506020202020204" pitchFamily="34" charset="0"/>
              </a:rPr>
              <a:t>Phytophthora </a:t>
            </a:r>
            <a:r>
              <a:rPr lang="en-US" sz="1200" b="1" i="1" dirty="0" err="1">
                <a:latin typeface="Avenir Next Condensed Demi Bold" panose="020B0506020202020204" pitchFamily="34" charset="0"/>
              </a:rPr>
              <a:t>cinnamomi</a:t>
            </a:r>
            <a:r>
              <a:rPr lang="en-US" sz="1200" b="1" i="1" dirty="0">
                <a:latin typeface="Avenir Next Condensed Demi Bold" panose="020B0506020202020204" pitchFamily="34" charset="0"/>
              </a:rPr>
              <a:t> </a:t>
            </a:r>
            <a:r>
              <a:rPr lang="en-US" sz="1200" b="1" dirty="0">
                <a:latin typeface="Avenir Next Condensed Demi Bold" panose="020B0506020202020204" pitchFamily="34" charset="0"/>
              </a:rPr>
              <a:t>growing from Fraser fir root samples on PARPH-V8 agar </a:t>
            </a:r>
            <a:r>
              <a:rPr lang="en-US" sz="1200" b="1" dirty="0" err="1">
                <a:latin typeface="Avenir Next Condensed Demi Bold" panose="020B0506020202020204" pitchFamily="34" charset="0"/>
              </a:rPr>
              <a:t>Brantlee</a:t>
            </a:r>
            <a:r>
              <a:rPr lang="en-US" sz="1200" b="1" dirty="0">
                <a:latin typeface="Avenir Next Condensed Demi Bold" panose="020B0506020202020204" pitchFamily="34" charset="0"/>
              </a:rPr>
              <a:t> Spakes Richter, University of Florida, Bugwood.org</a:t>
            </a:r>
          </a:p>
        </p:txBody>
      </p:sp>
      <p:sp>
        <p:nvSpPr>
          <p:cNvPr id="3" name="Google Shape;104;p1">
            <a:extLst>
              <a:ext uri="{FF2B5EF4-FFF2-40B4-BE49-F238E27FC236}">
                <a16:creationId xmlns:a16="http://schemas.microsoft.com/office/drawing/2014/main" id="{D680BBA9-D772-9C48-9580-633CBF003B46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79;p6" descr="Logo&#10;&#10;Description automatically generated with medium confidence">
            <a:extLst>
              <a:ext uri="{FF2B5EF4-FFF2-40B4-BE49-F238E27FC236}">
                <a16:creationId xmlns:a16="http://schemas.microsoft.com/office/drawing/2014/main" id="{884D4D84-C490-0F74-CD72-4E4AD79C95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9386"/>
          <a:stretch/>
        </p:blipFill>
        <p:spPr>
          <a:xfrm>
            <a:off x="10715165" y="63751"/>
            <a:ext cx="1395158" cy="3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28F5-E545-AC46-AB6D-58F635F8F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58"/>
          <a:stretch/>
        </p:blipFill>
        <p:spPr>
          <a:xfrm>
            <a:off x="0" y="6431449"/>
            <a:ext cx="12192000" cy="470654"/>
          </a:xfrm>
          <a:prstGeom prst="rect">
            <a:avLst/>
          </a:prstGeom>
        </p:spPr>
      </p:pic>
      <p:sp>
        <p:nvSpPr>
          <p:cNvPr id="5" name="Google Shape;178;p6">
            <a:extLst>
              <a:ext uri="{FF2B5EF4-FFF2-40B4-BE49-F238E27FC236}">
                <a16:creationId xmlns:a16="http://schemas.microsoft.com/office/drawing/2014/main" id="{69035B62-08DA-8E5A-3AB6-8DDE1469B47D}"/>
              </a:ext>
            </a:extLst>
          </p:cNvPr>
          <p:cNvSpPr txBox="1"/>
          <p:nvPr/>
        </p:nvSpPr>
        <p:spPr>
          <a:xfrm>
            <a:off x="-34974" y="43059"/>
            <a:ext cx="6471137" cy="36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CA" sz="24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PRR worldwide distribution</a:t>
            </a:r>
            <a:endParaRPr sz="24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" name="Google Shape;181;p6">
            <a:extLst>
              <a:ext uri="{FF2B5EF4-FFF2-40B4-BE49-F238E27FC236}">
                <a16:creationId xmlns:a16="http://schemas.microsoft.com/office/drawing/2014/main" id="{62C2BA29-C655-1CD9-4541-3A6380212BDE}"/>
              </a:ext>
            </a:extLst>
          </p:cNvPr>
          <p:cNvCxnSpPr/>
          <p:nvPr/>
        </p:nvCxnSpPr>
        <p:spPr>
          <a:xfrm>
            <a:off x="99330" y="376091"/>
            <a:ext cx="0" cy="60121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82;p6">
            <a:extLst>
              <a:ext uri="{FF2B5EF4-FFF2-40B4-BE49-F238E27FC236}">
                <a16:creationId xmlns:a16="http://schemas.microsoft.com/office/drawing/2014/main" id="{A58045E6-B435-F3D1-E0EE-D50F2368BE24}"/>
              </a:ext>
            </a:extLst>
          </p:cNvPr>
          <p:cNvCxnSpPr>
            <a:cxnSpLocks/>
          </p:cNvCxnSpPr>
          <p:nvPr/>
        </p:nvCxnSpPr>
        <p:spPr>
          <a:xfrm>
            <a:off x="99330" y="6388251"/>
            <a:ext cx="1201099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84;p6">
            <a:extLst>
              <a:ext uri="{FF2B5EF4-FFF2-40B4-BE49-F238E27FC236}">
                <a16:creationId xmlns:a16="http://schemas.microsoft.com/office/drawing/2014/main" id="{4EE9E866-5C4F-69C4-405D-03B2478F67F4}"/>
              </a:ext>
            </a:extLst>
          </p:cNvPr>
          <p:cNvCxnSpPr/>
          <p:nvPr/>
        </p:nvCxnSpPr>
        <p:spPr>
          <a:xfrm>
            <a:off x="12095333" y="305861"/>
            <a:ext cx="0" cy="60823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83;p6">
            <a:extLst>
              <a:ext uri="{FF2B5EF4-FFF2-40B4-BE49-F238E27FC236}">
                <a16:creationId xmlns:a16="http://schemas.microsoft.com/office/drawing/2014/main" id="{26943F5F-2E43-2925-DE5C-C487439C38C0}"/>
              </a:ext>
            </a:extLst>
          </p:cNvPr>
          <p:cNvCxnSpPr>
            <a:cxnSpLocks/>
          </p:cNvCxnSpPr>
          <p:nvPr/>
        </p:nvCxnSpPr>
        <p:spPr>
          <a:xfrm>
            <a:off x="3944983" y="232093"/>
            <a:ext cx="672827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6291BEF-2DB1-CC93-B52D-5714605F7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78" t="20372" r="35053" b="49293"/>
          <a:stretch/>
        </p:blipFill>
        <p:spPr>
          <a:xfrm>
            <a:off x="688718" y="502656"/>
            <a:ext cx="10939956" cy="5803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9288C-1457-3255-DC1F-F094A875FF31}"/>
              </a:ext>
            </a:extLst>
          </p:cNvPr>
          <p:cNvSpPr txBox="1"/>
          <p:nvPr/>
        </p:nvSpPr>
        <p:spPr>
          <a:xfrm>
            <a:off x="141068" y="604535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9</a:t>
            </a:r>
          </a:p>
        </p:txBody>
      </p:sp>
      <p:sp>
        <p:nvSpPr>
          <p:cNvPr id="3" name="Google Shape;104;p1">
            <a:extLst>
              <a:ext uri="{FF2B5EF4-FFF2-40B4-BE49-F238E27FC236}">
                <a16:creationId xmlns:a16="http://schemas.microsoft.com/office/drawing/2014/main" id="{10119B3F-76B3-EF42-F682-DD87F4BB6170}"/>
              </a:ext>
            </a:extLst>
          </p:cNvPr>
          <p:cNvSpPr txBox="1"/>
          <p:nvPr/>
        </p:nvSpPr>
        <p:spPr>
          <a:xfrm>
            <a:off x="4902456" y="6517518"/>
            <a:ext cx="2387088" cy="29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CA" b="1" dirty="0">
                <a:solidFill>
                  <a:schemeClr val="lt1"/>
                </a:solidFill>
                <a:latin typeface="Univers Condensed" panose="020B0306020202040204" pitchFamily="34" charset="0"/>
                <a:ea typeface="Open Sans"/>
                <a:cs typeface="Open Sans"/>
                <a:sym typeface="Open Sans"/>
              </a:rPr>
              <a:t>March 6th</a:t>
            </a:r>
            <a:r>
              <a:rPr lang="en-CA" dirty="0">
                <a:solidFill>
                  <a:schemeClr val="lt1"/>
                </a:solidFill>
                <a:latin typeface="Univers Condensed Light" panose="020B0306020202040204" pitchFamily="34" charset="0"/>
                <a:ea typeface="Open Sans"/>
                <a:cs typeface="Open Sans"/>
                <a:sym typeface="Open Sans"/>
              </a:rPr>
              <a:t>, 2025</a:t>
            </a:r>
            <a:endParaRPr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88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7816</TotalTime>
  <Words>1773</Words>
  <Application>Microsoft Macintosh PowerPoint</Application>
  <PresentationFormat>Widescreen</PresentationFormat>
  <Paragraphs>483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Arial Narrow</vt:lpstr>
      <vt:lpstr>Avenir</vt:lpstr>
      <vt:lpstr>Avenir Next</vt:lpstr>
      <vt:lpstr>Avenir Next Condensed Demi Bold</vt:lpstr>
      <vt:lpstr>Avenir Next Demi Bold</vt:lpstr>
      <vt:lpstr>Avenir Next Medium</vt:lpstr>
      <vt:lpstr>Calibri</vt:lpstr>
      <vt:lpstr>Helvetica</vt:lpstr>
      <vt:lpstr>Times New Roman</vt:lpstr>
      <vt:lpstr>Univers Condensed</vt:lpstr>
      <vt:lpstr>Univers Condensed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Caleb Cothron</dc:creator>
  <cp:lastModifiedBy>Microsoft Office User</cp:lastModifiedBy>
  <cp:revision>110</cp:revision>
  <cp:lastPrinted>2023-12-07T19:09:09Z</cp:lastPrinted>
  <dcterms:created xsi:type="dcterms:W3CDTF">2023-12-07T18:43:00Z</dcterms:created>
  <dcterms:modified xsi:type="dcterms:W3CDTF">2025-03-06T02:20:46Z</dcterms:modified>
</cp:coreProperties>
</file>