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417" r:id="rId3"/>
    <p:sldId id="429" r:id="rId4"/>
    <p:sldId id="435" r:id="rId5"/>
    <p:sldId id="438" r:id="rId6"/>
    <p:sldId id="436" r:id="rId7"/>
    <p:sldId id="1065" r:id="rId8"/>
    <p:sldId id="1075" r:id="rId9"/>
    <p:sldId id="1078" r:id="rId10"/>
    <p:sldId id="1077" r:id="rId11"/>
    <p:sldId id="1076" r:id="rId12"/>
    <p:sldId id="1082" r:id="rId13"/>
    <p:sldId id="1083" r:id="rId14"/>
    <p:sldId id="1079" r:id="rId15"/>
    <p:sldId id="1080" r:id="rId16"/>
    <p:sldId id="1084" r:id="rId17"/>
    <p:sldId id="1081" r:id="rId18"/>
    <p:sldId id="1090" r:id="rId19"/>
    <p:sldId id="1085" r:id="rId20"/>
    <p:sldId id="1086" r:id="rId21"/>
    <p:sldId id="1087" r:id="rId22"/>
    <p:sldId id="1088" r:id="rId23"/>
    <p:sldId id="1072" r:id="rId24"/>
    <p:sldId id="341" r:id="rId25"/>
    <p:sldId id="1089" r:id="rId26"/>
  </p:sldIdLst>
  <p:sldSz cx="6858000" cy="5143500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912"/>
    <p:restoredTop sz="77666"/>
  </p:normalViewPr>
  <p:slideViewPr>
    <p:cSldViewPr snapToGrid="0" snapToObjects="1">
      <p:cViewPr varScale="1">
        <p:scale>
          <a:sx n="123" d="100"/>
          <a:sy n="123" d="100"/>
        </p:scale>
        <p:origin x="1824" y="176"/>
      </p:cViewPr>
      <p:guideLst>
        <p:guide orient="horz" pos="162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9A728-5214-D14A-AE80-CF9CDF960835}" type="datetimeFigureOut">
              <a:rPr lang="en-US" smtClean="0"/>
              <a:t>3/6/25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D7E10F-CBF7-724E-B273-94254EB92C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002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7E10F-CBF7-724E-B273-94254EB92CB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87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7E10F-CBF7-724E-B273-94254EB92CB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684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7E10F-CBF7-724E-B273-94254EB92CB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5437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7E10F-CBF7-724E-B273-94254EB92CB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183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7E10F-CBF7-724E-B273-94254EB92CB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41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597821"/>
            <a:ext cx="58293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2914650"/>
            <a:ext cx="48006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C85DD-523A-DE44-8BB6-CCF54AA3E88E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82176-A547-F94B-AC51-D6E9C882CB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444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2591C-6CD6-EC4F-9794-4D06223BDA50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2C605-4958-CF43-AA48-80339EFDB0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54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1035563"/>
            <a:ext cx="58293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2180035"/>
            <a:ext cx="58293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7D7F2-B180-DC4E-8996-CEA8142F37F1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6BD0F-ABBC-C14D-BC96-77BE126A74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88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1476378"/>
            <a:ext cx="3028950" cy="3118247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1476378"/>
            <a:ext cx="3028950" cy="3118247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5C964-35B7-0345-B8F9-AD5C70CF1EA7}" type="datetime1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5E9FC-F6D5-0349-BBED-EA7D7A9BC4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265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2" y="650504"/>
            <a:ext cx="6172200" cy="80129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1631156"/>
            <a:ext cx="3030141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72" y="1631156"/>
            <a:ext cx="3031331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C790-9156-C74E-9C1F-0FB689ECACE0}" type="datetime1">
              <a:rPr lang="en-US" smtClean="0"/>
              <a:t>3/6/25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B94E0-5E06-6D42-A41D-50D581B40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94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24EF-A9E7-BD45-B7AD-594C132071C1}" type="datetime1">
              <a:rPr lang="en-US" smtClean="0"/>
              <a:t>3/6/25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B7D4D-4E81-5B40-91F6-CF14C25F86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286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E8EE2-FF28-F249-8369-8F9E7E761C6E}" type="datetime1">
              <a:rPr lang="en-US" smtClean="0"/>
              <a:t>3/6/25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2FA7-4FDB-5643-811E-7991DEE50B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307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3" y="204787"/>
            <a:ext cx="2256235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204790"/>
            <a:ext cx="3833813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3" y="1076328"/>
            <a:ext cx="2256235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86B42-AD83-614E-96E1-F379BFC1528E}" type="datetime1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8B14-AE1E-054C-8668-93D0F0400A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402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3600451"/>
            <a:ext cx="41148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459581"/>
            <a:ext cx="41148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4025505"/>
            <a:ext cx="41148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3E301-07F2-F546-9319-7F7BE0728C6B}" type="datetime1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F0004-A563-C64B-9FAD-6198662E1B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909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24BBF-A43E-1C48-B452-6155F0FCF7C3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610A8-B29A-B34A-A0B5-3DF26A2EB8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696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205980"/>
            <a:ext cx="154305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205980"/>
            <a:ext cx="451485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774FA-CDDF-B846-9C2F-C22CC4F60735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D0221-73D0-6245-9CCD-73A1D8FCB5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10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342900" y="675085"/>
            <a:ext cx="6172200" cy="801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Headline Line One</a:t>
            </a:r>
            <a:br>
              <a:rPr lang="en-US" dirty="0"/>
            </a:br>
            <a:r>
              <a:rPr lang="en-US" dirty="0"/>
              <a:t>Headline Line Two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42900" y="2266950"/>
            <a:ext cx="6172200" cy="2327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4767264"/>
            <a:ext cx="16002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A3C83DE-2C38-BD4B-917B-8A8E1EFDBC6D}" type="datetime1">
              <a:rPr lang="en-US" smtClean="0"/>
              <a:t>3/6/25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4767264"/>
            <a:ext cx="21717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4767264"/>
            <a:ext cx="16002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EF7D53D-272A-624E-BE3D-99D13E2B41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64146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342900" rtl="0" eaLnBrk="1" fontAlgn="base" hangingPunct="1">
        <a:spcBef>
          <a:spcPct val="0"/>
        </a:spcBef>
        <a:spcAft>
          <a:spcPct val="0"/>
        </a:spcAft>
        <a:defRPr sz="2400" b="1" kern="1200">
          <a:solidFill>
            <a:schemeClr val="tx1"/>
          </a:solidFill>
          <a:latin typeface="Arial"/>
          <a:ea typeface="ＭＳ Ｐゴシック" charset="0"/>
          <a:cs typeface="Arial"/>
        </a:defRPr>
      </a:lvl1pPr>
      <a:lvl2pPr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2pPr>
      <a:lvl3pPr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3pPr>
      <a:lvl4pPr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4pPr>
      <a:lvl5pPr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5pPr>
      <a:lvl6pPr marL="342900"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6pPr>
      <a:lvl7pPr marL="685800"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7pPr>
      <a:lvl8pPr marL="1028700"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8pPr>
      <a:lvl9pPr marL="1371600" algn="ctr" defTabSz="342900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Arial" charset="0"/>
          <a:ea typeface="ＭＳ Ｐゴシック" charset="0"/>
        </a:defRPr>
      </a:lvl9pPr>
    </p:titleStyle>
    <p:bodyStyle>
      <a:lvl1pPr marL="257175" indent="-257175" algn="l" defTabSz="3429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800" kern="1200">
          <a:solidFill>
            <a:schemeClr val="tx1"/>
          </a:solidFill>
          <a:latin typeface="Arial"/>
          <a:ea typeface="ＭＳ Ｐゴシック" charset="0"/>
          <a:cs typeface="Arial"/>
        </a:defRPr>
      </a:lvl1pPr>
      <a:lvl2pPr marL="557213" indent="-214313" algn="l" defTabSz="3429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1800" kern="1200">
          <a:solidFill>
            <a:schemeClr val="tx1"/>
          </a:solidFill>
          <a:latin typeface="Arial"/>
          <a:ea typeface="ＭＳ Ｐゴシック" charset="0"/>
          <a:cs typeface="Arial"/>
        </a:defRPr>
      </a:lvl2pPr>
      <a:lvl3pPr marL="857250" indent="-171450" algn="l" defTabSz="3429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Arial"/>
          <a:ea typeface="ＭＳ Ｐゴシック" charset="0"/>
          <a:cs typeface="Arial"/>
        </a:defRPr>
      </a:lvl3pPr>
      <a:lvl4pPr marL="1200150" indent="-171450" algn="l" defTabSz="3429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1050" kern="1200">
          <a:solidFill>
            <a:schemeClr val="tx1"/>
          </a:solidFill>
          <a:latin typeface="Arial"/>
          <a:ea typeface="ＭＳ Ｐゴシック" charset="0"/>
          <a:cs typeface="Arial"/>
        </a:defRPr>
      </a:lvl4pPr>
      <a:lvl5pPr marL="1543050" indent="-171450" algn="l" defTabSz="3429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750" kern="1200">
          <a:solidFill>
            <a:schemeClr val="tx1"/>
          </a:solidFill>
          <a:latin typeface="Arial"/>
          <a:ea typeface="ＭＳ Ｐゴシック" charset="0"/>
          <a:cs typeface="Arial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s://cals.ncsu.edu/horticultural-science/wp-content/uploads/sites/32/2017/09/Cercis-canadensis-Ruby-Falls-release-notice.pdf" TargetMode="External"/><Relationship Id="rId7" Type="http://schemas.openxmlformats.org/officeDocument/2006/relationships/image" Target="../media/image7.jpeg"/><Relationship Id="rId2" Type="http://schemas.openxmlformats.org/officeDocument/2006/relationships/hyperlink" Target="https://cals.ncsu.edu/horticultural-science/wp-content/uploads/sites/32/2017/09/Cercis-Merlot-release-notice.pdf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hyperlink" Target="https://cals.ncsu.edu/horticultural-science/wp-content/uploads/sites/32/2020/12/Cercis-NC2015-12-GoldenFalls.pdf" TargetMode="External"/><Relationship Id="rId10" Type="http://schemas.openxmlformats.org/officeDocument/2006/relationships/image" Target="../media/image10.jpeg"/><Relationship Id="rId4" Type="http://schemas.openxmlformats.org/officeDocument/2006/relationships/hyperlink" Target="https://cals.ncsu.edu/horticultural-science/wp-content/uploads/sites/32/2017/09/Cercis-canadensis-Whitewater-release-notice.pdf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hyperlink" Target="https://cals.ncsu.edu/horticultural-science/wp-content/uploads/sites/32/2017/09/Cercis-canadensis-Ruby-Falls-release-notice.pdf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s://cals.ncsu.edu/horticultural-science/wp-content/uploads/sites/32/2017/09/Cercis-Merlot-release-notice.pdf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hyperlink" Target="https://cals.ncsu.edu/horticultural-science/wp-content/uploads/sites/32/2020/12/Cercis-NC2015-12-GoldenFalls.pdf" TargetMode="External"/><Relationship Id="rId4" Type="http://schemas.openxmlformats.org/officeDocument/2006/relationships/hyperlink" Target="https://cals.ncsu.edu/horticultural-science/wp-content/uploads/sites/32/2017/09/Cercis-canadensis-Whitewater-release-notice.pdf" TargetMode="External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s://cals.ncsu.edu/horticultural-science/wp-content/uploads/sites/32/2017/09/Cercis-Merlot-release-notice.pdf" TargetMode="External"/><Relationship Id="rId7" Type="http://schemas.openxmlformats.org/officeDocument/2006/relationships/image" Target="../media/image5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als.ncsu.edu/horticultural-science/wp-content/uploads/sites/32/2020/12/Cercis-NC2015-12-GoldenFalls.pdf" TargetMode="External"/><Relationship Id="rId5" Type="http://schemas.openxmlformats.org/officeDocument/2006/relationships/hyperlink" Target="https://cals.ncsu.edu/horticultural-science/wp-content/uploads/sites/32/2017/09/Cercis-canadensis-Whitewater-release-notice.pdf" TargetMode="External"/><Relationship Id="rId4" Type="http://schemas.openxmlformats.org/officeDocument/2006/relationships/hyperlink" Target="https://cals.ncsu.edu/horticultural-science/wp-content/uploads/sites/32/2017/09/Cercis-canadensis-Ruby-Falls-release-notice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hyperlink" Target="mailto:Hsuan_chen@ncsu.ed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Title 1"/>
          <p:cNvSpPr>
            <a:spLocks noGrp="1"/>
          </p:cNvSpPr>
          <p:nvPr>
            <p:ph type="ctrTitle"/>
          </p:nvPr>
        </p:nvSpPr>
        <p:spPr>
          <a:xfrm>
            <a:off x="0" y="942815"/>
            <a:ext cx="7232072" cy="1102519"/>
          </a:xfrm>
        </p:spPr>
        <p:txBody>
          <a:bodyPr/>
          <a:lstStyle/>
          <a:p>
            <a:r>
              <a:rPr lang="en-US" b="1" i="0" dirty="0">
                <a:effectLst/>
                <a:latin typeface="Arial" panose="020B0604020202020204" pitchFamily="34" charset="0"/>
              </a:rPr>
              <a:t>Redbud Breeding in NCSU</a:t>
            </a:r>
            <a:br>
              <a:rPr lang="en-US" b="1" i="0" dirty="0">
                <a:effectLst/>
                <a:latin typeface="Arial" panose="020B0604020202020204" pitchFamily="34" charset="0"/>
              </a:rPr>
            </a:br>
            <a:r>
              <a:rPr lang="en-US" b="1" i="0" dirty="0">
                <a:effectLst/>
                <a:latin typeface="Arial" panose="020B0604020202020204" pitchFamily="34" charset="0"/>
              </a:rPr>
              <a:t>VSD resistance</a:t>
            </a:r>
            <a:br>
              <a:rPr lang="en-US" dirty="0"/>
            </a:br>
            <a:r>
              <a:rPr lang="en-US" dirty="0"/>
              <a:t>                                        </a:t>
            </a:r>
            <a:r>
              <a:rPr lang="en-US" b="0" dirty="0">
                <a:solidFill>
                  <a:srgbClr val="C00000"/>
                </a:solidFill>
              </a:rPr>
              <a:t>- Horticulture, NCSU     </a:t>
            </a:r>
            <a:endParaRPr lang="en-US" b="0" dirty="0">
              <a:solidFill>
                <a:srgbClr val="C00000"/>
              </a:solidFill>
              <a:latin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3171588"/>
            <a:ext cx="4800600" cy="1314450"/>
          </a:xfrm>
        </p:spPr>
        <p:txBody>
          <a:bodyPr rtlCol="0">
            <a:normAutofit/>
          </a:bodyPr>
          <a:lstStyle/>
          <a:p>
            <a:r>
              <a:rPr lang="en-US" b="1" i="0" dirty="0">
                <a:solidFill>
                  <a:srgbClr val="1E0A3C"/>
                </a:solidFill>
                <a:effectLst/>
                <a:latin typeface="Neue Plak"/>
              </a:rPr>
              <a:t>New and Emerging Crops/BRI/NCDA&amp;CS</a:t>
            </a:r>
          </a:p>
          <a:p>
            <a:r>
              <a:rPr lang="en-US" dirty="0"/>
              <a:t>Dr Hsuan Chen </a:t>
            </a:r>
          </a:p>
          <a:p>
            <a:r>
              <a:rPr lang="en-US" dirty="0"/>
              <a:t>March 6</a:t>
            </a:r>
            <a:r>
              <a:rPr lang="en-US" baseline="30000" dirty="0"/>
              <a:t>th</a:t>
            </a:r>
            <a:r>
              <a:rPr lang="en-US" dirty="0"/>
              <a:t> 2025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F6BF98-879F-8768-98CE-20EA81534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E82176-A547-F94B-AC51-D6E9C882CB88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7275E17-91B8-7400-7A87-C1975D520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7326" y="1775301"/>
            <a:ext cx="3178710" cy="132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3AF9A-FD1F-4644-AF32-14A099E74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5085"/>
            <a:ext cx="6172200" cy="801290"/>
          </a:xfrm>
        </p:spPr>
        <p:txBody>
          <a:bodyPr wrap="square" anchor="ctr">
            <a:normAutofit/>
          </a:bodyPr>
          <a:lstStyle/>
          <a:p>
            <a:pPr marL="0" indent="0">
              <a:buNone/>
            </a:pPr>
            <a:r>
              <a:rPr lang="en-US" dirty="0"/>
              <a:t>Dr. Hsuan Chen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284DF19-F956-CE2D-A13D-4D70483CE4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900" y="1476378"/>
            <a:ext cx="3028950" cy="3118247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rgbClr val="0070C0"/>
                </a:solidFill>
              </a:rPr>
              <a:t>Ornamental Plant Breeder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rgbClr val="0070C0"/>
                </a:solidFill>
              </a:rPr>
              <a:t>Cytogenetics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rgbClr val="0070C0"/>
                </a:solidFill>
              </a:rPr>
              <a:t>Current Projects: 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C00000"/>
                </a:solidFill>
              </a:rPr>
              <a:t>Eastern Redbuds (</a:t>
            </a:r>
            <a:r>
              <a:rPr lang="en-US" sz="1600" i="1" dirty="0">
                <a:solidFill>
                  <a:srgbClr val="C00000"/>
                </a:solidFill>
              </a:rPr>
              <a:t>Cercis</a:t>
            </a:r>
            <a:r>
              <a:rPr lang="en-US" sz="1600" dirty="0">
                <a:solidFill>
                  <a:srgbClr val="C00000"/>
                </a:solidFill>
              </a:rPr>
              <a:t>)*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Peach Blossom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Albizia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Wisteria*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Native Shrubs*</a:t>
            </a:r>
          </a:p>
          <a:p>
            <a:pPr marL="0" indent="347663">
              <a:lnSpc>
                <a:spcPct val="90000"/>
              </a:lnSpc>
              <a:buNone/>
            </a:pPr>
            <a:r>
              <a:rPr lang="en-US" sz="1600" dirty="0"/>
              <a:t>   - Cyrilla racemiflora</a:t>
            </a:r>
          </a:p>
          <a:p>
            <a:pPr marL="0" indent="347663">
              <a:lnSpc>
                <a:spcPct val="90000"/>
              </a:lnSpc>
              <a:buNone/>
            </a:pPr>
            <a:r>
              <a:rPr lang="en-US" sz="1600" dirty="0"/>
              <a:t>   - Amelanchier arborea</a:t>
            </a:r>
          </a:p>
          <a:p>
            <a:pPr marL="0" indent="347663">
              <a:lnSpc>
                <a:spcPct val="90000"/>
              </a:lnSpc>
              <a:buNone/>
            </a:pPr>
            <a:r>
              <a:rPr lang="en-US" sz="1600" dirty="0"/>
              <a:t>   - Euonymus americanus</a:t>
            </a:r>
          </a:p>
        </p:txBody>
      </p:sp>
      <p:pic>
        <p:nvPicPr>
          <p:cNvPr id="6" name="Picture 5" descr="A pink flowers on a tree&#10;&#10;AI-generated content may be incorrect.">
            <a:extLst>
              <a:ext uri="{FF2B5EF4-FFF2-40B4-BE49-F238E27FC236}">
                <a16:creationId xmlns:a16="http://schemas.microsoft.com/office/drawing/2014/main" id="{AB3D8B38-AC20-1600-A76D-4BB049EEDE74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86150" y="1476378"/>
            <a:ext cx="3028950" cy="3118247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7685BF-F19F-AA9A-F7D1-54F99B36F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14900" y="4767264"/>
            <a:ext cx="1600200" cy="27384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FF2C605-4958-CF43-AA48-80339EFDB0AF}" type="slidenum">
              <a:rPr lang="en-US" smtClean="0"/>
              <a:pPr>
                <a:spcAft>
                  <a:spcPts val="600"/>
                </a:spcAft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031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4EC38-4758-C2ED-30F8-C26806932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C00000"/>
                </a:solidFill>
              </a:rPr>
              <a:t>Ornamental Plant Breeder in NCSU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558C9-5CED-A491-5324-D89080AB5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630" y="1350168"/>
            <a:ext cx="6172200" cy="3118247"/>
          </a:xfrm>
        </p:spPr>
        <p:txBody>
          <a:bodyPr/>
          <a:lstStyle/>
          <a:p>
            <a:pPr marL="0" indent="0">
              <a:buNone/>
            </a:pPr>
            <a:r>
              <a:rPr lang="en-US" b="1" i="0" dirty="0">
                <a:effectLst/>
                <a:latin typeface="NCSTSansSerif"/>
              </a:rPr>
              <a:t>     Dr. Dennis Werner                          </a:t>
            </a:r>
            <a:r>
              <a:rPr lang="en-US" b="1" dirty="0">
                <a:latin typeface="NCSTSansSerif"/>
              </a:rPr>
              <a:t>Dr. </a:t>
            </a:r>
            <a:r>
              <a:rPr lang="en-US" b="1" i="0" dirty="0">
                <a:effectLst/>
                <a:latin typeface="NCSTSansSerif"/>
              </a:rPr>
              <a:t>Thomas Ranney</a:t>
            </a:r>
          </a:p>
          <a:p>
            <a:endParaRPr lang="en-US" b="1" dirty="0">
              <a:latin typeface="NCSTSansSerif"/>
            </a:endParaRPr>
          </a:p>
          <a:p>
            <a:endParaRPr lang="en-US" b="1" i="0" dirty="0">
              <a:effectLst/>
              <a:latin typeface="NCSTSansSerif"/>
            </a:endParaRPr>
          </a:p>
          <a:p>
            <a:endParaRPr lang="en-US" b="1" dirty="0">
              <a:latin typeface="NCSTSansSerif"/>
            </a:endParaRPr>
          </a:p>
          <a:p>
            <a:pPr marL="0" indent="0">
              <a:buNone/>
            </a:pPr>
            <a:endParaRPr lang="en-US" b="1" dirty="0">
              <a:latin typeface="NCSTSansSerif"/>
            </a:endParaRPr>
          </a:p>
          <a:p>
            <a:pPr marL="0" indent="0">
              <a:buNone/>
            </a:pPr>
            <a:endParaRPr lang="en-US" b="1" i="0" dirty="0">
              <a:effectLst/>
              <a:latin typeface="NCSTSansSerif"/>
            </a:endParaRPr>
          </a:p>
          <a:p>
            <a:pPr marL="0" indent="0">
              <a:buNone/>
            </a:pPr>
            <a:endParaRPr lang="en-US" b="1" i="0" dirty="0">
              <a:effectLst/>
              <a:latin typeface="NCSTSansSerif"/>
            </a:endParaRPr>
          </a:p>
          <a:p>
            <a:pPr marL="0" indent="0">
              <a:buNone/>
            </a:pPr>
            <a:r>
              <a:rPr lang="en-US" b="1" dirty="0">
                <a:latin typeface="NCSTSansSerif"/>
              </a:rPr>
              <a:t>Dr. Hsuan Chen</a:t>
            </a:r>
            <a:endParaRPr lang="en-US" b="1" i="0" dirty="0">
              <a:effectLst/>
              <a:latin typeface="NCSTSansSerif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56E49B-3746-752D-1E4E-A69E4584C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F2C605-4958-CF43-AA48-80339EFDB0A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  <p:pic>
        <p:nvPicPr>
          <p:cNvPr id="1026" name="Picture 2" descr="Dr. Thomas Ranney">
            <a:extLst>
              <a:ext uri="{FF2B5EF4-FFF2-40B4-BE49-F238E27FC236}">
                <a16:creationId xmlns:a16="http://schemas.microsoft.com/office/drawing/2014/main" id="{BD33A261-B78C-F71D-7E89-0BD7F774F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74805" y="1765872"/>
            <a:ext cx="1888190" cy="185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ennis Werner">
            <a:extLst>
              <a:ext uri="{FF2B5EF4-FFF2-40B4-BE49-F238E27FC236}">
                <a16:creationId xmlns:a16="http://schemas.microsoft.com/office/drawing/2014/main" id="{A3CA99F1-1CE0-E85B-375C-E2C17C02E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5223" y="1782163"/>
            <a:ext cx="1846990" cy="1843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suan Chen">
            <a:extLst>
              <a:ext uri="{FF2B5EF4-FFF2-40B4-BE49-F238E27FC236}">
                <a16:creationId xmlns:a16="http://schemas.microsoft.com/office/drawing/2014/main" id="{A78CBC93-19C2-A3F3-502B-A15A36DF3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8338" y="2314986"/>
            <a:ext cx="513528" cy="513528"/>
          </a:xfrm>
          <a:prstGeom prst="rect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D203CC-A078-D39C-6521-DC2D9F0954CC}"/>
              </a:ext>
            </a:extLst>
          </p:cNvPr>
          <p:cNvSpPr txBox="1"/>
          <p:nvPr/>
        </p:nvSpPr>
        <p:spPr>
          <a:xfrm>
            <a:off x="223630" y="4023824"/>
            <a:ext cx="34349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dirty="0">
                <a:solidFill>
                  <a:srgbClr val="4D5156"/>
                </a:solidFill>
                <a:effectLst/>
                <a:latin typeface="Roboto" panose="020F0502020204030204" pitchFamily="34" charset="0"/>
              </a:rPr>
              <a:t>On the shoulders of giants</a:t>
            </a:r>
            <a:endParaRPr lang="en-US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062820-E2C8-B72B-5928-57022E329D84}"/>
              </a:ext>
            </a:extLst>
          </p:cNvPr>
          <p:cNvSpPr txBox="1"/>
          <p:nvPr/>
        </p:nvSpPr>
        <p:spPr>
          <a:xfrm>
            <a:off x="145805" y="4721569"/>
            <a:ext cx="3429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Stand on the shoulders of giants</a:t>
            </a:r>
          </a:p>
        </p:txBody>
      </p:sp>
      <p:pic>
        <p:nvPicPr>
          <p:cNvPr id="5" name="Picture 6" descr="Hsuan Chen">
            <a:extLst>
              <a:ext uri="{FF2B5EF4-FFF2-40B4-BE49-F238E27FC236}">
                <a16:creationId xmlns:a16="http://schemas.microsoft.com/office/drawing/2014/main" id="{B7FC1738-7777-52DA-1517-8B78654834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97898" y="2202103"/>
            <a:ext cx="513528" cy="513528"/>
          </a:xfrm>
          <a:prstGeom prst="rect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723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31C9E-B6F7-28C9-91AA-EADA2492F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5085"/>
            <a:ext cx="6172200" cy="801290"/>
          </a:xfrm>
        </p:spPr>
        <p:txBody>
          <a:bodyPr wrap="square" anchor="ctr">
            <a:normAutofit/>
          </a:bodyPr>
          <a:lstStyle/>
          <a:p>
            <a:r>
              <a:rPr lang="en-US" b="1" i="0">
                <a:effectLst/>
              </a:rPr>
              <a:t>Dr. Dennis Werner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8B73F-338E-D43E-202D-1F94CFE5D9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3322" y="1808538"/>
            <a:ext cx="4179457" cy="3821231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9 edible peach cultivars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3 Flowering Peach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10 Buddleja (Butterfly Bush)</a:t>
            </a:r>
          </a:p>
          <a:p>
            <a:pPr marL="0" indent="0">
              <a:buNone/>
            </a:pPr>
            <a:r>
              <a:rPr lang="en-US" sz="1400" dirty="0"/>
              <a:t>7</a:t>
            </a:r>
            <a:r>
              <a:rPr lang="en-US" sz="1400" dirty="0">
                <a:solidFill>
                  <a:srgbClr val="FF0000"/>
                </a:solidFill>
              </a:rPr>
              <a:t>+</a:t>
            </a:r>
            <a:r>
              <a:rPr lang="en-US" sz="1400" dirty="0"/>
              <a:t> Eastern Redbuds</a:t>
            </a:r>
          </a:p>
          <a:p>
            <a:pPr marL="300038" lvl="1" indent="0">
              <a:buNone/>
            </a:pPr>
            <a:r>
              <a:rPr lang="en-US" sz="1400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‘Merlot’</a:t>
            </a:r>
            <a:endParaRPr lang="en-US" sz="1400" dirty="0">
              <a:solidFill>
                <a:srgbClr val="C00000"/>
              </a:solidFill>
            </a:endParaRPr>
          </a:p>
          <a:p>
            <a:pPr marL="300038" lvl="1" indent="0">
              <a:buNone/>
            </a:pPr>
            <a:r>
              <a:rPr lang="en-US" sz="1400" dirty="0">
                <a:solidFill>
                  <a:srgbClr val="C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‘Ruby Falls’</a:t>
            </a:r>
            <a:endParaRPr lang="en-US" sz="1400" dirty="0">
              <a:solidFill>
                <a:srgbClr val="C00000"/>
              </a:solidFill>
            </a:endParaRPr>
          </a:p>
          <a:p>
            <a:pPr marL="300038" lvl="1" indent="0">
              <a:buNone/>
            </a:pPr>
            <a:r>
              <a:rPr lang="en-US" sz="1400" dirty="0">
                <a:solidFill>
                  <a:srgbClr val="C0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‘Whitewater’</a:t>
            </a:r>
            <a:endParaRPr lang="en-US" sz="1400" dirty="0">
              <a:solidFill>
                <a:srgbClr val="C00000"/>
              </a:solidFill>
            </a:endParaRPr>
          </a:p>
          <a:p>
            <a:pPr marL="300038" lvl="1" indent="0">
              <a:buNone/>
            </a:pPr>
            <a:r>
              <a:rPr lang="en-US" sz="1400" u="sng" dirty="0"/>
              <a:t>'Pink Pom Poms'</a:t>
            </a:r>
          </a:p>
          <a:p>
            <a:pPr marL="300038" lvl="1" indent="0">
              <a:buNone/>
            </a:pPr>
            <a:r>
              <a:rPr lang="en-US" sz="1400" dirty="0">
                <a:solidFill>
                  <a:srgbClr val="C0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Golden Falls™️</a:t>
            </a:r>
            <a:r>
              <a:rPr lang="en-US" sz="1400" dirty="0">
                <a:solidFill>
                  <a:srgbClr val="C00000"/>
                </a:solidFill>
              </a:rPr>
              <a:t> (‘NC2016-2')</a:t>
            </a:r>
          </a:p>
          <a:p>
            <a:pPr marL="300038" lvl="1" indent="0">
              <a:buNone/>
            </a:pPr>
            <a:r>
              <a:rPr lang="en-US" sz="1400" u="sng" dirty="0"/>
              <a:t>Flamethrower™ </a:t>
            </a:r>
            <a:r>
              <a:rPr lang="en-US" sz="1400" dirty="0"/>
              <a:t>(‘NC2015-2’)</a:t>
            </a:r>
          </a:p>
          <a:p>
            <a:pPr marL="300038" lvl="1" indent="0">
              <a:buNone/>
            </a:pPr>
            <a:r>
              <a:rPr lang="en-US" sz="1400" u="sng" dirty="0"/>
              <a:t>‘White Pom Poms'</a:t>
            </a:r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5B3D7A-AF3D-B649-78B6-81180193C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14900" y="4628802"/>
            <a:ext cx="1600200" cy="27384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FF2C605-4958-CF43-AA48-80339EFDB0AF}" type="slidenum">
              <a:rPr lang="en-US" smtClean="0"/>
              <a:pPr>
                <a:spcAft>
                  <a:spcPts val="600"/>
                </a:spcAft>
                <a:defRPr/>
              </a:pPr>
              <a:t>4</a:t>
            </a:fld>
            <a:endParaRPr lang="en-US"/>
          </a:p>
        </p:txBody>
      </p:sp>
      <p:pic>
        <p:nvPicPr>
          <p:cNvPr id="7" name="Picture 6" descr="Dennis Werner">
            <a:extLst>
              <a:ext uri="{FF2B5EF4-FFF2-40B4-BE49-F238E27FC236}">
                <a16:creationId xmlns:a16="http://schemas.microsoft.com/office/drawing/2014/main" id="{29FD127E-FFBA-9082-BDB3-938AB9366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46821"/>
            <a:ext cx="1260146" cy="125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28A67DE5-7A0D-3EF6-A861-87516C6F37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13428" y="1205022"/>
            <a:ext cx="1471766" cy="139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E0BF82-31CA-D766-BC59-E8CA80C363A1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846120" y="3130939"/>
            <a:ext cx="2571750" cy="1453371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82EA2BB1-6322-1DCD-A37B-F67DCABB8F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813225" y="1192324"/>
            <a:ext cx="1608321" cy="1533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6CA647-CF37-A54F-90FB-BA3E8C44477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309539" y="3075436"/>
            <a:ext cx="2607575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9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31C9E-B6F7-28C9-91AA-EADA2492F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5085"/>
            <a:ext cx="6172200" cy="801290"/>
          </a:xfrm>
        </p:spPr>
        <p:txBody>
          <a:bodyPr wrap="square" anchor="ctr">
            <a:normAutofit/>
          </a:bodyPr>
          <a:lstStyle/>
          <a:p>
            <a:r>
              <a:rPr lang="en-US" b="1" i="0">
                <a:effectLst/>
              </a:rPr>
              <a:t>Dr. Dennis Werner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8B73F-338E-D43E-202D-1F94CFE5D9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3476" y="1932902"/>
            <a:ext cx="4179457" cy="3821231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9 edible peach cultivars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3 Flowering Peach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10 Buddleja (Butterfly Bush)</a:t>
            </a:r>
          </a:p>
          <a:p>
            <a:pPr marL="0" indent="0">
              <a:buNone/>
            </a:pPr>
            <a:r>
              <a:rPr lang="en-US" sz="1400" dirty="0"/>
              <a:t>7</a:t>
            </a:r>
            <a:r>
              <a:rPr lang="en-US" sz="1400" dirty="0">
                <a:solidFill>
                  <a:srgbClr val="FF0000"/>
                </a:solidFill>
              </a:rPr>
              <a:t>+</a:t>
            </a:r>
            <a:r>
              <a:rPr lang="en-US" sz="1400" dirty="0"/>
              <a:t> Eastern Redbuds</a:t>
            </a:r>
          </a:p>
          <a:p>
            <a:pPr marL="300038" lvl="1" indent="0">
              <a:buNone/>
            </a:pPr>
            <a:r>
              <a:rPr lang="en-US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‘Merlot’</a:t>
            </a:r>
            <a:endParaRPr lang="en-US" sz="1400" dirty="0"/>
          </a:p>
          <a:p>
            <a:pPr marL="300038" lvl="1" indent="0">
              <a:buNone/>
            </a:pP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‘Ruby Falls’</a:t>
            </a:r>
            <a:endParaRPr lang="en-US" sz="1400" dirty="0"/>
          </a:p>
          <a:p>
            <a:pPr marL="300038" lvl="1" indent="0">
              <a:buNone/>
            </a:pPr>
            <a:r>
              <a:rPr lang="en-US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‘Whitewater’</a:t>
            </a:r>
            <a:endParaRPr lang="en-US" sz="1400" dirty="0"/>
          </a:p>
          <a:p>
            <a:pPr marL="300038" lvl="1" indent="0">
              <a:buNone/>
            </a:pPr>
            <a:r>
              <a:rPr lang="en-US" sz="1400" u="sng" dirty="0"/>
              <a:t>'Pink Pom Poms'</a:t>
            </a:r>
          </a:p>
          <a:p>
            <a:pPr marL="300038" lvl="1" indent="0">
              <a:buNone/>
            </a:pPr>
            <a:r>
              <a:rPr lang="en-US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Golden Falls™️</a:t>
            </a:r>
            <a:r>
              <a:rPr lang="en-US" sz="1400" dirty="0"/>
              <a:t> (‘NC2016-2')</a:t>
            </a:r>
          </a:p>
          <a:p>
            <a:pPr marL="300038" lvl="1" indent="0">
              <a:buNone/>
            </a:pPr>
            <a:r>
              <a:rPr lang="en-US" sz="1400" u="sng" dirty="0">
                <a:solidFill>
                  <a:srgbClr val="C00000"/>
                </a:solidFill>
              </a:rPr>
              <a:t>Flamethrower™ </a:t>
            </a:r>
            <a:r>
              <a:rPr lang="en-US" sz="1400" dirty="0">
                <a:solidFill>
                  <a:srgbClr val="C00000"/>
                </a:solidFill>
              </a:rPr>
              <a:t>(‘NC2015-2’)</a:t>
            </a:r>
          </a:p>
          <a:p>
            <a:pPr marL="300038" lvl="1" indent="0">
              <a:buNone/>
            </a:pPr>
            <a:r>
              <a:rPr lang="en-US" sz="1400" dirty="0"/>
              <a:t>‘White Pom Poms'</a:t>
            </a:r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5B3D7A-AF3D-B649-78B6-81180193C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14900" y="4628802"/>
            <a:ext cx="1600200" cy="27384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FF2C605-4958-CF43-AA48-80339EFDB0AF}" type="slidenum">
              <a:rPr lang="en-US" smtClean="0"/>
              <a:pPr>
                <a:spcAft>
                  <a:spcPts val="600"/>
                </a:spcAft>
                <a:defRPr/>
              </a:pPr>
              <a:t>5</a:t>
            </a:fld>
            <a:endParaRPr lang="en-US"/>
          </a:p>
        </p:txBody>
      </p:sp>
      <p:pic>
        <p:nvPicPr>
          <p:cNvPr id="7" name="Picture 6" descr="Dennis Werner">
            <a:extLst>
              <a:ext uri="{FF2B5EF4-FFF2-40B4-BE49-F238E27FC236}">
                <a16:creationId xmlns:a16="http://schemas.microsoft.com/office/drawing/2014/main" id="{29FD127E-FFBA-9082-BDB3-938AB9366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46821"/>
            <a:ext cx="1260146" cy="125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5E24FB6-3400-BF5E-3718-72EF1CE3698C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916843" y="1920949"/>
            <a:ext cx="2906778" cy="21800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144D809-3E77-28BA-85BA-EE81573536FE}"/>
              </a:ext>
            </a:extLst>
          </p:cNvPr>
          <p:cNvSpPr txBox="1"/>
          <p:nvPr/>
        </p:nvSpPr>
        <p:spPr>
          <a:xfrm>
            <a:off x="3307023" y="4464380"/>
            <a:ext cx="43065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333333"/>
                </a:solidFill>
                <a:effectLst/>
                <a:latin typeface="NCSTSansSerif"/>
              </a:rPr>
              <a:t>Flame Thrower™ Eternal Flame™ </a:t>
            </a:r>
            <a:endParaRPr lang="en-US" dirty="0">
              <a:solidFill>
                <a:srgbClr val="333333"/>
              </a:solidFill>
              <a:latin typeface="NCSTSansSerif"/>
            </a:endParaRP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NCSTSansSerif"/>
              </a:rPr>
              <a:t>Plant of the Year 2021  by RHS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31CB5D2-DD69-8374-8437-B076CA468C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1440" y="1048027"/>
            <a:ext cx="1321413" cy="1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983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B017AC-BD63-F6E2-892D-2CA1A465A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6101" y="1524079"/>
            <a:ext cx="3334121" cy="3334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731C9E-B6F7-28C9-91AA-EADA2492F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5085"/>
            <a:ext cx="6172200" cy="801290"/>
          </a:xfrm>
        </p:spPr>
        <p:txBody>
          <a:bodyPr wrap="square" anchor="ctr">
            <a:normAutofit/>
          </a:bodyPr>
          <a:lstStyle/>
          <a:p>
            <a:r>
              <a:rPr lang="en-US" b="1" i="0">
                <a:effectLst/>
              </a:rPr>
              <a:t>Dr. Dennis Werner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8B73F-338E-D43E-202D-1F94CFE5D9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6980" y="1926207"/>
            <a:ext cx="4179457" cy="3821231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9 edible peach cultivars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3 Flowering Peach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10 Buddleja (Butterfly Bush)</a:t>
            </a:r>
          </a:p>
          <a:p>
            <a:pPr marL="0" indent="0">
              <a:buNone/>
            </a:pPr>
            <a:r>
              <a:rPr lang="en-US" sz="1400" dirty="0"/>
              <a:t>7</a:t>
            </a:r>
            <a:r>
              <a:rPr lang="en-US" sz="1400" dirty="0">
                <a:solidFill>
                  <a:srgbClr val="FF0000"/>
                </a:solidFill>
              </a:rPr>
              <a:t>+</a:t>
            </a:r>
            <a:r>
              <a:rPr lang="en-US" sz="1400" dirty="0"/>
              <a:t> Eastern Redbuds</a:t>
            </a:r>
          </a:p>
          <a:p>
            <a:pPr marL="300038" lvl="1" indent="0">
              <a:buNone/>
            </a:pP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‘Merlot’</a:t>
            </a:r>
            <a:endParaRPr lang="en-US" sz="1400" dirty="0"/>
          </a:p>
          <a:p>
            <a:pPr marL="300038" lvl="1" indent="0">
              <a:buNone/>
            </a:pPr>
            <a:r>
              <a:rPr lang="en-US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‘Ruby Falls’</a:t>
            </a:r>
            <a:endParaRPr lang="en-US" sz="1400" dirty="0"/>
          </a:p>
          <a:p>
            <a:pPr marL="300038" lvl="1" indent="0">
              <a:buNone/>
            </a:pPr>
            <a:r>
              <a:rPr lang="en-US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‘Whitewater’</a:t>
            </a:r>
            <a:endParaRPr lang="en-US" sz="1400" dirty="0"/>
          </a:p>
          <a:p>
            <a:pPr marL="300038" lvl="1" indent="0">
              <a:buNone/>
            </a:pPr>
            <a:r>
              <a:rPr lang="en-US" sz="1400" u="sng" dirty="0">
                <a:solidFill>
                  <a:srgbClr val="C00000"/>
                </a:solidFill>
              </a:rPr>
              <a:t>'Pink Pom Poms'</a:t>
            </a:r>
          </a:p>
          <a:p>
            <a:pPr marL="300038" lvl="1" indent="0">
              <a:buNone/>
            </a:pPr>
            <a:r>
              <a:rPr lang="en-US" sz="1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Golden Falls™️</a:t>
            </a:r>
            <a:r>
              <a:rPr lang="en-US" sz="1400" dirty="0"/>
              <a:t> (‘NC2016-2')</a:t>
            </a:r>
          </a:p>
          <a:p>
            <a:pPr marL="300038" lvl="1" indent="0">
              <a:buNone/>
            </a:pPr>
            <a:r>
              <a:rPr lang="en-US" sz="1400" u="sng" dirty="0"/>
              <a:t>Flamethrower™ </a:t>
            </a:r>
            <a:r>
              <a:rPr lang="en-US" sz="1400" dirty="0"/>
              <a:t>(‘NC2015-2’)</a:t>
            </a:r>
          </a:p>
          <a:p>
            <a:pPr marL="300038" lvl="1" indent="0">
              <a:buNone/>
            </a:pPr>
            <a:r>
              <a:rPr lang="en-US" sz="1400" u="sng" dirty="0">
                <a:solidFill>
                  <a:srgbClr val="C00000"/>
                </a:solidFill>
              </a:rPr>
              <a:t>‘White Pom Poms'</a:t>
            </a:r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300038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5B3D7A-AF3D-B649-78B6-81180193C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14900" y="4628802"/>
            <a:ext cx="1600200" cy="27384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FF2C605-4958-CF43-AA48-80339EFDB0AF}" type="slidenum">
              <a:rPr lang="en-US" smtClean="0"/>
              <a:pPr>
                <a:spcAft>
                  <a:spcPts val="600"/>
                </a:spcAft>
                <a:defRPr/>
              </a:pPr>
              <a:t>6</a:t>
            </a:fld>
            <a:endParaRPr lang="en-US"/>
          </a:p>
        </p:txBody>
      </p:sp>
      <p:pic>
        <p:nvPicPr>
          <p:cNvPr id="7" name="Picture 6" descr="Dennis Werner">
            <a:extLst>
              <a:ext uri="{FF2B5EF4-FFF2-40B4-BE49-F238E27FC236}">
                <a16:creationId xmlns:a16="http://schemas.microsoft.com/office/drawing/2014/main" id="{29FD127E-FFBA-9082-BDB3-938AB9366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46821"/>
            <a:ext cx="1260146" cy="125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DA5BD49-3313-19FD-C7C1-EFAD880241A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2555661" y="2389103"/>
            <a:ext cx="3310083" cy="1628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929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31C9E-B6F7-28C9-91AA-EADA2492F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5085"/>
            <a:ext cx="6172200" cy="80129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Dr. Thomas Ranney</a:t>
            </a:r>
          </a:p>
        </p:txBody>
      </p:sp>
      <p:pic>
        <p:nvPicPr>
          <p:cNvPr id="12" name="Picture 2" descr="Dr. Thomas Ranney">
            <a:extLst>
              <a:ext uri="{FF2B5EF4-FFF2-40B4-BE49-F238E27FC236}">
                <a16:creationId xmlns:a16="http://schemas.microsoft.com/office/drawing/2014/main" id="{939BDAFB-11FF-3024-2211-59F3D7A66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58505"/>
            <a:ext cx="1314441" cy="129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Tom Ranney\Pictures\Plants\Cercis H2005-055-003 P5288001.JPG">
            <a:extLst>
              <a:ext uri="{FF2B5EF4-FFF2-40B4-BE49-F238E27FC236}">
                <a16:creationId xmlns:a16="http://schemas.microsoft.com/office/drawing/2014/main" id="{DB68D029-CB2A-86A0-1D5C-C11F2A872F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43702" y="2507776"/>
            <a:ext cx="3514298" cy="263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FB7BCD9-DEC6-974B-19AC-B67C3D4C61EB}"/>
              </a:ext>
            </a:extLst>
          </p:cNvPr>
          <p:cNvSpPr txBox="1"/>
          <p:nvPr/>
        </p:nvSpPr>
        <p:spPr>
          <a:xfrm>
            <a:off x="-85298" y="2790106"/>
            <a:ext cx="35142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C00000"/>
                </a:solidFill>
              </a:rPr>
              <a:t>Carolina Sweetheart™ </a:t>
            </a:r>
          </a:p>
          <a:p>
            <a:pPr algn="ctr"/>
            <a:r>
              <a:rPr lang="en-US" sz="2400" dirty="0">
                <a:solidFill>
                  <a:srgbClr val="C00000"/>
                </a:solidFill>
              </a:rPr>
              <a:t>Redbud </a:t>
            </a:r>
            <a:r>
              <a:rPr lang="en-US" sz="2400" i="1" dirty="0">
                <a:solidFill>
                  <a:srgbClr val="C00000"/>
                </a:solidFill>
              </a:rPr>
              <a:t>Cercis canadensis </a:t>
            </a:r>
            <a:r>
              <a:rPr lang="en-US" sz="2400" dirty="0">
                <a:solidFill>
                  <a:srgbClr val="C00000"/>
                </a:solidFill>
              </a:rPr>
              <a:t>‘NCCC1’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F77DCFB-6C96-25A3-DCD7-03EAB52628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1618" y="1633203"/>
            <a:ext cx="1664219" cy="80129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19" name="Picture 18" descr="Star Roses and Plants announces open house">
            <a:extLst>
              <a:ext uri="{FF2B5EF4-FFF2-40B4-BE49-F238E27FC236}">
                <a16:creationId xmlns:a16="http://schemas.microsoft.com/office/drawing/2014/main" id="{2B46314C-4404-0071-9827-7B1209F311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515818" y="1670137"/>
            <a:ext cx="685800" cy="83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534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A8311-8057-CF70-5520-4793D3564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Redbud matters to NC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9B1811-2DD1-2206-1B48-BE919D029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9C77EF7-E9F6-5FFC-91D7-0851553237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952782"/>
              </p:ext>
            </p:extLst>
          </p:nvPr>
        </p:nvGraphicFramePr>
        <p:xfrm>
          <a:off x="347394" y="1661132"/>
          <a:ext cx="6167706" cy="17091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43443">
                  <a:extLst>
                    <a:ext uri="{9D8B030D-6E8A-4147-A177-3AD203B41FA5}">
                      <a16:colId xmlns:a16="http://schemas.microsoft.com/office/drawing/2014/main" val="1061768526"/>
                    </a:ext>
                  </a:extLst>
                </a:gridCol>
                <a:gridCol w="1723886">
                  <a:extLst>
                    <a:ext uri="{9D8B030D-6E8A-4147-A177-3AD203B41FA5}">
                      <a16:colId xmlns:a16="http://schemas.microsoft.com/office/drawing/2014/main" val="2433967867"/>
                    </a:ext>
                  </a:extLst>
                </a:gridCol>
                <a:gridCol w="1384593">
                  <a:extLst>
                    <a:ext uri="{9D8B030D-6E8A-4147-A177-3AD203B41FA5}">
                      <a16:colId xmlns:a16="http://schemas.microsoft.com/office/drawing/2014/main" val="2754604068"/>
                    </a:ext>
                  </a:extLst>
                </a:gridCol>
                <a:gridCol w="1715784">
                  <a:extLst>
                    <a:ext uri="{9D8B030D-6E8A-4147-A177-3AD203B41FA5}">
                      <a16:colId xmlns:a16="http://schemas.microsoft.com/office/drawing/2014/main" val="3912453396"/>
                    </a:ext>
                  </a:extLst>
                </a:gridCol>
              </a:tblGrid>
              <a:tr h="164010">
                <a:tc gridSpan="4">
                  <a:txBody>
                    <a:bodyPr/>
                    <a:lstStyle/>
                    <a:p>
                      <a:pPr marL="0" marR="0" indent="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Table 1, National and North Carolina Redbud All Sale Value </a:t>
                      </a:r>
                    </a:p>
                    <a:p>
                      <a:pPr marL="0" marR="0" indent="28575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($ Million)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15455"/>
                  </a:ext>
                </a:extLst>
              </a:tr>
              <a:tr h="252058"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Year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National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NC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of US.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253307"/>
                  </a:ext>
                </a:extLst>
              </a:tr>
              <a:tr h="252058">
                <a:tc>
                  <a:txBody>
                    <a:bodyPr/>
                    <a:lstStyle/>
                    <a:p>
                      <a:pPr marL="0" marR="0" indent="285750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2019 [1]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28.431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3.27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11.5%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0536954"/>
                  </a:ext>
                </a:extLst>
              </a:tr>
              <a:tr h="252058">
                <a:tc>
                  <a:txBody>
                    <a:bodyPr/>
                    <a:lstStyle/>
                    <a:p>
                      <a:pPr marL="0" marR="0" indent="285750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2014 [2]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26.742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1.53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5.7%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394055"/>
                  </a:ext>
                </a:extLst>
              </a:tr>
              <a:tr h="252058">
                <a:tc>
                  <a:txBody>
                    <a:bodyPr/>
                    <a:lstStyle/>
                    <a:p>
                      <a:pPr marL="0" marR="0" indent="285750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2009 [3]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21.755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1.25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285750"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5.8%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7558060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FE96EB5-BC36-0C29-2618-5A912D7681BF}"/>
              </a:ext>
            </a:extLst>
          </p:cNvPr>
          <p:cNvSpPr txBox="1"/>
          <p:nvPr/>
        </p:nvSpPr>
        <p:spPr>
          <a:xfrm>
            <a:off x="303089" y="3682504"/>
            <a:ext cx="65549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C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Top 5th most valuable flowering tree in the U.S.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C00000"/>
                </a:solidFill>
                <a:latin typeface="Cambria" panose="02040503050406030204" pitchFamily="18" charset="0"/>
              </a:rPr>
              <a:t>NC is the top 3</a:t>
            </a:r>
            <a:r>
              <a:rPr lang="en-US" b="1" baseline="30000" dirty="0">
                <a:solidFill>
                  <a:srgbClr val="C00000"/>
                </a:solidFill>
                <a:latin typeface="Cambria" panose="02040503050406030204" pitchFamily="18" charset="0"/>
              </a:rPr>
              <a:t>rd</a:t>
            </a:r>
            <a:r>
              <a:rPr lang="en-US" b="1" dirty="0">
                <a:solidFill>
                  <a:srgbClr val="C00000"/>
                </a:solidFill>
                <a:latin typeface="Cambria" panose="02040503050406030204" pitchFamily="18" charset="0"/>
              </a:rPr>
              <a:t> producer (11.5% of the U.S.)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C00000"/>
                </a:solidFill>
                <a:latin typeface="Cambria" panose="02040503050406030204" pitchFamily="18" charset="0"/>
              </a:rPr>
              <a:t>National -wide demand is increasing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797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D9781-10FB-022F-239B-F7245F1E8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C9B72D4-673C-C58F-F40D-CEDA4B83E547}"/>
              </a:ext>
            </a:extLst>
          </p:cNvPr>
          <p:cNvSpPr txBox="1"/>
          <p:nvPr/>
        </p:nvSpPr>
        <p:spPr>
          <a:xfrm>
            <a:off x="174662" y="1194329"/>
            <a:ext cx="39195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1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Ceratobasidium theobromae </a:t>
            </a:r>
            <a:r>
              <a:rPr lang="en-US" b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(Ct)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Poorly understood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1689809-2EF0-1531-05C1-5A998A1569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315" y="3704836"/>
            <a:ext cx="1892609" cy="290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7C1F2B-01B0-5E4A-113C-2B6AB64C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1643" y="477240"/>
            <a:ext cx="6172200" cy="80129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04546F-A3EB-544C-0D07-06CF313D7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FC599D-4408-87A6-5C5C-FFD9A35E20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3412" y="463241"/>
            <a:ext cx="1793852" cy="21085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88667A-05D9-4D75-4681-BFB3A21F85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083411" y="2518841"/>
            <a:ext cx="1793850" cy="1346129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A3E3B70-DB67-A80B-C86E-8364D7B874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1522260"/>
              </p:ext>
            </p:extLst>
          </p:nvPr>
        </p:nvGraphicFramePr>
        <p:xfrm>
          <a:off x="256854" y="1867766"/>
          <a:ext cx="4826553" cy="3113558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345915">
                  <a:extLst>
                    <a:ext uri="{9D8B030D-6E8A-4147-A177-3AD203B41FA5}">
                      <a16:colId xmlns:a16="http://schemas.microsoft.com/office/drawing/2014/main" val="1205511370"/>
                    </a:ext>
                  </a:extLst>
                </a:gridCol>
                <a:gridCol w="3321155">
                  <a:extLst>
                    <a:ext uri="{9D8B030D-6E8A-4147-A177-3AD203B41FA5}">
                      <a16:colId xmlns:a16="http://schemas.microsoft.com/office/drawing/2014/main" val="1761685484"/>
                    </a:ext>
                  </a:extLst>
                </a:gridCol>
                <a:gridCol w="159483">
                  <a:extLst>
                    <a:ext uri="{9D8B030D-6E8A-4147-A177-3AD203B41FA5}">
                      <a16:colId xmlns:a16="http://schemas.microsoft.com/office/drawing/2014/main" val="4289904451"/>
                    </a:ext>
                  </a:extLst>
                </a:gridCol>
              </a:tblGrid>
              <a:tr h="614805">
                <a:tc gridSpan="3">
                  <a:txBody>
                    <a:bodyPr/>
                    <a:lstStyle/>
                    <a:p>
                      <a:pPr marL="0" marR="0" algn="l">
                        <a:spcBef>
                          <a:spcPts val="400"/>
                        </a:spcBef>
                        <a:spcAft>
                          <a:spcPts val="40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Table</a:t>
                      </a:r>
                      <a:r>
                        <a:rPr lang="en-US" sz="1400" kern="100" spc="-3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B,</a:t>
                      </a:r>
                      <a:r>
                        <a:rPr lang="en-US" sz="1400" kern="100" spc="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Cercis</a:t>
                      </a:r>
                      <a:r>
                        <a:rPr lang="en-US" sz="1400" kern="100" spc="-3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Vascular</a:t>
                      </a:r>
                      <a:r>
                        <a:rPr lang="en-US" sz="1400" kern="100" spc="-1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Streak</a:t>
                      </a:r>
                      <a:r>
                        <a:rPr lang="en-US" sz="1400" kern="100" spc="-3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Dieback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(VSD)</a:t>
                      </a:r>
                      <a:r>
                        <a:rPr lang="en-US" sz="14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marL="0" marR="0" algn="l">
                        <a:spcBef>
                          <a:spcPts val="400"/>
                        </a:spcBef>
                        <a:spcAft>
                          <a:spcPts val="40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loss</a:t>
                      </a:r>
                      <a:r>
                        <a:rPr lang="en-US" sz="14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from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NC</a:t>
                      </a:r>
                      <a:r>
                        <a:rPr lang="en-US" sz="1400" kern="100" spc="-1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nurseries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9989181"/>
                  </a:ext>
                </a:extLst>
              </a:tr>
              <a:tr h="470987">
                <a:tc>
                  <a:txBody>
                    <a:bodyPr/>
                    <a:lstStyle/>
                    <a:p>
                      <a:pPr marL="67945" marR="0" algn="l">
                        <a:lnSpc>
                          <a:spcPts val="128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0" algn="l">
                        <a:lnSpc>
                          <a:spcPts val="1285"/>
                        </a:lnSpc>
                      </a:pP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~20-40%</a:t>
                      </a:r>
                      <a:r>
                        <a:rPr lang="en-US" sz="18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</a:t>
                      </a:r>
                      <a:endParaRPr lang="en-US" sz="18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285"/>
                        </a:lnSpc>
                      </a:pP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4228747189"/>
                  </a:ext>
                </a:extLst>
              </a:tr>
              <a:tr h="470987">
                <a:tc>
                  <a:txBody>
                    <a:bodyPr/>
                    <a:lstStyle/>
                    <a:p>
                      <a:pPr marL="67945" marR="54610" algn="l">
                        <a:lnSpc>
                          <a:spcPts val="1300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0" algn="l">
                        <a:lnSpc>
                          <a:spcPts val="1300"/>
                        </a:lnSpc>
                      </a:pP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</a:t>
                      </a:r>
                      <a:r>
                        <a:rPr lang="en-US" sz="1800" kern="100" spc="-4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55-100%</a:t>
                      </a:r>
                      <a:r>
                        <a:rPr lang="en-US" sz="1800" kern="100" spc="-4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</a:t>
                      </a:r>
                      <a:endParaRPr lang="en-US" sz="18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275"/>
                        </a:lnSpc>
                      </a:pP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4070622777"/>
                  </a:ext>
                </a:extLst>
              </a:tr>
              <a:tr h="470987">
                <a:tc>
                  <a:txBody>
                    <a:bodyPr/>
                    <a:lstStyle/>
                    <a:p>
                      <a:pPr marL="67945" marR="0" algn="l">
                        <a:lnSpc>
                          <a:spcPts val="127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38735" algn="l">
                        <a:lnSpc>
                          <a:spcPts val="1280"/>
                        </a:lnSpc>
                      </a:pP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 50-100%</a:t>
                      </a:r>
                      <a:r>
                        <a:rPr lang="en-US" sz="1800" kern="100" spc="-4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</a:t>
                      </a:r>
                      <a:endParaRPr lang="en-US" sz="18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285"/>
                        </a:lnSpc>
                      </a:pP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2559870458"/>
                  </a:ext>
                </a:extLst>
              </a:tr>
              <a:tr h="470987">
                <a:tc>
                  <a:txBody>
                    <a:bodyPr/>
                    <a:lstStyle/>
                    <a:p>
                      <a:pPr marL="67945" marR="0" algn="l">
                        <a:lnSpc>
                          <a:spcPts val="128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lang="en-US" sz="1400" kern="100" spc="-3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0" algn="l">
                        <a:lnSpc>
                          <a:spcPts val="1285"/>
                        </a:lnSpc>
                      </a:pP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~80%</a:t>
                      </a:r>
                      <a:r>
                        <a:rPr lang="en-US" sz="18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kern="100" spc="-1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 or not saleable</a:t>
                      </a:r>
                      <a:endParaRPr lang="en-US" sz="18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285"/>
                        </a:lnSpc>
                      </a:pP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1157409443"/>
                  </a:ext>
                </a:extLst>
              </a:tr>
              <a:tr h="614805">
                <a:tc gridSpan="3">
                  <a:txBody>
                    <a:bodyPr/>
                    <a:lstStyle/>
                    <a:p>
                      <a:pPr marL="0" marR="0" algn="r">
                        <a:spcBef>
                          <a:spcPts val="400"/>
                        </a:spcBef>
                        <a:spcAft>
                          <a:spcPts val="40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2022 Summer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5796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5137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AD46DD0-F8EB-9A52-E748-9A0C245F9937}"/>
              </a:ext>
            </a:extLst>
          </p:cNvPr>
          <p:cNvSpPr txBox="1"/>
          <p:nvPr/>
        </p:nvSpPr>
        <p:spPr>
          <a:xfrm>
            <a:off x="174662" y="1194329"/>
            <a:ext cx="39195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1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Ceratobasidium theobromae </a:t>
            </a:r>
            <a:r>
              <a:rPr lang="en-US" b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(Ct)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Poorly understood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8D0BB0-98EE-EC09-9953-37D2307D2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1643" y="477240"/>
            <a:ext cx="6172200" cy="80129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E641AF-0C64-E85B-77D4-B715281F4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1D8DC4-3B9C-FF2E-F323-8206A0200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5083411" y="2518841"/>
            <a:ext cx="1793850" cy="1346129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F89FC01-70A1-7235-609C-5DE38289D5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852010"/>
              </p:ext>
            </p:extLst>
          </p:nvPr>
        </p:nvGraphicFramePr>
        <p:xfrm>
          <a:off x="256855" y="1867766"/>
          <a:ext cx="6601145" cy="2908945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438381">
                  <a:extLst>
                    <a:ext uri="{9D8B030D-6E8A-4147-A177-3AD203B41FA5}">
                      <a16:colId xmlns:a16="http://schemas.microsoft.com/office/drawing/2014/main" val="1205511370"/>
                    </a:ext>
                  </a:extLst>
                </a:gridCol>
                <a:gridCol w="2208060">
                  <a:extLst>
                    <a:ext uri="{9D8B030D-6E8A-4147-A177-3AD203B41FA5}">
                      <a16:colId xmlns:a16="http://schemas.microsoft.com/office/drawing/2014/main" val="1761685484"/>
                    </a:ext>
                  </a:extLst>
                </a:gridCol>
                <a:gridCol w="2954704">
                  <a:extLst>
                    <a:ext uri="{9D8B030D-6E8A-4147-A177-3AD203B41FA5}">
                      <a16:colId xmlns:a16="http://schemas.microsoft.com/office/drawing/2014/main" val="4289904451"/>
                    </a:ext>
                  </a:extLst>
                </a:gridCol>
              </a:tblGrid>
              <a:tr h="614805">
                <a:tc gridSpan="3">
                  <a:txBody>
                    <a:bodyPr/>
                    <a:lstStyle/>
                    <a:p>
                      <a:pPr marL="0" marR="0" algn="l">
                        <a:spcBef>
                          <a:spcPts val="400"/>
                        </a:spcBef>
                        <a:spcAft>
                          <a:spcPts val="40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Table</a:t>
                      </a:r>
                      <a:r>
                        <a:rPr lang="en-US" sz="1400" kern="100" spc="-3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B,</a:t>
                      </a:r>
                      <a:r>
                        <a:rPr lang="en-US" sz="1400" kern="100" spc="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Cercis</a:t>
                      </a:r>
                      <a:r>
                        <a:rPr lang="en-US" sz="1400" kern="100" spc="-3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Vascular</a:t>
                      </a:r>
                      <a:r>
                        <a:rPr lang="en-US" sz="1400" kern="100" spc="-1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Streak</a:t>
                      </a:r>
                      <a:r>
                        <a:rPr lang="en-US" sz="1400" kern="100" spc="-3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Dieback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(VSD)</a:t>
                      </a:r>
                      <a:r>
                        <a:rPr lang="en-US" sz="14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marL="0" marR="0" algn="l">
                        <a:spcBef>
                          <a:spcPts val="400"/>
                        </a:spcBef>
                        <a:spcAft>
                          <a:spcPts val="40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loss</a:t>
                      </a:r>
                      <a:r>
                        <a:rPr lang="en-US" sz="14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from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NC</a:t>
                      </a:r>
                      <a:r>
                        <a:rPr lang="en-US" sz="1400" kern="100" spc="-1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nurseries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9989181"/>
                  </a:ext>
                </a:extLst>
              </a:tr>
              <a:tr h="507517">
                <a:tc>
                  <a:txBody>
                    <a:bodyPr/>
                    <a:lstStyle/>
                    <a:p>
                      <a:pPr marL="67945" marR="0" algn="l">
                        <a:lnSpc>
                          <a:spcPts val="128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0" algn="l">
                        <a:lnSpc>
                          <a:spcPts val="128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~20-40%</a:t>
                      </a:r>
                      <a:r>
                        <a:rPr lang="en-US" sz="14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185"/>
                        </a:lnSpc>
                        <a:spcBef>
                          <a:spcPts val="5"/>
                        </a:spcBef>
                      </a:pP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0%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C.</a:t>
                      </a:r>
                      <a:r>
                        <a:rPr lang="en-US" sz="1400" u="sng" kern="100" spc="-15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chinensis</a:t>
                      </a:r>
                      <a:r>
                        <a:rPr lang="en-US" sz="1400" u="sng" kern="100" spc="-1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cultivars*</a:t>
                      </a:r>
                      <a:endParaRPr lang="en-US" sz="14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4228747189"/>
                  </a:ext>
                </a:extLst>
              </a:tr>
              <a:tr h="327934">
                <a:tc>
                  <a:txBody>
                    <a:bodyPr/>
                    <a:lstStyle/>
                    <a:p>
                      <a:pPr marL="67945" marR="54610" algn="l">
                        <a:lnSpc>
                          <a:spcPts val="1300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0" algn="l">
                        <a:lnSpc>
                          <a:spcPts val="1300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</a:t>
                      </a:r>
                      <a:r>
                        <a:rPr lang="en-US" sz="1400" kern="100" spc="-4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55-100%</a:t>
                      </a:r>
                      <a:r>
                        <a:rPr lang="en-US" sz="1400" kern="100" spc="-4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275"/>
                        </a:lnSpc>
                      </a:pP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0%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C.</a:t>
                      </a:r>
                      <a:r>
                        <a:rPr lang="en-US" sz="1400" u="sng" kern="100" spc="-15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chinensis</a:t>
                      </a:r>
                      <a:r>
                        <a:rPr lang="en-US" sz="1400" u="sng" kern="100" spc="-1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cultivars*</a:t>
                      </a:r>
                      <a:endParaRPr lang="en-US" sz="14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4070622777"/>
                  </a:ext>
                </a:extLst>
              </a:tr>
              <a:tr h="336367">
                <a:tc>
                  <a:txBody>
                    <a:bodyPr/>
                    <a:lstStyle/>
                    <a:p>
                      <a:pPr marL="67945" marR="0" algn="l">
                        <a:lnSpc>
                          <a:spcPts val="127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en-US" sz="1400" kern="100" spc="-2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38735" algn="l">
                        <a:lnSpc>
                          <a:spcPts val="1280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 50-100%</a:t>
                      </a:r>
                      <a:r>
                        <a:rPr lang="en-US" sz="1400" kern="100" spc="-4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285"/>
                        </a:lnSpc>
                      </a:pP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0%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</a:t>
                      </a:r>
                      <a:r>
                        <a:rPr lang="en-US" sz="1400" u="sng" kern="100" spc="-15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C.</a:t>
                      </a:r>
                      <a:r>
                        <a:rPr lang="en-US" sz="1400" u="sng" kern="100" spc="-25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chinensis</a:t>
                      </a:r>
                      <a:r>
                        <a:rPr lang="en-US" sz="1400" u="sng" kern="100" spc="-1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cultivars*</a:t>
                      </a:r>
                      <a:endParaRPr lang="en-US" sz="14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2559870458"/>
                  </a:ext>
                </a:extLst>
              </a:tr>
              <a:tr h="507517">
                <a:tc>
                  <a:txBody>
                    <a:bodyPr/>
                    <a:lstStyle/>
                    <a:p>
                      <a:pPr marL="67945" marR="0" algn="l">
                        <a:lnSpc>
                          <a:spcPts val="128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lang="en-US" sz="1400" kern="100" spc="-3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Nursery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6675" marR="0" algn="l">
                        <a:lnSpc>
                          <a:spcPts val="1285"/>
                        </a:lnSpc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~80%</a:t>
                      </a:r>
                      <a:r>
                        <a:rPr lang="en-US" sz="1400" kern="100" spc="-2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spc="-15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 or not saleable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>
                  <a:txBody>
                    <a:bodyPr/>
                    <a:lstStyle/>
                    <a:p>
                      <a:pPr marL="68580" marR="0" algn="l">
                        <a:lnSpc>
                          <a:spcPts val="1185"/>
                        </a:lnSpc>
                        <a:spcBef>
                          <a:spcPts val="5"/>
                        </a:spcBef>
                      </a:pP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0%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</a:t>
                      </a:r>
                      <a:r>
                        <a:rPr lang="en-US" sz="1400" u="sng" kern="100" spc="-2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C.</a:t>
                      </a:r>
                      <a:r>
                        <a:rPr lang="en-US" sz="1400" u="sng" kern="100" spc="-15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u="sng" kern="1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chinensis</a:t>
                      </a:r>
                      <a:r>
                        <a:rPr lang="en-US" sz="1400" u="sng" kern="100" spc="-1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cultivars*</a:t>
                      </a:r>
                      <a:endParaRPr lang="en-US" sz="14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extLst>
                  <a:ext uri="{0D108BD9-81ED-4DB2-BD59-A6C34878D82A}">
                    <a16:rowId xmlns:a16="http://schemas.microsoft.com/office/drawing/2014/main" val="1157409443"/>
                  </a:ext>
                </a:extLst>
              </a:tr>
              <a:tr h="614805">
                <a:tc gridSpan="3">
                  <a:txBody>
                    <a:bodyPr/>
                    <a:lstStyle/>
                    <a:p>
                      <a:pPr marL="0" marR="0" algn="l">
                        <a:spcBef>
                          <a:spcPts val="400"/>
                        </a:spcBef>
                        <a:spcAft>
                          <a:spcPts val="40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observational survey was made in the Summer of 2022, by the NCSU Cercis breeding team.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3305" marR="63305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5796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4659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B5211-C957-C970-251C-D4CC597D7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749" y="547697"/>
            <a:ext cx="6172200" cy="80129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VSD: </a:t>
            </a:r>
            <a:r>
              <a:rPr lang="en-US" b="1" i="1" dirty="0"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Vascular Streak Dieback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7A4C39-3804-C361-C3C9-618DCB3DE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4BF87E-F5C8-C3D7-E02E-F2C3341D7292}"/>
              </a:ext>
            </a:extLst>
          </p:cNvPr>
          <p:cNvSpPr/>
          <p:nvPr/>
        </p:nvSpPr>
        <p:spPr>
          <a:xfrm>
            <a:off x="683204" y="917418"/>
            <a:ext cx="5024087" cy="4408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</a:pPr>
            <a:r>
              <a:rPr lang="en-US" sz="1000">
                <a:effectLst/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 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9124F0E-182A-FB14-58F6-40E2739DB005}"/>
              </a:ext>
            </a:extLst>
          </p:cNvPr>
          <p:cNvGrpSpPr/>
          <p:nvPr/>
        </p:nvGrpSpPr>
        <p:grpSpPr>
          <a:xfrm>
            <a:off x="1026079" y="1194059"/>
            <a:ext cx="5019616" cy="3186711"/>
            <a:chOff x="683204" y="917417"/>
            <a:chExt cx="5019616" cy="3323113"/>
          </a:xfrm>
        </p:grpSpPr>
        <p:pic>
          <p:nvPicPr>
            <p:cNvPr id="9" name="Shape 5">
              <a:extLst>
                <a:ext uri="{FF2B5EF4-FFF2-40B4-BE49-F238E27FC236}">
                  <a16:creationId xmlns:a16="http://schemas.microsoft.com/office/drawing/2014/main" id="{67E5C5E4-1C09-BA87-65A4-4663F249127C}"/>
                </a:ext>
              </a:extLst>
            </p:cNvPr>
            <p:cNvPicPr preferRelativeResize="0"/>
            <p:nvPr/>
          </p:nvPicPr>
          <p:blipFill rotWithShape="1">
            <a:blip r:embed="rId2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83204" y="917418"/>
              <a:ext cx="1648322" cy="332311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Shape 6">
              <a:extLst>
                <a:ext uri="{FF2B5EF4-FFF2-40B4-BE49-F238E27FC236}">
                  <a16:creationId xmlns:a16="http://schemas.microsoft.com/office/drawing/2014/main" id="{6F2BB3E4-5BED-5BD3-DD35-274D6CCF66B1}"/>
                </a:ext>
              </a:extLst>
            </p:cNvPr>
            <p:cNvPicPr preferRelativeResize="0"/>
            <p:nvPr/>
          </p:nvPicPr>
          <p:blipFill rotWithShape="1">
            <a:blip r:embed="rId3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397130" y="917418"/>
              <a:ext cx="1467908" cy="148967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Shape 7">
              <a:extLst>
                <a:ext uri="{FF2B5EF4-FFF2-40B4-BE49-F238E27FC236}">
                  <a16:creationId xmlns:a16="http://schemas.microsoft.com/office/drawing/2014/main" id="{F84F5511-F589-7D21-CB67-ABCCB11C01FC}"/>
                </a:ext>
              </a:extLst>
            </p:cNvPr>
            <p:cNvPicPr preferRelativeResize="0"/>
            <p:nvPr/>
          </p:nvPicPr>
          <p:blipFill rotWithShape="1">
            <a:blip r:embed="rId4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384819" y="2472569"/>
              <a:ext cx="1492510" cy="176796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Shape 8">
              <a:extLst>
                <a:ext uri="{FF2B5EF4-FFF2-40B4-BE49-F238E27FC236}">
                  <a16:creationId xmlns:a16="http://schemas.microsoft.com/office/drawing/2014/main" id="{3EB300C5-801D-B5B8-E005-CE9DB1103A54}"/>
                </a:ext>
              </a:extLst>
            </p:cNvPr>
            <p:cNvPicPr preferRelativeResize="0"/>
            <p:nvPr/>
          </p:nvPicPr>
          <p:blipFill rotWithShape="1">
            <a:blip r:embed="rId5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926148" y="917417"/>
              <a:ext cx="1776672" cy="332311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82CCD7C-79A6-1605-DAA1-91425D1535BC}"/>
                </a:ext>
              </a:extLst>
            </p:cNvPr>
            <p:cNvSpPr/>
            <p:nvPr/>
          </p:nvSpPr>
          <p:spPr>
            <a:xfrm>
              <a:off x="739958" y="977437"/>
              <a:ext cx="271097" cy="43111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marR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7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rial" panose="020B0604020202020204" pitchFamily="34" charset="0"/>
                  <a:cs typeface="Cambria" panose="02040503050406030204" pitchFamily="18" charset="0"/>
                </a:rPr>
                <a:t>A</a:t>
              </a:r>
              <a:endParaRPr lang="en-US" sz="1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05BCAA4-965F-8B39-D1B0-33AC72070B5B}"/>
                </a:ext>
              </a:extLst>
            </p:cNvPr>
            <p:cNvSpPr/>
            <p:nvPr/>
          </p:nvSpPr>
          <p:spPr>
            <a:xfrm>
              <a:off x="2445949" y="977441"/>
              <a:ext cx="271097" cy="43111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marR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70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rial" panose="020B0604020202020204" pitchFamily="34" charset="0"/>
                  <a:cs typeface="Cambria" panose="02040503050406030204" pitchFamily="18" charset="0"/>
                </a:rPr>
                <a:t>B</a:t>
              </a:r>
              <a:endParaRPr lang="en-US" sz="1000">
                <a:effectLst/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1A6365E-2FFF-A5AF-CE30-157B2078EF84}"/>
                </a:ext>
              </a:extLst>
            </p:cNvPr>
            <p:cNvSpPr/>
            <p:nvPr/>
          </p:nvSpPr>
          <p:spPr>
            <a:xfrm>
              <a:off x="2445949" y="2545068"/>
              <a:ext cx="271097" cy="43111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marR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7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rial" panose="020B0604020202020204" pitchFamily="34" charset="0"/>
                  <a:cs typeface="Cambria" panose="02040503050406030204" pitchFamily="18" charset="0"/>
                </a:rPr>
                <a:t>C</a:t>
              </a:r>
              <a:endParaRPr lang="en-US" sz="1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69F7457-7D88-4A2F-99EE-48FDD9DF8343}"/>
                </a:ext>
              </a:extLst>
            </p:cNvPr>
            <p:cNvSpPr/>
            <p:nvPr/>
          </p:nvSpPr>
          <p:spPr>
            <a:xfrm>
              <a:off x="3991100" y="977441"/>
              <a:ext cx="270462" cy="43111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marR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7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rial" panose="020B0604020202020204" pitchFamily="34" charset="0"/>
                  <a:cs typeface="Cambria" panose="02040503050406030204" pitchFamily="18" charset="0"/>
                </a:rPr>
                <a:t>D</a:t>
              </a:r>
              <a:endParaRPr lang="en-US" sz="1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endParaRPr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49191CC7-8796-AA73-3743-F61CFBC92AAC}"/>
              </a:ext>
            </a:extLst>
          </p:cNvPr>
          <p:cNvSpPr/>
          <p:nvPr/>
        </p:nvSpPr>
        <p:spPr>
          <a:xfrm>
            <a:off x="164950" y="4268822"/>
            <a:ext cx="6924782" cy="8838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</a:pP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Figure 1. </a:t>
            </a:r>
            <a:r>
              <a:rPr lang="en-US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Cercis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 production site in Fuquay-Varina, NC, in February 2023. (A) Aggressive Cercis VSD individual of </a:t>
            </a:r>
            <a:r>
              <a:rPr lang="en-US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C. canadensis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, (B) healthy in left and dead stem in right, C) Stem-cutting propagated </a:t>
            </a:r>
            <a:r>
              <a:rPr lang="en-US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C. </a:t>
            </a:r>
            <a:r>
              <a:rPr lang="en-US" sz="12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chinesis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, and (D) healthy </a:t>
            </a:r>
            <a:r>
              <a:rPr lang="en-US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C. </a:t>
            </a:r>
            <a:r>
              <a:rPr lang="en-US" sz="12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chinesis</a:t>
            </a:r>
            <a:r>
              <a:rPr lang="en-US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 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mbria" panose="02040503050406030204" pitchFamily="18" charset="0"/>
              </a:rPr>
              <a:t>in the plot next to A figure.  </a:t>
            </a:r>
            <a:endParaRPr lang="en-US" sz="1000" dirty="0">
              <a:effectLst/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989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78A1C-3E35-014A-2318-8FF84B741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15AC123-A9C6-5956-4EAF-E78F1E4E4F5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-1"/>
            <a:ext cx="6858000" cy="5098773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5CE05C-91E0-D0CC-085B-C729B5D58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7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A4019-164A-BE96-DDD8-CBAA17732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EACE2-FB7A-31E2-2AB1-0B55FC266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3281" y="675085"/>
            <a:ext cx="4467626" cy="801290"/>
          </a:xfrm>
        </p:spPr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VSD resistance trail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D7C5082-2679-B86C-B4FD-1A948EF6BD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31876" t="13240" r="36278" b="43404"/>
          <a:stretch/>
        </p:blipFill>
        <p:spPr>
          <a:xfrm>
            <a:off x="20011" y="479435"/>
            <a:ext cx="2610648" cy="2642384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6A4485-65D7-C0EE-F1FE-BA8C6972E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73D8AE47-033B-2D63-8B2B-26D23DFB07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104" t="59634" r="21211"/>
          <a:stretch/>
        </p:blipFill>
        <p:spPr bwMode="auto">
          <a:xfrm>
            <a:off x="-65242" y="3162536"/>
            <a:ext cx="3013290" cy="18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  <p:sp>
        <p:nvSpPr>
          <p:cNvPr id="4" name="Right Arrow 3">
            <a:extLst>
              <a:ext uri="{FF2B5EF4-FFF2-40B4-BE49-F238E27FC236}">
                <a16:creationId xmlns:a16="http://schemas.microsoft.com/office/drawing/2014/main" id="{7912B503-CAB2-A169-BB93-53FD2DE32AB0}"/>
              </a:ext>
            </a:extLst>
          </p:cNvPr>
          <p:cNvSpPr/>
          <p:nvPr/>
        </p:nvSpPr>
        <p:spPr>
          <a:xfrm rot="10800000" flipV="1">
            <a:off x="2802431" y="2500498"/>
            <a:ext cx="486888" cy="142503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055F22E2-F082-706D-74B5-4CED6159BE8E}"/>
              </a:ext>
            </a:extLst>
          </p:cNvPr>
          <p:cNvSpPr/>
          <p:nvPr/>
        </p:nvSpPr>
        <p:spPr>
          <a:xfrm rot="10800000" flipV="1">
            <a:off x="2942112" y="4761683"/>
            <a:ext cx="486888" cy="142503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9EEA11-BB8A-FE37-BDFD-A314856DA2F8}"/>
              </a:ext>
            </a:extLst>
          </p:cNvPr>
          <p:cNvSpPr txBox="1"/>
          <p:nvPr/>
        </p:nvSpPr>
        <p:spPr>
          <a:xfrm>
            <a:off x="3093665" y="1602254"/>
            <a:ext cx="40570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All tested </a:t>
            </a:r>
          </a:p>
          <a:p>
            <a:r>
              <a:rPr lang="en-US" sz="2400" i="1" dirty="0"/>
              <a:t>C. canadensis </a:t>
            </a:r>
            <a:r>
              <a:rPr lang="en-US" sz="2400" dirty="0"/>
              <a:t>are susceptible.</a:t>
            </a:r>
            <a:br>
              <a:rPr lang="en-US" sz="2400" dirty="0"/>
            </a:br>
            <a:endParaRPr lang="en-US" sz="2400" dirty="0"/>
          </a:p>
          <a:p>
            <a:r>
              <a:rPr lang="en-US" sz="2400" i="1" dirty="0"/>
              <a:t>C. chinensis </a:t>
            </a:r>
          </a:p>
          <a:p>
            <a:r>
              <a:rPr lang="en-US" sz="2400" dirty="0"/>
              <a:t>     -&gt; Almost no symptom  </a:t>
            </a:r>
          </a:p>
        </p:txBody>
      </p:sp>
    </p:spTree>
    <p:extLst>
      <p:ext uri="{BB962C8B-B14F-4D97-AF65-F5344CB8AC3E}">
        <p14:creationId xmlns:p14="http://schemas.microsoft.com/office/powerpoint/2010/main" val="2824192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0647A-2B8C-6575-C8A4-4233949AF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" y="469605"/>
            <a:ext cx="3743925" cy="801290"/>
          </a:xfrm>
        </p:spPr>
        <p:txBody>
          <a:bodyPr/>
          <a:lstStyle/>
          <a:p>
            <a:r>
              <a:rPr lang="en-US" i="1" dirty="0"/>
              <a:t>Cercis</a:t>
            </a:r>
            <a:r>
              <a:rPr lang="en-US" dirty="0"/>
              <a:t> spp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E0F13A-E50B-6820-39BA-C70F0B1E40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9286" y="1270895"/>
            <a:ext cx="6172200" cy="3118247"/>
          </a:xfrm>
        </p:spPr>
        <p:txBody>
          <a:bodyPr/>
          <a:lstStyle/>
          <a:p>
            <a:r>
              <a:rPr lang="en-US" dirty="0"/>
              <a:t>VSD </a:t>
            </a:r>
            <a:r>
              <a:rPr lang="en-US" dirty="0" err="1"/>
              <a:t>resistancㄋ</a:t>
            </a:r>
            <a:endParaRPr lang="en-US" dirty="0"/>
          </a:p>
          <a:p>
            <a:r>
              <a:rPr lang="en-US" i="1" dirty="0"/>
              <a:t>Cercis</a:t>
            </a:r>
            <a:r>
              <a:rPr lang="en-US" dirty="0"/>
              <a:t> species</a:t>
            </a:r>
          </a:p>
          <a:p>
            <a:r>
              <a:rPr lang="en-US" dirty="0"/>
              <a:t>Co-evolution?</a:t>
            </a:r>
          </a:p>
          <a:p>
            <a:r>
              <a:rPr lang="en-US" dirty="0"/>
              <a:t>Genetics?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263E6-BB1C-1175-F4D2-0F980AAD8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26DFAC-5E5B-786E-8A24-2EFF4F465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5134" y="1168441"/>
            <a:ext cx="4182866" cy="39450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ED40722-74B6-22ED-CE8C-DCE92AEB2A5C}"/>
              </a:ext>
            </a:extLst>
          </p:cNvPr>
          <p:cNvSpPr txBox="1"/>
          <p:nvPr/>
        </p:nvSpPr>
        <p:spPr>
          <a:xfrm>
            <a:off x="5406159" y="1395263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0000"/>
                </a:solidFill>
              </a:rPr>
              <a:t>C America (E)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A33801-4596-0517-3301-F581393EBBF3}"/>
              </a:ext>
            </a:extLst>
          </p:cNvPr>
          <p:cNvSpPr txBox="1"/>
          <p:nvPr/>
        </p:nvSpPr>
        <p:spPr>
          <a:xfrm>
            <a:off x="5406159" y="2865819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0000"/>
                </a:solidFill>
              </a:rPr>
              <a:t>N America (W)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A4DAA3-43DC-B9A3-F7BC-DA04B9057EB0}"/>
              </a:ext>
            </a:extLst>
          </p:cNvPr>
          <p:cNvSpPr txBox="1"/>
          <p:nvPr/>
        </p:nvSpPr>
        <p:spPr>
          <a:xfrm>
            <a:off x="5406159" y="1914870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0000"/>
                </a:solidFill>
              </a:rPr>
              <a:t>N America (E)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5EB184-27A4-3480-B9DA-A832D4E0475F}"/>
              </a:ext>
            </a:extLst>
          </p:cNvPr>
          <p:cNvSpPr txBox="1"/>
          <p:nvPr/>
        </p:nvSpPr>
        <p:spPr>
          <a:xfrm>
            <a:off x="5377756" y="2400714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0070C0"/>
                </a:solidFill>
              </a:rPr>
              <a:t>S Europe </a:t>
            </a:r>
            <a:r>
              <a:rPr lang="en-US" sz="800" dirty="0"/>
              <a:t>&amp;</a:t>
            </a:r>
            <a:r>
              <a:rPr lang="en-US" sz="800" dirty="0">
                <a:solidFill>
                  <a:srgbClr val="0070C0"/>
                </a:solidFill>
              </a:rPr>
              <a:t> </a:t>
            </a:r>
            <a:r>
              <a:rPr lang="en-US" sz="800" dirty="0">
                <a:solidFill>
                  <a:srgbClr val="00B050"/>
                </a:solidFill>
              </a:rPr>
              <a:t>W Asia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99E573-4D14-1A53-599A-A542E56B41FF}"/>
              </a:ext>
            </a:extLst>
          </p:cNvPr>
          <p:cNvSpPr txBox="1"/>
          <p:nvPr/>
        </p:nvSpPr>
        <p:spPr>
          <a:xfrm>
            <a:off x="5406159" y="3298443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00B050"/>
                </a:solidFill>
              </a:rPr>
              <a:t>E Asia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2979ED-CAF4-19F6-8028-BC0F09701F4C}"/>
              </a:ext>
            </a:extLst>
          </p:cNvPr>
          <p:cNvSpPr txBox="1"/>
          <p:nvPr/>
        </p:nvSpPr>
        <p:spPr>
          <a:xfrm>
            <a:off x="5406159" y="3819260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0000"/>
                </a:solidFill>
              </a:rPr>
              <a:t>N America (W)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FD9753-4F7A-160D-AE92-D915CDFDC109}"/>
              </a:ext>
            </a:extLst>
          </p:cNvPr>
          <p:cNvSpPr txBox="1"/>
          <p:nvPr/>
        </p:nvSpPr>
        <p:spPr>
          <a:xfrm>
            <a:off x="5406159" y="4326805"/>
            <a:ext cx="10521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00B050"/>
                </a:solidFill>
              </a:rPr>
              <a:t>E Asia</a:t>
            </a:r>
          </a:p>
        </p:txBody>
      </p:sp>
    </p:spTree>
    <p:extLst>
      <p:ext uri="{BB962C8B-B14F-4D97-AF65-F5344CB8AC3E}">
        <p14:creationId xmlns:p14="http://schemas.microsoft.com/office/powerpoint/2010/main" val="936606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3837-76EB-3D6A-E188-EB7F27EC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VSD Resistant Plant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C16F0-ABB8-4FED-31B6-C36EF111F7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900" y="1476378"/>
            <a:ext cx="6309360" cy="3118247"/>
          </a:xfrm>
        </p:spPr>
        <p:txBody>
          <a:bodyPr/>
          <a:lstStyle/>
          <a:p>
            <a:r>
              <a:rPr lang="en-US" dirty="0"/>
              <a:t>Many non-patent cultivars and SPP</a:t>
            </a:r>
          </a:p>
          <a:p>
            <a:pPr marL="0" indent="0">
              <a:buNone/>
            </a:pPr>
            <a:r>
              <a:rPr lang="en-US" dirty="0"/>
              <a:t>    - JCRA</a:t>
            </a:r>
          </a:p>
          <a:p>
            <a:pPr marL="0" indent="0">
              <a:buNone/>
            </a:pPr>
            <a:r>
              <a:rPr lang="en-US" dirty="0"/>
              <a:t>    - National Arboretum</a:t>
            </a:r>
          </a:p>
          <a:p>
            <a:pPr marL="0" indent="0">
              <a:buNone/>
            </a:pPr>
            <a:r>
              <a:rPr lang="en-US" dirty="0"/>
              <a:t>    - Our program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Immediate for the industry＊＊＊</a:t>
            </a:r>
          </a:p>
          <a:p>
            <a:r>
              <a:rPr lang="en-US" dirty="0"/>
              <a:t>More VSD resistance genes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27085-ED4F-3D99-1845-CC22E7978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6830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ECC36-6B32-472D-53DE-0319F28D5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D895B-A41F-3B93-8669-2EA785C2BD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900" y="1476378"/>
            <a:ext cx="5987562" cy="3118247"/>
          </a:xfrm>
        </p:spPr>
        <p:txBody>
          <a:bodyPr/>
          <a:lstStyle/>
          <a:p>
            <a:r>
              <a:rPr lang="en-US" dirty="0"/>
              <a:t>Clone available material by grafting / Rooting</a:t>
            </a:r>
          </a:p>
          <a:p>
            <a:r>
              <a:rPr lang="en-US" dirty="0"/>
              <a:t>Seedlings propagation </a:t>
            </a:r>
          </a:p>
          <a:p>
            <a:r>
              <a:rPr lang="en-US" dirty="0"/>
              <a:t>VSD trials in 2025 and 2026</a:t>
            </a:r>
          </a:p>
          <a:p>
            <a:pPr marL="0" indent="0">
              <a:buNone/>
            </a:pPr>
            <a:r>
              <a:rPr lang="en-US" dirty="0"/>
              <a:t>    - TSU</a:t>
            </a:r>
            <a:r>
              <a:rPr lang="zh-TW" altLang="en-US" dirty="0"/>
              <a:t> </a:t>
            </a:r>
            <a:r>
              <a:rPr lang="en-US" altLang="zh-TW" dirty="0"/>
              <a:t>(</a:t>
            </a:r>
            <a:r>
              <a:rPr lang="en-US" altLang="zh-TW" dirty="0">
                <a:solidFill>
                  <a:srgbClr val="FF0000"/>
                </a:solidFill>
              </a:rPr>
              <a:t>VSD trial field</a:t>
            </a:r>
            <a:r>
              <a:rPr lang="en-US" altLang="zh-TW" dirty="0"/>
              <a:t>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- NCSU </a:t>
            </a:r>
            <a:r>
              <a:rPr lang="en-US" altLang="zh-TW" dirty="0"/>
              <a:t>(</a:t>
            </a:r>
            <a:r>
              <a:rPr lang="en-US" altLang="zh-TW" dirty="0">
                <a:solidFill>
                  <a:srgbClr val="00B050"/>
                </a:solidFill>
              </a:rPr>
              <a:t>Not in-home-infection VSD</a:t>
            </a:r>
            <a:r>
              <a:rPr lang="en-US" altLang="zh-TW" dirty="0"/>
              <a:t>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- Siler City </a:t>
            </a:r>
            <a:r>
              <a:rPr lang="en-US" altLang="zh-TW" dirty="0"/>
              <a:t>(</a:t>
            </a:r>
            <a:r>
              <a:rPr lang="en-US" altLang="zh-TW" dirty="0">
                <a:solidFill>
                  <a:srgbClr val="FF0000"/>
                </a:solidFill>
              </a:rPr>
              <a:t>VSD stress in seedlings</a:t>
            </a:r>
            <a:r>
              <a:rPr lang="en-US" altLang="zh-TW" dirty="0"/>
              <a:t>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- Clinton*</a:t>
            </a:r>
            <a:r>
              <a:rPr lang="en-US" altLang="zh-TW" dirty="0"/>
              <a:t>(</a:t>
            </a:r>
            <a:r>
              <a:rPr lang="en-US" altLang="zh-TW" dirty="0">
                <a:solidFill>
                  <a:srgbClr val="00B050"/>
                </a:solidFill>
              </a:rPr>
              <a:t>Not in-home-infection VSD</a:t>
            </a:r>
            <a:r>
              <a:rPr lang="en-US" altLang="zh-TW" dirty="0"/>
              <a:t>)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B04C10-C250-B6EC-DA99-2EAE934C0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84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9100B-47A4-606A-009C-2E772AF62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Materials – Seedlings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821DE-9CCB-D306-F299-B4566AB066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900" y="1476378"/>
            <a:ext cx="5664005" cy="1294957"/>
          </a:xfrm>
        </p:spPr>
        <p:txBody>
          <a:bodyPr/>
          <a:lstStyle/>
          <a:p>
            <a:r>
              <a:rPr lang="en-US" dirty="0"/>
              <a:t>Seeds from 30 OP or Hybrid combination</a:t>
            </a:r>
          </a:p>
          <a:p>
            <a:r>
              <a:rPr lang="en-US" dirty="0"/>
              <a:t>8 species or interspecific hybrid </a:t>
            </a:r>
          </a:p>
          <a:p>
            <a:r>
              <a:rPr lang="en-US" dirty="0"/>
              <a:t>About 3000 seedlings now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FEC87F-F0AE-0D5A-5F71-E2F906117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  <p:pic>
        <p:nvPicPr>
          <p:cNvPr id="6" name="Picture 5" descr="A group of plants in a planter box&#10;&#10;Description automatically generated">
            <a:extLst>
              <a:ext uri="{FF2B5EF4-FFF2-40B4-BE49-F238E27FC236}">
                <a16:creationId xmlns:a16="http://schemas.microsoft.com/office/drawing/2014/main" id="{B89AEEC6-AA1E-07C7-1FDA-49A976339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2771335"/>
            <a:ext cx="2653578" cy="199592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Several square black containers with green plants&#10;&#10;Description automatically generated">
            <a:extLst>
              <a:ext uri="{FF2B5EF4-FFF2-40B4-BE49-F238E27FC236}">
                <a16:creationId xmlns:a16="http://schemas.microsoft.com/office/drawing/2014/main" id="{1D942D2A-93DC-541F-F718-6257493D0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02" y="2771335"/>
            <a:ext cx="2653578" cy="199592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87928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0A11E-FAD1-D665-91B2-E977115D5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305215"/>
            <a:ext cx="6172200" cy="801290"/>
          </a:xfrm>
        </p:spPr>
        <p:txBody>
          <a:bodyPr/>
          <a:lstStyle/>
          <a:p>
            <a:r>
              <a:rPr lang="en-US" dirty="0"/>
              <a:t>Seedlings Ready for Trail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856B4EB-A14C-0A49-0C7B-5023DCFE241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20003162"/>
              </p:ext>
            </p:extLst>
          </p:nvPr>
        </p:nvGraphicFramePr>
        <p:xfrm>
          <a:off x="342900" y="1191915"/>
          <a:ext cx="6027078" cy="33634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9125">
                  <a:extLst>
                    <a:ext uri="{9D8B030D-6E8A-4147-A177-3AD203B41FA5}">
                      <a16:colId xmlns:a16="http://schemas.microsoft.com/office/drawing/2014/main" val="3306116600"/>
                    </a:ext>
                  </a:extLst>
                </a:gridCol>
                <a:gridCol w="1740231">
                  <a:extLst>
                    <a:ext uri="{9D8B030D-6E8A-4147-A177-3AD203B41FA5}">
                      <a16:colId xmlns:a16="http://schemas.microsoft.com/office/drawing/2014/main" val="967591689"/>
                    </a:ext>
                  </a:extLst>
                </a:gridCol>
                <a:gridCol w="1428861">
                  <a:extLst>
                    <a:ext uri="{9D8B030D-6E8A-4147-A177-3AD203B41FA5}">
                      <a16:colId xmlns:a16="http://schemas.microsoft.com/office/drawing/2014/main" val="3648300360"/>
                    </a:ext>
                  </a:extLst>
                </a:gridCol>
                <a:gridCol w="1428861">
                  <a:extLst>
                    <a:ext uri="{9D8B030D-6E8A-4147-A177-3AD203B41FA5}">
                      <a16:colId xmlns:a16="http://schemas.microsoft.com/office/drawing/2014/main" val="3320115640"/>
                    </a:ext>
                  </a:extLst>
                </a:gridCol>
              </a:tblGrid>
              <a:tr h="274308">
                <a:tc>
                  <a:txBody>
                    <a:bodyPr/>
                    <a:lstStyle/>
                    <a:p>
                      <a:r>
                        <a:rPr lang="en-US" sz="1200" dirty="0"/>
                        <a:t>SPP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Clone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Seed Sowed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Seedlings #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007888"/>
                  </a:ext>
                </a:extLst>
              </a:tr>
              <a:tr h="274308">
                <a:tc>
                  <a:txBody>
                    <a:bodyPr/>
                    <a:lstStyle/>
                    <a:p>
                      <a:r>
                        <a:rPr lang="en-US" sz="135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C. canadensis</a:t>
                      </a:r>
                      <a:endParaRPr lang="en-US" sz="1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7 populations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985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421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8831384"/>
                  </a:ext>
                </a:extLst>
              </a:tr>
              <a:tr h="274308">
                <a:tc>
                  <a:txBody>
                    <a:bodyPr/>
                    <a:lstStyle/>
                    <a:p>
                      <a:r>
                        <a:rPr lang="en-US" sz="1200" b="1" i="1" dirty="0"/>
                        <a:t>C. Chinensis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9 populations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259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502867"/>
                  </a:ext>
                </a:extLst>
              </a:tr>
              <a:tr h="274308">
                <a:tc>
                  <a:txBody>
                    <a:bodyPr/>
                    <a:lstStyle/>
                    <a:p>
                      <a:r>
                        <a:rPr lang="en-US" sz="1200" b="1" i="1" dirty="0"/>
                        <a:t>C. </a:t>
                      </a:r>
                      <a:r>
                        <a:rPr lang="en-US" sz="1200" b="1" i="1" dirty="0" err="1"/>
                        <a:t>chingii</a:t>
                      </a:r>
                      <a:endParaRPr lang="en-US" sz="1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1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35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813791"/>
                  </a:ext>
                </a:extLst>
              </a:tr>
              <a:tr h="275341">
                <a:tc>
                  <a:txBody>
                    <a:bodyPr/>
                    <a:lstStyle/>
                    <a:p>
                      <a:r>
                        <a:rPr lang="en-US" sz="1200" b="1" i="1" dirty="0"/>
                        <a:t>C. glabra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2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974315"/>
                  </a:ext>
                </a:extLst>
              </a:tr>
              <a:tr h="275341">
                <a:tc>
                  <a:txBody>
                    <a:bodyPr/>
                    <a:lstStyle/>
                    <a:p>
                      <a:r>
                        <a:rPr lang="en-US" sz="135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C. racemosa</a:t>
                      </a:r>
                      <a:endParaRPr lang="en-US" sz="1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2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9941881"/>
                  </a:ext>
                </a:extLst>
              </a:tr>
              <a:tr h="275341">
                <a:tc>
                  <a:txBody>
                    <a:bodyPr/>
                    <a:lstStyle/>
                    <a:p>
                      <a:r>
                        <a:rPr lang="en-US" sz="1200" b="1" i="1" dirty="0"/>
                        <a:t>C. </a:t>
                      </a:r>
                      <a:r>
                        <a:rPr lang="en-US" sz="1200" b="1" i="1" dirty="0" err="1"/>
                        <a:t>siliquastrum</a:t>
                      </a:r>
                      <a:endParaRPr lang="en-US" sz="1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310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4741220"/>
                  </a:ext>
                </a:extLst>
              </a:tr>
              <a:tr h="275341">
                <a:tc>
                  <a:txBody>
                    <a:bodyPr/>
                    <a:lstStyle/>
                    <a:p>
                      <a:r>
                        <a:rPr lang="en-US" sz="1200" b="1" i="1" dirty="0"/>
                        <a:t>C. occidentalis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5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236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138207"/>
                  </a:ext>
                </a:extLst>
              </a:tr>
              <a:tr h="275341"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F1: C. canadensis</a:t>
                      </a:r>
                      <a:endParaRPr lang="en-US" sz="1100" b="1" i="1" dirty="0"/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i="1" dirty="0"/>
                        <a:t> </a:t>
                      </a:r>
                      <a:r>
                        <a:rPr lang="en-US" sz="1200" b="1" i="0" dirty="0"/>
                        <a:t>x</a:t>
                      </a:r>
                      <a:r>
                        <a:rPr lang="en-US" sz="1200" b="1" i="1" dirty="0"/>
                        <a:t> C. Chinensis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2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839424"/>
                  </a:ext>
                </a:extLst>
              </a:tr>
              <a:tr h="446055"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BC1: </a:t>
                      </a:r>
                      <a:r>
                        <a:rPr lang="en-US" sz="12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C. canadensis</a:t>
                      </a:r>
                      <a:endParaRPr lang="en-US" sz="1100" b="1" i="1" dirty="0"/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X (</a:t>
                      </a:r>
                      <a:r>
                        <a:rPr lang="en-US" sz="1200" b="1" i="1" dirty="0"/>
                        <a:t>C. Chinensis x </a:t>
                      </a:r>
                      <a:r>
                        <a:rPr lang="en-US" sz="12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C. canadensis) </a:t>
                      </a:r>
                      <a:endParaRPr lang="en-US" sz="11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6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370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7856763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FED217-1095-7853-14B9-7AEEC406A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pic>
        <p:nvPicPr>
          <p:cNvPr id="8" name="Picture 7" descr="A plant with green leaves&#10;&#10;AI-generated content may be incorrect.">
            <a:extLst>
              <a:ext uri="{FF2B5EF4-FFF2-40B4-BE49-F238E27FC236}">
                <a16:creationId xmlns:a16="http://schemas.microsoft.com/office/drawing/2014/main" id="{FD70D148-79BE-D04A-230C-EF3DEB7E3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317275" y="3014674"/>
            <a:ext cx="1760827" cy="1320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8422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DD67B-E773-2F19-6E17-87AF52748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Siler City, NCSU, TSU</a:t>
            </a:r>
          </a:p>
        </p:txBody>
      </p:sp>
      <p:pic>
        <p:nvPicPr>
          <p:cNvPr id="7" name="Content Placeholder 6" descr="A group of yellow tubes&#10;&#10;AI-generated content may be incorrect.">
            <a:extLst>
              <a:ext uri="{FF2B5EF4-FFF2-40B4-BE49-F238E27FC236}">
                <a16:creationId xmlns:a16="http://schemas.microsoft.com/office/drawing/2014/main" id="{C0C99D13-F050-85E7-0E11-15A5E6A3BE5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 rot="5400000">
            <a:off x="134108" y="1867481"/>
            <a:ext cx="3117850" cy="2338387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9E4DDC-13AD-04B8-1C3A-B99DB7995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26569" y="1482002"/>
            <a:ext cx="3488531" cy="3118247"/>
          </a:xfrm>
        </p:spPr>
        <p:txBody>
          <a:bodyPr/>
          <a:lstStyle/>
          <a:p>
            <a:r>
              <a:rPr lang="en-US" dirty="0"/>
              <a:t>High pressure area</a:t>
            </a:r>
          </a:p>
          <a:p>
            <a:r>
              <a:rPr lang="en-US" dirty="0"/>
              <a:t>Industry setting</a:t>
            </a:r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E52EA-1522-22A6-E2A1-72A682FAF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30476" y="4801590"/>
            <a:ext cx="1600200" cy="273844"/>
          </a:xfrm>
        </p:spPr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A3A004-D546-748C-025C-9529258CC985}"/>
              </a:ext>
            </a:extLst>
          </p:cNvPr>
          <p:cNvSpPr txBox="1"/>
          <p:nvPr/>
        </p:nvSpPr>
        <p:spPr>
          <a:xfrm>
            <a:off x="6801492" y="-87330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66384F-729C-2326-34A4-D77DF5F7BFC0}"/>
              </a:ext>
            </a:extLst>
          </p:cNvPr>
          <p:cNvSpPr txBox="1"/>
          <p:nvPr/>
        </p:nvSpPr>
        <p:spPr>
          <a:xfrm>
            <a:off x="6801492" y="-410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23E4C5D-E2F3-6608-1AE3-A3DCF97ABD29}"/>
              </a:ext>
            </a:extLst>
          </p:cNvPr>
          <p:cNvSpPr txBox="1"/>
          <p:nvPr/>
        </p:nvSpPr>
        <p:spPr>
          <a:xfrm>
            <a:off x="4325420" y="50754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172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80E5E-9A28-5ED8-6AD5-11D3C6E21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Materials – Grafting &amp; Cutting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63B2CD-D36A-BEC0-F7D7-1CDF18934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  <p:pic>
        <p:nvPicPr>
          <p:cNvPr id="6" name="Picture 5" descr="A group of people working in a field&#10;&#10;Description automatically generated">
            <a:extLst>
              <a:ext uri="{FF2B5EF4-FFF2-40B4-BE49-F238E27FC236}">
                <a16:creationId xmlns:a16="http://schemas.microsoft.com/office/drawing/2014/main" id="{7F00D536-B1D4-5B45-7717-A748F9F478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1559701"/>
            <a:ext cx="2217421" cy="1660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A person standing next to a bicycle&#10;&#10;AI-generated content may be incorrect.">
            <a:extLst>
              <a:ext uri="{FF2B5EF4-FFF2-40B4-BE49-F238E27FC236}">
                <a16:creationId xmlns:a16="http://schemas.microsoft.com/office/drawing/2014/main" id="{63A87E01-221A-D66E-E4C3-FA9D4CB811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149521" y="3398205"/>
            <a:ext cx="1547040" cy="1160280"/>
          </a:xfrm>
          <a:prstGeom prst="rect">
            <a:avLst/>
          </a:prstGeom>
        </p:spPr>
      </p:pic>
      <p:pic>
        <p:nvPicPr>
          <p:cNvPr id="10" name="Picture 9" descr="A close up of a branch&#10;&#10;AI-generated content may be incorrect.">
            <a:extLst>
              <a:ext uri="{FF2B5EF4-FFF2-40B4-BE49-F238E27FC236}">
                <a16:creationId xmlns:a16="http://schemas.microsoft.com/office/drawing/2014/main" id="{107BF174-AB84-EB0B-3328-44F4EECA6E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1206663" y="3413605"/>
            <a:ext cx="1547039" cy="1160279"/>
          </a:xfrm>
          <a:prstGeom prst="rect">
            <a:avLst/>
          </a:prstGeom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4C8C98C-BA38-9D03-FBB7-18CE454F9925}"/>
              </a:ext>
            </a:extLst>
          </p:cNvPr>
          <p:cNvSpPr txBox="1">
            <a:spLocks/>
          </p:cNvSpPr>
          <p:nvPr/>
        </p:nvSpPr>
        <p:spPr bwMode="auto">
          <a:xfrm>
            <a:off x="3026569" y="1476378"/>
            <a:ext cx="3488531" cy="31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defTabSz="342900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1pPr>
            <a:lvl2pPr marL="557213" indent="-214313" algn="l" defTabSz="342900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2pPr>
            <a:lvl3pPr marL="857250" indent="-171450" algn="l" defTabSz="342900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5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3pPr>
            <a:lvl4pPr marL="1200150" indent="-171450" algn="l" defTabSz="342900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35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4pPr>
            <a:lvl5pPr marL="1543050" indent="-171450" algn="l" defTabSz="342900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35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Grafted in 2024</a:t>
            </a:r>
          </a:p>
          <a:p>
            <a:r>
              <a:rPr lang="en-US" dirty="0"/>
              <a:t>Trial in 2025 and 2026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Longer tern testing </a:t>
            </a:r>
          </a:p>
        </p:txBody>
      </p:sp>
    </p:spTree>
    <p:extLst>
      <p:ext uri="{BB962C8B-B14F-4D97-AF65-F5344CB8AC3E}">
        <p14:creationId xmlns:p14="http://schemas.microsoft.com/office/powerpoint/2010/main" val="3279289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E2A7-0B75-816B-D0E1-0F1FDC04D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8EB61-8FBD-BD12-B72D-F8E2918DBB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900" y="1476379"/>
            <a:ext cx="5973494" cy="2082748"/>
          </a:xfrm>
        </p:spPr>
        <p:txBody>
          <a:bodyPr/>
          <a:lstStyle/>
          <a:p>
            <a:r>
              <a:rPr lang="en-US" dirty="0"/>
              <a:t>VSD species specific resistance defined </a:t>
            </a:r>
          </a:p>
          <a:p>
            <a:r>
              <a:rPr lang="en-US" dirty="0"/>
              <a:t>VSD resistance clones from public germplasm</a:t>
            </a:r>
          </a:p>
          <a:p>
            <a:r>
              <a:rPr lang="en-US" dirty="0"/>
              <a:t>Immediate available materials for NC industry </a:t>
            </a:r>
          </a:p>
          <a:p>
            <a:endParaRPr lang="en-US" dirty="0"/>
          </a:p>
          <a:p>
            <a:r>
              <a:rPr lang="en-US" dirty="0">
                <a:solidFill>
                  <a:srgbClr val="C00000"/>
                </a:solidFill>
              </a:rPr>
              <a:t>Genes for Breeders to Use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A601B2-CFBA-6093-C61B-94035674E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731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0A620-8728-70B1-D26D-EE9213F2B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88" y="522073"/>
            <a:ext cx="6172200" cy="801290"/>
          </a:xfrm>
        </p:spPr>
        <p:txBody>
          <a:bodyPr/>
          <a:lstStyle/>
          <a:p>
            <a:r>
              <a:rPr lang="en-US" dirty="0"/>
              <a:t>Outside of the project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4508A-5A68-5FF4-D717-11856630F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69778" y="4749970"/>
            <a:ext cx="1600200" cy="273844"/>
          </a:xfrm>
        </p:spPr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2A9885B3-499C-93FA-1EC7-FEB3E38450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7192" y="1393213"/>
            <a:ext cx="3429000" cy="278130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161D589F-46E4-E595-D097-4F41A93BB348}"/>
              </a:ext>
            </a:extLst>
          </p:cNvPr>
          <p:cNvSpPr txBox="1"/>
          <p:nvPr/>
        </p:nvSpPr>
        <p:spPr>
          <a:xfrm>
            <a:off x="3991653" y="1452926"/>
            <a:ext cx="28663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Introgress VSD resistant genes to easter redbud.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Molecular markers </a:t>
            </a:r>
          </a:p>
          <a:p>
            <a:r>
              <a:rPr lang="en-US" dirty="0"/>
              <a:t>                        - speed up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VSD diagnosis in NCDA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65E284F8-7B99-EE49-654E-F37E05687839}"/>
              </a:ext>
            </a:extLst>
          </p:cNvPr>
          <p:cNvSpPr/>
          <p:nvPr/>
        </p:nvSpPr>
        <p:spPr>
          <a:xfrm>
            <a:off x="3086100" y="3238500"/>
            <a:ext cx="656280" cy="1005863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lant with green leaves&#10;&#10;AI-generated content may be incorrect.">
            <a:extLst>
              <a:ext uri="{FF2B5EF4-FFF2-40B4-BE49-F238E27FC236}">
                <a16:creationId xmlns:a16="http://schemas.microsoft.com/office/drawing/2014/main" id="{663C2BF6-2491-3C24-DA59-2CA507F42D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284977" y="2551956"/>
            <a:ext cx="875040" cy="65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278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10C6D-4F62-F92F-738E-5B731A371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Cercis Redbuds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F7DEC57-2FFD-E381-5039-70147C1A13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225586" y="3554777"/>
            <a:ext cx="1815684" cy="136176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55EC74-7256-3C50-20D9-D676A0B1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F2C605-4958-CF43-AA48-80339EFDB0AF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4B7105-21E4-5067-5FB8-EEFF190DA070}"/>
              </a:ext>
            </a:extLst>
          </p:cNvPr>
          <p:cNvSpPr txBox="1"/>
          <p:nvPr/>
        </p:nvSpPr>
        <p:spPr>
          <a:xfrm>
            <a:off x="342900" y="1579742"/>
            <a:ext cx="298639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Flower Color Enhance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Purple Leaf Enhance 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Various Trait Combinations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Drought Tolerance 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Non-pod form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CE991C-9A1A-57B0-74F0-72B04AE28F95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327816"/>
            <a:ext cx="1452547" cy="18156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A2A575-878D-64DF-830F-53197FEAB0F3}"/>
              </a:ext>
            </a:extLst>
          </p:cNvPr>
          <p:cNvSpPr txBox="1"/>
          <p:nvPr/>
        </p:nvSpPr>
        <p:spPr>
          <a:xfrm>
            <a:off x="3776538" y="1644491"/>
            <a:ext cx="1763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*VSD resistances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32F0521-0CB3-2F59-F4FB-AE02220A5A88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2131" y="3327816"/>
            <a:ext cx="1361763" cy="18156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8FC1E5B-6A04-8030-261E-BF5F908E675B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3929810" y="3554775"/>
            <a:ext cx="1815684" cy="13617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6C266D-5358-B29A-3EFD-B4B49979CB8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16354" y="3327815"/>
            <a:ext cx="1371876" cy="181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9504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1D82-8C33-AC4F-8118-37BBA86BE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Thanks for your join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E09DFB-48C2-D14B-8893-9A247F1BF755}"/>
              </a:ext>
            </a:extLst>
          </p:cNvPr>
          <p:cNvSpPr/>
          <p:nvPr/>
        </p:nvSpPr>
        <p:spPr>
          <a:xfrm>
            <a:off x="3911139" y="1752439"/>
            <a:ext cx="312054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ea typeface="ＭＳ Ｐゴシック" charset="-128"/>
                <a:cs typeface="ＭＳ Ｐゴシック" charset="-128"/>
              </a:rPr>
              <a:t>Dr. Hsuan Chen</a:t>
            </a:r>
          </a:p>
          <a:p>
            <a:r>
              <a:rPr lang="en-US" sz="2400" b="1" dirty="0"/>
              <a:t>Horticulture, NCSU</a:t>
            </a:r>
          </a:p>
          <a:p>
            <a:r>
              <a:rPr lang="en-US" dirty="0">
                <a:hlinkClick r:id="rId2"/>
              </a:rPr>
              <a:t>Hsuan_chen@ncsu.edu</a:t>
            </a:r>
            <a:endParaRPr lang="en-US" dirty="0"/>
          </a:p>
          <a:p>
            <a:pPr lvl="1" indent="-248245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37EED5-9785-35CE-1EC3-F828EC79418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1139" y="2795711"/>
            <a:ext cx="1455872" cy="1672704"/>
          </a:xfrm>
          <a:prstGeom prst="rect">
            <a:avLst/>
          </a:prstGeom>
        </p:spPr>
      </p:pic>
      <p:pic>
        <p:nvPicPr>
          <p:cNvPr id="3" name="Picture 6" descr="Hsuan Chen">
            <a:extLst>
              <a:ext uri="{FF2B5EF4-FFF2-40B4-BE49-F238E27FC236}">
                <a16:creationId xmlns:a16="http://schemas.microsoft.com/office/drawing/2014/main" id="{BB1D47D9-0FF8-C8BE-583D-AF7EE5F43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8713" y="1752439"/>
            <a:ext cx="2618828" cy="261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503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B3598-0755-6BD4-4049-0C0287BF3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6F2E1-60C3-E141-CD14-6200F48CE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88" y="522073"/>
            <a:ext cx="6172200" cy="801290"/>
          </a:xfrm>
        </p:spPr>
        <p:txBody>
          <a:bodyPr/>
          <a:lstStyle/>
          <a:p>
            <a:r>
              <a:rPr lang="en-US" dirty="0"/>
              <a:t>Outside of the project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EEFACF-6413-8695-DD20-A8C18EE03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69778" y="4749970"/>
            <a:ext cx="1600200" cy="273844"/>
          </a:xfrm>
        </p:spPr>
        <p:txBody>
          <a:bodyPr/>
          <a:lstStyle/>
          <a:p>
            <a:pPr>
              <a:defRPr/>
            </a:pPr>
            <a:fld id="{EC35E9FC-F6D5-0349-BBED-EA7D7A9BC49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D099FC0-1305-BD1C-3740-451B9032FB72}"/>
              </a:ext>
            </a:extLst>
          </p:cNvPr>
          <p:cNvGrpSpPr/>
          <p:nvPr/>
        </p:nvGrpSpPr>
        <p:grpSpPr>
          <a:xfrm>
            <a:off x="888392" y="1405321"/>
            <a:ext cx="4462647" cy="3618493"/>
            <a:chOff x="303317" y="1331898"/>
            <a:chExt cx="4611583" cy="3652335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1F52A73-2D4C-18AA-1C5D-0AD20C8207BF}"/>
                </a:ext>
              </a:extLst>
            </p:cNvPr>
            <p:cNvSpPr/>
            <p:nvPr/>
          </p:nvSpPr>
          <p:spPr>
            <a:xfrm>
              <a:off x="1617785" y="1786597"/>
              <a:ext cx="140677" cy="900332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A22D39B-51EC-9614-8B61-745B04BB39BA}"/>
                </a:ext>
              </a:extLst>
            </p:cNvPr>
            <p:cNvSpPr/>
            <p:nvPr/>
          </p:nvSpPr>
          <p:spPr>
            <a:xfrm>
              <a:off x="1910860" y="1771321"/>
              <a:ext cx="140677" cy="900332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2DDB7F7-D4F5-A8D8-B723-C9DD5686CA3C}"/>
                </a:ext>
              </a:extLst>
            </p:cNvPr>
            <p:cNvSpPr/>
            <p:nvPr/>
          </p:nvSpPr>
          <p:spPr>
            <a:xfrm>
              <a:off x="2586111" y="1812316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BDA2312-C720-221E-B507-B05F23A33392}"/>
                </a:ext>
              </a:extLst>
            </p:cNvPr>
            <p:cNvSpPr/>
            <p:nvPr/>
          </p:nvSpPr>
          <p:spPr>
            <a:xfrm>
              <a:off x="2879186" y="1797040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A5FB796-F693-985C-31DB-7ED72A3FFAB6}"/>
                </a:ext>
              </a:extLst>
            </p:cNvPr>
            <p:cNvSpPr/>
            <p:nvPr/>
          </p:nvSpPr>
          <p:spPr>
            <a:xfrm>
              <a:off x="2051537" y="2981875"/>
              <a:ext cx="140677" cy="900332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F2129C9-1095-3F7B-5D80-CFA1DDDADB21}"/>
                </a:ext>
              </a:extLst>
            </p:cNvPr>
            <p:cNvSpPr/>
            <p:nvPr/>
          </p:nvSpPr>
          <p:spPr>
            <a:xfrm>
              <a:off x="2344612" y="2966599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32BCC75-E3F6-7076-3ADB-47AB4D675B27}"/>
                </a:ext>
              </a:extLst>
            </p:cNvPr>
            <p:cNvSpPr txBox="1"/>
            <p:nvPr/>
          </p:nvSpPr>
          <p:spPr>
            <a:xfrm>
              <a:off x="2192214" y="2124222"/>
              <a:ext cx="2930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F55E529-1664-5EEC-679A-22FF0748A9E5}"/>
                </a:ext>
              </a:extLst>
            </p:cNvPr>
            <p:cNvSpPr txBox="1"/>
            <p:nvPr/>
          </p:nvSpPr>
          <p:spPr>
            <a:xfrm flipV="1">
              <a:off x="1910855" y="3297794"/>
              <a:ext cx="108438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AD205D2-58F9-07B2-6AA5-FDC6E5C252F9}"/>
                </a:ext>
              </a:extLst>
            </p:cNvPr>
            <p:cNvSpPr/>
            <p:nvPr/>
          </p:nvSpPr>
          <p:spPr>
            <a:xfrm>
              <a:off x="2995248" y="2966378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1DA7707-81B2-C377-DBF9-3D259173F088}"/>
                </a:ext>
              </a:extLst>
            </p:cNvPr>
            <p:cNvSpPr/>
            <p:nvPr/>
          </p:nvSpPr>
          <p:spPr>
            <a:xfrm>
              <a:off x="3288323" y="2951102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E08446D-81F0-42DA-5648-4ECA11CCC004}"/>
                </a:ext>
              </a:extLst>
            </p:cNvPr>
            <p:cNvSpPr/>
            <p:nvPr/>
          </p:nvSpPr>
          <p:spPr>
            <a:xfrm>
              <a:off x="1184033" y="4033525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25FFEEB-DA82-DE09-9CD6-83E9D660AF4F}"/>
                </a:ext>
              </a:extLst>
            </p:cNvPr>
            <p:cNvSpPr/>
            <p:nvPr/>
          </p:nvSpPr>
          <p:spPr>
            <a:xfrm>
              <a:off x="1477108" y="4018249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8BE53D85-E418-7F64-3962-F3BF96359DD4}"/>
                </a:ext>
              </a:extLst>
            </p:cNvPr>
            <p:cNvSpPr/>
            <p:nvPr/>
          </p:nvSpPr>
          <p:spPr>
            <a:xfrm>
              <a:off x="1957169" y="4073458"/>
              <a:ext cx="140677" cy="900332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0997E6B-115A-FC07-C1EF-636492882E4D}"/>
                </a:ext>
              </a:extLst>
            </p:cNvPr>
            <p:cNvSpPr/>
            <p:nvPr/>
          </p:nvSpPr>
          <p:spPr>
            <a:xfrm>
              <a:off x="2250244" y="4058182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D50FBA7B-34FF-EC7F-6C79-E60893E5B281}"/>
                </a:ext>
              </a:extLst>
            </p:cNvPr>
            <p:cNvSpPr/>
            <p:nvPr/>
          </p:nvSpPr>
          <p:spPr>
            <a:xfrm>
              <a:off x="2802448" y="4077734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BF620CE-A462-7F17-D9C8-13B471EF626E}"/>
                </a:ext>
              </a:extLst>
            </p:cNvPr>
            <p:cNvSpPr/>
            <p:nvPr/>
          </p:nvSpPr>
          <p:spPr>
            <a:xfrm>
              <a:off x="3019863" y="4083901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9E8E290-4E32-2C0A-459B-10C460DF02F9}"/>
                </a:ext>
              </a:extLst>
            </p:cNvPr>
            <p:cNvSpPr/>
            <p:nvPr/>
          </p:nvSpPr>
          <p:spPr>
            <a:xfrm>
              <a:off x="3627123" y="4024714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B2BFA94-D129-6159-B32C-2C440C41C1E2}"/>
                </a:ext>
              </a:extLst>
            </p:cNvPr>
            <p:cNvSpPr/>
            <p:nvPr/>
          </p:nvSpPr>
          <p:spPr>
            <a:xfrm>
              <a:off x="3920198" y="4009438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DCB2778-6E7D-2DA3-DD1A-A3BDFC8295F6}"/>
                </a:ext>
              </a:extLst>
            </p:cNvPr>
            <p:cNvSpPr/>
            <p:nvPr/>
          </p:nvSpPr>
          <p:spPr>
            <a:xfrm>
              <a:off x="4481148" y="4001836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0630CE7C-39AF-2264-751B-41181A12B289}"/>
                </a:ext>
              </a:extLst>
            </p:cNvPr>
            <p:cNvSpPr/>
            <p:nvPr/>
          </p:nvSpPr>
          <p:spPr>
            <a:xfrm>
              <a:off x="4774223" y="3986560"/>
              <a:ext cx="140677" cy="900332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4AF0909-45AD-4718-CE60-C2E2FE86D779}"/>
                </a:ext>
              </a:extLst>
            </p:cNvPr>
            <p:cNvSpPr/>
            <p:nvPr/>
          </p:nvSpPr>
          <p:spPr>
            <a:xfrm>
              <a:off x="1184032" y="4197350"/>
              <a:ext cx="140677" cy="190500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28C58587-A271-6DFE-FAA4-DE5DD6D1489F}"/>
                </a:ext>
              </a:extLst>
            </p:cNvPr>
            <p:cNvSpPr/>
            <p:nvPr/>
          </p:nvSpPr>
          <p:spPr>
            <a:xfrm>
              <a:off x="1190283" y="4483691"/>
              <a:ext cx="140677" cy="190500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8F25FE5-327B-520C-8D8C-0D8CBB3900A6}"/>
                </a:ext>
              </a:extLst>
            </p:cNvPr>
            <p:cNvSpPr/>
            <p:nvPr/>
          </p:nvSpPr>
          <p:spPr>
            <a:xfrm>
              <a:off x="1948665" y="4288538"/>
              <a:ext cx="140677" cy="478725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51D41C0-4777-54A1-C3CE-1D31F258EB47}"/>
                </a:ext>
              </a:extLst>
            </p:cNvPr>
            <p:cNvSpPr/>
            <p:nvPr/>
          </p:nvSpPr>
          <p:spPr>
            <a:xfrm>
              <a:off x="2793944" y="4078142"/>
              <a:ext cx="140677" cy="478725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D529D07D-5900-2003-F831-EF9571A4B7CA}"/>
                </a:ext>
              </a:extLst>
            </p:cNvPr>
            <p:cNvSpPr/>
            <p:nvPr/>
          </p:nvSpPr>
          <p:spPr>
            <a:xfrm>
              <a:off x="4503614" y="4783705"/>
              <a:ext cx="84799" cy="54569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4001EB1-B705-1F32-731B-1FDFA784420C}"/>
                </a:ext>
              </a:extLst>
            </p:cNvPr>
            <p:cNvSpPr/>
            <p:nvPr/>
          </p:nvSpPr>
          <p:spPr>
            <a:xfrm>
              <a:off x="3624629" y="4100216"/>
              <a:ext cx="140677" cy="368199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2CF71293-5B7C-ADA2-5455-157B4C9D1520}"/>
                </a:ext>
              </a:extLst>
            </p:cNvPr>
            <p:cNvSpPr/>
            <p:nvPr/>
          </p:nvSpPr>
          <p:spPr>
            <a:xfrm>
              <a:off x="3622088" y="4540918"/>
              <a:ext cx="140677" cy="368199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169AACB2-E101-7E88-90D8-169F7D4F4956}"/>
                </a:ext>
              </a:extLst>
            </p:cNvPr>
            <p:cNvSpPr txBox="1"/>
            <p:nvPr/>
          </p:nvSpPr>
          <p:spPr>
            <a:xfrm>
              <a:off x="1173100" y="1331898"/>
              <a:ext cx="1312191" cy="3727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 dirty="0"/>
                <a:t>C. chinensis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40145C07-8E2F-E52A-D2D4-711B528777A5}"/>
                </a:ext>
              </a:extLst>
            </p:cNvPr>
            <p:cNvSpPr txBox="1"/>
            <p:nvPr/>
          </p:nvSpPr>
          <p:spPr>
            <a:xfrm>
              <a:off x="1541578" y="3086345"/>
              <a:ext cx="5802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F1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A7580FEB-122F-2289-18B2-798C444C9EBD}"/>
                </a:ext>
              </a:extLst>
            </p:cNvPr>
            <p:cNvSpPr txBox="1"/>
            <p:nvPr/>
          </p:nvSpPr>
          <p:spPr>
            <a:xfrm>
              <a:off x="303317" y="4388121"/>
              <a:ext cx="7622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BC1s</a:t>
              </a:r>
            </a:p>
          </p:txBody>
        </p: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6008CA39-A55C-6EFD-9D65-0263A92AE40B}"/>
              </a:ext>
            </a:extLst>
          </p:cNvPr>
          <p:cNvSpPr txBox="1"/>
          <p:nvPr/>
        </p:nvSpPr>
        <p:spPr>
          <a:xfrm>
            <a:off x="3252922" y="1366357"/>
            <a:ext cx="2010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C. canadensis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95E1B39-0F9D-3B7B-8891-2ADE729B78DE}"/>
              </a:ext>
            </a:extLst>
          </p:cNvPr>
          <p:cNvSpPr txBox="1"/>
          <p:nvPr/>
        </p:nvSpPr>
        <p:spPr>
          <a:xfrm>
            <a:off x="2808317" y="2639605"/>
            <a:ext cx="2010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C. canadensis</a:t>
            </a:r>
          </a:p>
        </p:txBody>
      </p:sp>
    </p:spTree>
    <p:extLst>
      <p:ext uri="{BB962C8B-B14F-4D97-AF65-F5344CB8AC3E}">
        <p14:creationId xmlns:p14="http://schemas.microsoft.com/office/powerpoint/2010/main" val="3202187825"/>
      </p:ext>
    </p:extLst>
  </p:cSld>
  <p:clrMapOvr>
    <a:masterClrMapping/>
  </p:clrMapOvr>
</p:sld>
</file>

<file path=ppt/theme/theme1.xml><?xml version="1.0" encoding="utf-8"?>
<a:theme xmlns:a="http://schemas.openxmlformats.org/drawingml/2006/main" name="NCStateU-horizontal-left-log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NCStateU-horizontal-left-logo</Template>
  <TotalTime>2449</TotalTime>
  <Words>985</Words>
  <Application>Microsoft Macintosh PowerPoint</Application>
  <PresentationFormat>Custom</PresentationFormat>
  <Paragraphs>287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ＭＳ Ｐゴシック</vt:lpstr>
      <vt:lpstr>NCSTSansSerif</vt:lpstr>
      <vt:lpstr>Neue Plak</vt:lpstr>
      <vt:lpstr>Arial</vt:lpstr>
      <vt:lpstr>Calibri</vt:lpstr>
      <vt:lpstr>Cambria</vt:lpstr>
      <vt:lpstr>Roboto</vt:lpstr>
      <vt:lpstr>Times New Roman</vt:lpstr>
      <vt:lpstr>NCStateU-horizontal-left-logo</vt:lpstr>
      <vt:lpstr>Redbud Breeding in NCSU VSD resistance                                         - Horticulture, NCSU     </vt:lpstr>
      <vt:lpstr>Dr. Hsuan Chen</vt:lpstr>
      <vt:lpstr>Ornamental Plant Breeder in NCSU</vt:lpstr>
      <vt:lpstr>Dr. Dennis Werner</vt:lpstr>
      <vt:lpstr>Dr. Dennis Werner</vt:lpstr>
      <vt:lpstr>Dr. Dennis Werner</vt:lpstr>
      <vt:lpstr>Dr. Thomas Ranney</vt:lpstr>
      <vt:lpstr>Redbud matters to NC</vt:lpstr>
      <vt:lpstr>VSD</vt:lpstr>
      <vt:lpstr>VSD</vt:lpstr>
      <vt:lpstr>VSD: Vascular Streak Dieback </vt:lpstr>
      <vt:lpstr>PowerPoint Presentation</vt:lpstr>
      <vt:lpstr>1st VSD resistance trail </vt:lpstr>
      <vt:lpstr>Cercis spp </vt:lpstr>
      <vt:lpstr>VSD Resistant Plant Materials</vt:lpstr>
      <vt:lpstr>Target</vt:lpstr>
      <vt:lpstr>Materials – Seedlings</vt:lpstr>
      <vt:lpstr>Seedlings Ready for Trail</vt:lpstr>
      <vt:lpstr>Siler City, NCSU, TSU</vt:lpstr>
      <vt:lpstr>Materials – Grafting &amp; Cutting</vt:lpstr>
      <vt:lpstr>Expect Outcomes </vt:lpstr>
      <vt:lpstr>Outside of the project</vt:lpstr>
      <vt:lpstr>Cercis Redbuds</vt:lpstr>
      <vt:lpstr>Thanks for your join</vt:lpstr>
      <vt:lpstr>Outside of the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Hsuan Chen</dc:creator>
  <cp:lastModifiedBy>Hsuan Chen</cp:lastModifiedBy>
  <cp:revision>52</cp:revision>
  <dcterms:created xsi:type="dcterms:W3CDTF">2021-12-21T18:34:39Z</dcterms:created>
  <dcterms:modified xsi:type="dcterms:W3CDTF">2025-03-06T12:32:52Z</dcterms:modified>
</cp:coreProperties>
</file>