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omments/modernComment_129_506543E5.xml" ContentType="application/vnd.ms-powerpoint.comments+xml"/>
  <Override PartName="/ppt/comments/modernComment_130_3CDA9742.xml" ContentType="application/vnd.ms-powerpoint.comments+xml"/>
  <Override PartName="/ppt/notesSlides/notesSlide11.xml" ContentType="application/vnd.openxmlformats-officedocument.presentationml.notesSlide+xml"/>
  <Override PartName="/ppt/comments/modernComment_122_2B1924F8.xml" ContentType="application/vnd.ms-powerpoint.comments+xml"/>
  <Override PartName="/ppt/comments/modernComment_35E_C59E9A64.xml" ContentType="application/vnd.ms-powerpoint.comments+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45"/>
  </p:notesMasterIdLst>
  <p:sldIdLst>
    <p:sldId id="274" r:id="rId5"/>
    <p:sldId id="287" r:id="rId6"/>
    <p:sldId id="835" r:id="rId7"/>
    <p:sldId id="836" r:id="rId8"/>
    <p:sldId id="839" r:id="rId9"/>
    <p:sldId id="837" r:id="rId10"/>
    <p:sldId id="838" r:id="rId11"/>
    <p:sldId id="840" r:id="rId12"/>
    <p:sldId id="850" r:id="rId13"/>
    <p:sldId id="853" r:id="rId14"/>
    <p:sldId id="854" r:id="rId15"/>
    <p:sldId id="857" r:id="rId16"/>
    <p:sldId id="856" r:id="rId17"/>
    <p:sldId id="852" r:id="rId18"/>
    <p:sldId id="851" r:id="rId19"/>
    <p:sldId id="855" r:id="rId20"/>
    <p:sldId id="858" r:id="rId21"/>
    <p:sldId id="861" r:id="rId22"/>
    <p:sldId id="297" r:id="rId23"/>
    <p:sldId id="304" r:id="rId24"/>
    <p:sldId id="863" r:id="rId25"/>
    <p:sldId id="860" r:id="rId26"/>
    <p:sldId id="294" r:id="rId27"/>
    <p:sldId id="859" r:id="rId28"/>
    <p:sldId id="303" r:id="rId29"/>
    <p:sldId id="296" r:id="rId30"/>
    <p:sldId id="290" r:id="rId31"/>
    <p:sldId id="291" r:id="rId32"/>
    <p:sldId id="293" r:id="rId33"/>
    <p:sldId id="842" r:id="rId34"/>
    <p:sldId id="257" r:id="rId35"/>
    <p:sldId id="279" r:id="rId36"/>
    <p:sldId id="845" r:id="rId37"/>
    <p:sldId id="844" r:id="rId38"/>
    <p:sldId id="302" r:id="rId39"/>
    <p:sldId id="849" r:id="rId40"/>
    <p:sldId id="848" r:id="rId41"/>
    <p:sldId id="862" r:id="rId42"/>
    <p:sldId id="305" r:id="rId43"/>
    <p:sldId id="292" r:id="rId44"/>
  </p:sldIdLst>
  <p:sldSz cx="9144000" cy="5143500" type="screen16x9"/>
  <p:notesSz cx="6858000" cy="9144000"/>
  <p:defaultTextStyle>
    <a:defPPr>
      <a:defRPr lang="en-US"/>
    </a:defPPr>
    <a:lvl1pPr algn="l" defTabSz="457200" rtl="0" fontAlgn="base">
      <a:spcBef>
        <a:spcPct val="0"/>
      </a:spcBef>
      <a:spcAft>
        <a:spcPct val="0"/>
      </a:spcAft>
      <a:defRPr kern="1200">
        <a:solidFill>
          <a:schemeClr val="tx1"/>
        </a:solidFill>
        <a:latin typeface="Calibri" charset="0"/>
        <a:ea typeface="ＭＳ Ｐゴシック" charset="0"/>
        <a:cs typeface="ＭＳ Ｐゴシック" charset="0"/>
      </a:defRPr>
    </a:lvl1pPr>
    <a:lvl2pPr marL="457200" algn="l" defTabSz="457200" rtl="0" fontAlgn="base">
      <a:spcBef>
        <a:spcPct val="0"/>
      </a:spcBef>
      <a:spcAft>
        <a:spcPct val="0"/>
      </a:spcAft>
      <a:defRPr kern="1200">
        <a:solidFill>
          <a:schemeClr val="tx1"/>
        </a:solidFill>
        <a:latin typeface="Calibri" charset="0"/>
        <a:ea typeface="ＭＳ Ｐゴシック" charset="0"/>
        <a:cs typeface="ＭＳ Ｐゴシック" charset="0"/>
      </a:defRPr>
    </a:lvl2pPr>
    <a:lvl3pPr marL="914400" algn="l" defTabSz="457200" rtl="0" fontAlgn="base">
      <a:spcBef>
        <a:spcPct val="0"/>
      </a:spcBef>
      <a:spcAft>
        <a:spcPct val="0"/>
      </a:spcAft>
      <a:defRPr kern="1200">
        <a:solidFill>
          <a:schemeClr val="tx1"/>
        </a:solidFill>
        <a:latin typeface="Calibri" charset="0"/>
        <a:ea typeface="ＭＳ Ｐゴシック" charset="0"/>
        <a:cs typeface="ＭＳ Ｐゴシック" charset="0"/>
      </a:defRPr>
    </a:lvl3pPr>
    <a:lvl4pPr marL="1371600" algn="l" defTabSz="457200" rtl="0" fontAlgn="base">
      <a:spcBef>
        <a:spcPct val="0"/>
      </a:spcBef>
      <a:spcAft>
        <a:spcPct val="0"/>
      </a:spcAft>
      <a:defRPr kern="1200">
        <a:solidFill>
          <a:schemeClr val="tx1"/>
        </a:solidFill>
        <a:latin typeface="Calibri" charset="0"/>
        <a:ea typeface="ＭＳ Ｐゴシック" charset="0"/>
        <a:cs typeface="ＭＳ Ｐゴシック" charset="0"/>
      </a:defRPr>
    </a:lvl4pPr>
    <a:lvl5pPr marL="1828800" algn="l" defTabSz="457200" rtl="0" fontAlgn="base">
      <a:spcBef>
        <a:spcPct val="0"/>
      </a:spcBef>
      <a:spcAft>
        <a:spcPct val="0"/>
      </a:spcAft>
      <a:defRPr kern="1200">
        <a:solidFill>
          <a:schemeClr val="tx1"/>
        </a:solidFill>
        <a:latin typeface="Calibri" charset="0"/>
        <a:ea typeface="ＭＳ Ｐゴシック" charset="0"/>
        <a:cs typeface="ＭＳ Ｐゴシック" charset="0"/>
      </a:defRPr>
    </a:lvl5pPr>
    <a:lvl6pPr marL="2286000" algn="l" defTabSz="457200" rtl="0" eaLnBrk="1" latinLnBrk="0" hangingPunct="1">
      <a:defRPr kern="1200">
        <a:solidFill>
          <a:schemeClr val="tx1"/>
        </a:solidFill>
        <a:latin typeface="Calibri" charset="0"/>
        <a:ea typeface="ＭＳ Ｐゴシック" charset="0"/>
        <a:cs typeface="ＭＳ Ｐゴシック" charset="0"/>
      </a:defRPr>
    </a:lvl6pPr>
    <a:lvl7pPr marL="2743200" algn="l" defTabSz="457200" rtl="0" eaLnBrk="1" latinLnBrk="0" hangingPunct="1">
      <a:defRPr kern="1200">
        <a:solidFill>
          <a:schemeClr val="tx1"/>
        </a:solidFill>
        <a:latin typeface="Calibri" charset="0"/>
        <a:ea typeface="ＭＳ Ｐゴシック" charset="0"/>
        <a:cs typeface="ＭＳ Ｐゴシック" charset="0"/>
      </a:defRPr>
    </a:lvl7pPr>
    <a:lvl8pPr marL="3200400" algn="l" defTabSz="457200" rtl="0" eaLnBrk="1" latinLnBrk="0" hangingPunct="1">
      <a:defRPr kern="1200">
        <a:solidFill>
          <a:schemeClr val="tx1"/>
        </a:solidFill>
        <a:latin typeface="Calibri" charset="0"/>
        <a:ea typeface="ＭＳ Ｐゴシック" charset="0"/>
        <a:cs typeface="ＭＳ Ｐゴシック" charset="0"/>
      </a:defRPr>
    </a:lvl8pPr>
    <a:lvl9pPr marL="3657600" algn="l" defTabSz="457200" rtl="0" eaLnBrk="1" latinLnBrk="0" hangingPunct="1">
      <a:defRPr kern="1200">
        <a:solidFill>
          <a:schemeClr val="tx1"/>
        </a:solidFill>
        <a:latin typeface="Calibri" charset="0"/>
        <a:ea typeface="ＭＳ Ｐゴシック" charset="0"/>
        <a:cs typeface="ＭＳ Ｐゴシック" charset="0"/>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2B0E4296-918B-B710-2446-138F12456486}" name="John Nix" initials="JN" userId="S::jtnix@ncsu.edu::cd40239a-38a1-4004-88c5-4198fdd10f25"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DF8D4C2-F90D-E091-CC58-97DDA822A42C}" v="346" dt="2025-03-06T12:17:21.836"/>
    <p1510:client id="{D592BBB5-9287-04F4-C907-5DE01CF24D3E}" v="732" dt="2025-03-06T02:46:57.079"/>
    <p1510:client id="{FC34E2AF-1F26-4E01-B8F7-D419D8A72BDB}" v="726" dt="2025-03-06T12:19:52.33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3" d="100"/>
          <a:sy n="103" d="100"/>
        </p:scale>
        <p:origin x="874" y="77"/>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viewProps" Target="viewProps.xml"/><Relationship Id="rId50"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heme" Target="theme/theme1.xml"/><Relationship Id="rId8" Type="http://schemas.openxmlformats.org/officeDocument/2006/relationships/slide" Target="slides/slide4.xml"/><Relationship Id="rId51" Type="http://schemas.microsoft.com/office/2018/10/relationships/authors" Target="author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comments/modernComment_35E_C59E9A64.xml><?xml version="1.0" encoding="utf-8"?>
<p188:cmLst xmlns:a="http://schemas.openxmlformats.org/drawingml/2006/main" xmlns:r="http://schemas.openxmlformats.org/officeDocument/2006/relationships" xmlns:p188="http://schemas.microsoft.com/office/powerpoint/2018/8/main">
  <p188:cm id="{CE5A7B0A-9394-4CCA-8487-4A0C62D58137}" authorId="{2B0E4296-918B-B710-2446-138F12456486}" created="2025-03-04T21:35:36.751">
    <ac:deMkLst xmlns:ac="http://schemas.microsoft.com/office/drawing/2013/main/command">
      <pc:docMk xmlns:pc="http://schemas.microsoft.com/office/powerpoint/2013/main/command"/>
      <pc:sldMk xmlns:pc="http://schemas.microsoft.com/office/powerpoint/2013/main/command" cId="1020958530" sldId="304"/>
      <ac:picMk id="4" creationId="{47492FF3-121F-0D6F-BC85-053768511828}"/>
    </ac:deMkLst>
    <p188:txBody>
      <a:bodyPr/>
      <a:lstStyle/>
      <a:p>
        <a:r>
          <a:rPr lang="en-US"/>
          <a:t>Show that this tea has survived 0F with no injury. </a:t>
        </a:r>
      </a:p>
    </p188:txBody>
  </p188:cm>
</p188:cmLst>
</file>

<file path=ppt/comments/modernComment_122_2B1924F8.xml><?xml version="1.0" encoding="utf-8"?>
<p188:cmLst xmlns:a="http://schemas.openxmlformats.org/drawingml/2006/main" xmlns:r="http://schemas.openxmlformats.org/officeDocument/2006/relationships" xmlns:p188="http://schemas.microsoft.com/office/powerpoint/2018/8/main">
  <p188:cm id="{09E93E5C-9E39-4AE9-9AD8-9EE36A4F0CD2}" authorId="{2B0E4296-918B-B710-2446-138F12456486}" created="2025-03-04T21:23:35.782">
    <pc:sldMkLst xmlns:pc="http://schemas.microsoft.com/office/powerpoint/2013/main/command">
      <pc:docMk/>
      <pc:sldMk cId="723068152" sldId="290"/>
    </pc:sldMkLst>
    <p188:txBody>
      <a:bodyPr/>
      <a:lstStyle/>
      <a:p>
        <a:r>
          <a:rPr lang="en-US"/>
          <a:t>Compare commercial controls of yerba mate and our I. guayusa to yaupon.</a:t>
        </a:r>
      </a:p>
    </p188:txBody>
  </p188:cm>
</p188:cmLst>
</file>

<file path=ppt/comments/modernComment_129_506543E5.xml><?xml version="1.0" encoding="utf-8"?>
<p188:cmLst xmlns:a="http://schemas.openxmlformats.org/drawingml/2006/main" xmlns:r="http://schemas.openxmlformats.org/officeDocument/2006/relationships" xmlns:p188="http://schemas.microsoft.com/office/powerpoint/2018/8/main">
  <p188:cm id="{C701BB01-6892-4D49-A5B6-9D7CD4036991}" authorId="{2B0E4296-918B-B710-2446-138F12456486}" created="2025-03-04T21:36:50.287">
    <pc:sldMkLst xmlns:pc="http://schemas.microsoft.com/office/powerpoint/2013/main/command">
      <pc:docMk/>
      <pc:sldMk cId="1348813797" sldId="297"/>
    </pc:sldMkLst>
    <p188:txBody>
      <a:bodyPr/>
      <a:lstStyle/>
      <a:p>
        <a:r>
          <a:rPr lang="en-US"/>
          <a:t>populations generated for these goals. </a:t>
        </a:r>
      </a:p>
    </p188:txBody>
  </p188:cm>
  <p188:cm id="{AAA297B2-EFBE-470C-80A4-7935426DF172}" authorId="{2B0E4296-918B-B710-2446-138F12456486}" created="2025-03-04T21:39:53.018">
    <pc:sldMkLst xmlns:pc="http://schemas.microsoft.com/office/powerpoint/2013/main/command">
      <pc:docMk/>
      <pc:sldMk cId="1348813797" sldId="297"/>
    </pc:sldMkLst>
    <p188:txBody>
      <a:bodyPr/>
      <a:lstStyle/>
      <a:p>
        <a:r>
          <a:rPr lang="en-US"/>
          <a:t>Acknowledge progress already made for cold hardiness, talk about how that will be continued.</a:t>
        </a:r>
      </a:p>
    </p188:txBody>
  </p188:cm>
</p188:cmLst>
</file>

<file path=ppt/comments/modernComment_130_3CDA9742.xml><?xml version="1.0" encoding="utf-8"?>
<p188:cmLst xmlns:a="http://schemas.openxmlformats.org/drawingml/2006/main" xmlns:r="http://schemas.openxmlformats.org/officeDocument/2006/relationships" xmlns:p188="http://schemas.microsoft.com/office/powerpoint/2018/8/main">
  <p188:cm id="{D23F5C47-4714-408F-8E11-15BA5FB5496B}" authorId="{2B0E4296-918B-B710-2446-138F12456486}" created="2025-03-04T21:35:36.751">
    <ac:deMkLst xmlns:ac="http://schemas.microsoft.com/office/drawing/2013/main/command">
      <pc:docMk xmlns:pc="http://schemas.microsoft.com/office/powerpoint/2013/main/command"/>
      <pc:sldMk xmlns:pc="http://schemas.microsoft.com/office/powerpoint/2013/main/command" cId="1020958530" sldId="304"/>
      <ac:picMk id="4" creationId="{47492FF3-121F-0D6F-BC85-053768511828}"/>
    </ac:deMkLst>
    <p188:txBody>
      <a:bodyPr/>
      <a:lstStyle/>
      <a:p>
        <a:r>
          <a:rPr lang="en-US"/>
          <a:t>Show that this tea has survived 0F with no injury. </a:t>
        </a:r>
      </a:p>
    </p188:txBody>
  </p188:cm>
</p188: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AD4438D-5DD4-4EFD-B942-DB22A5E7D2A4}" type="datetimeFigureOut">
              <a:rPr lang="en-US" smtClean="0"/>
              <a:t>3/6/2025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5B494FA-B341-43F0-A1A1-3F2CB8DAA8F1}" type="slidenum">
              <a:rPr lang="en-US" smtClean="0"/>
              <a:t>‹#›</a:t>
            </a:fld>
            <a:endParaRPr lang="en-US"/>
          </a:p>
        </p:txBody>
      </p:sp>
    </p:spTree>
    <p:extLst>
      <p:ext uri="{BB962C8B-B14F-4D97-AF65-F5344CB8AC3E}">
        <p14:creationId xmlns:p14="http://schemas.microsoft.com/office/powerpoint/2010/main" val="25148532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sciway.net/city/wadmalawisland.html" TargetMode="External"/><Relationship Id="rId2" Type="http://schemas.openxmlformats.org/officeDocument/2006/relationships/slide" Target="../slides/slide7.xml"/><Relationship Id="rId1" Type="http://schemas.openxmlformats.org/officeDocument/2006/relationships/notesMaster" Target="../notesMasters/notesMaster1.xml"/><Relationship Id="rId5" Type="http://schemas.openxmlformats.org/officeDocument/2006/relationships/hyperlink" Target="http://www.bigelowtea.com/CharlestonTeaPlantation" TargetMode="External"/><Relationship Id="rId4" Type="http://schemas.openxmlformats.org/officeDocument/2006/relationships/hyperlink" Target="https://scpictureproject.org/charleston-county/charleston-tea-plantation.html" TargetMode="Externa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yauponamerica.org/"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a:effectLst/>
                <a:latin typeface="Times New Roman" panose="02020603050405020304" pitchFamily="18" charset="0"/>
                <a:ea typeface="Times New Roman" panose="02020603050405020304" pitchFamily="18" charset="0"/>
              </a:rPr>
              <a:t>Camellia tea is produced mostly in tropical and subtropical regions including China, India, Turkey, Africa, South America.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a:effectLst/>
                <a:latin typeface="Times New Roman" panose="02020603050405020304" pitchFamily="18" charset="0"/>
                <a:ea typeface="Times New Roman" panose="02020603050405020304" pitchFamily="18" charset="0"/>
              </a:rPr>
              <a:t>Some efforts have been made to push tea production into colder regions, most notably breeding efforts by the Russians in the 1920s.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a:effectLst/>
                <a:latin typeface="Times New Roman" panose="02020603050405020304" pitchFamily="18" charset="0"/>
                <a:ea typeface="Times New Roman" panose="02020603050405020304" pitchFamily="18" charset="0"/>
              </a:rPr>
              <a:t> Researchers in Russia (where tea is their national beverage) conducted extensive work on cold hardiness of tea starting in the 1920s. Some selections were made that could be grown along the Black Sea near Sochi, Russia. </a:t>
            </a:r>
            <a:endParaRPr lang="en-US" sz="1800"/>
          </a:p>
          <a:p>
            <a:pPr marL="0" marR="0"/>
            <a:r>
              <a:rPr lang="en-US" sz="1800">
                <a:effectLst/>
                <a:latin typeface="Times New Roman" panose="02020603050405020304" pitchFamily="18" charset="0"/>
                <a:ea typeface="Times New Roman" panose="02020603050405020304" pitchFamily="18" charset="0"/>
              </a:rPr>
              <a:t>  </a:t>
            </a:r>
            <a:endParaRPr lang="en-US" sz="1800" kern="10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5B494FA-B341-43F0-A1A1-3F2CB8DAA8F1}" type="slidenum">
              <a:rPr lang="en-US" smtClean="0"/>
              <a:t>5</a:t>
            </a:fld>
            <a:endParaRPr lang="en-US"/>
          </a:p>
        </p:txBody>
      </p:sp>
    </p:spTree>
    <p:extLst>
      <p:ext uri="{BB962C8B-B14F-4D97-AF65-F5344CB8AC3E}">
        <p14:creationId xmlns:p14="http://schemas.microsoft.com/office/powerpoint/2010/main" val="31371691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Pinehurst Plantation, </a:t>
            </a:r>
            <a:r>
              <a:rPr lang="en-US" err="1"/>
              <a:t>Summervillle</a:t>
            </a:r>
            <a:r>
              <a:rPr lang="en-US"/>
              <a:t>, SC. 1888. </a:t>
            </a:r>
          </a:p>
        </p:txBody>
      </p:sp>
      <p:sp>
        <p:nvSpPr>
          <p:cNvPr id="4" name="Slide Number Placeholder 3"/>
          <p:cNvSpPr>
            <a:spLocks noGrp="1"/>
          </p:cNvSpPr>
          <p:nvPr>
            <p:ph type="sldNum" sz="quarter" idx="5"/>
          </p:nvPr>
        </p:nvSpPr>
        <p:spPr/>
        <p:txBody>
          <a:bodyPr/>
          <a:lstStyle/>
          <a:p>
            <a:fld id="{65B494FA-B341-43F0-A1A1-3F2CB8DAA8F1}" type="slidenum">
              <a:rPr lang="en-US" smtClean="0"/>
              <a:t>6</a:t>
            </a:fld>
            <a:endParaRPr lang="en-US"/>
          </a:p>
        </p:txBody>
      </p:sp>
    </p:spTree>
    <p:extLst>
      <p:ext uri="{BB962C8B-B14F-4D97-AF65-F5344CB8AC3E}">
        <p14:creationId xmlns:p14="http://schemas.microsoft.com/office/powerpoint/2010/main" val="34704272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a:solidFill>
                  <a:srgbClr val="808080"/>
                </a:solidFill>
                <a:effectLst/>
                <a:latin typeface="Open Sans" panose="020B0606030504020204" pitchFamily="34" charset="0"/>
              </a:rPr>
              <a:t>Charleston Tea Garden, Wadmalaw Island, SC, on the way to Seabrook Island. Also </a:t>
            </a:r>
            <a:r>
              <a:rPr lang="en-US"/>
              <a:t>Table Rock Tea Company, Pickens, SC.</a:t>
            </a:r>
            <a:endParaRPr lang="en-US" b="0" i="0">
              <a:solidFill>
                <a:srgbClr val="808080"/>
              </a:solidFill>
              <a:effectLst/>
              <a:latin typeface="Open Sans" panose="020B0606030504020204" pitchFamily="34" charset="0"/>
            </a:endParaRPr>
          </a:p>
          <a:p>
            <a:endParaRPr lang="en-US" b="0" i="0">
              <a:solidFill>
                <a:srgbClr val="808080"/>
              </a:solidFill>
              <a:effectLst/>
              <a:latin typeface="Open Sans" panose="020B0606030504020204" pitchFamily="34" charset="0"/>
            </a:endParaRPr>
          </a:p>
          <a:p>
            <a:r>
              <a:rPr lang="en-US" b="0" i="0">
                <a:solidFill>
                  <a:srgbClr val="808080"/>
                </a:solidFill>
                <a:effectLst/>
                <a:latin typeface="Open Sans" panose="020B0606030504020204" pitchFamily="34" charset="0"/>
              </a:rPr>
              <a:t>Early in the 1900s, two men named Major Roswell Trimble and Colonel Augustus C. Tyler transplanted thousands of Pinehurst's tea bushes, carrying them from Summerville to </a:t>
            </a:r>
            <a:r>
              <a:rPr lang="en-US" b="0" i="0" err="1">
                <a:solidFill>
                  <a:srgbClr val="808080"/>
                </a:solidFill>
                <a:effectLst/>
                <a:latin typeface="Open Sans" panose="020B0606030504020204" pitchFamily="34" charset="0"/>
              </a:rPr>
              <a:t>Rantowles</a:t>
            </a:r>
            <a:r>
              <a:rPr lang="en-US" b="0" i="0">
                <a:solidFill>
                  <a:srgbClr val="808080"/>
                </a:solidFill>
                <a:effectLst/>
                <a:latin typeface="Open Sans" panose="020B0606030504020204" pitchFamily="34" charset="0"/>
              </a:rPr>
              <a:t>, relatively nearby in South Carolina's Lowcountry. Some sources say their venture's ill fate grew from a quarrel between Trimble and Tyler's son. Others say that it was caused by yet another death – Colonel Tyler's in 1903 – and the repeal of the Spanish-American War import tax of ten cents a pound on tea. In either case, by 1907 the company had dissolved.</a:t>
            </a:r>
            <a:br>
              <a:rPr lang="en-US"/>
            </a:br>
            <a:br>
              <a:rPr lang="en-US"/>
            </a:br>
            <a:r>
              <a:rPr lang="en-US" b="0" i="0">
                <a:solidFill>
                  <a:srgbClr val="808080"/>
                </a:solidFill>
                <a:effectLst/>
                <a:latin typeface="Open Sans" panose="020B0606030504020204" pitchFamily="34" charset="0"/>
              </a:rPr>
              <a:t>Much later, in 1963, the Thomas J. Lipton company established a research station on </a:t>
            </a:r>
            <a:r>
              <a:rPr lang="en-US" b="0" i="0" u="none" strike="noStrike">
                <a:solidFill>
                  <a:srgbClr val="0078AD"/>
                </a:solidFill>
                <a:effectLst/>
                <a:latin typeface="Open Sans" panose="020B0606030504020204" pitchFamily="34" charset="0"/>
                <a:hlinkClick r:id="rId3"/>
              </a:rPr>
              <a:t>Wadmalaw Island</a:t>
            </a:r>
            <a:r>
              <a:rPr lang="en-US" b="0" i="0">
                <a:solidFill>
                  <a:srgbClr val="808080"/>
                </a:solidFill>
                <a:effectLst/>
                <a:latin typeface="Open Sans" panose="020B0606030504020204" pitchFamily="34" charset="0"/>
              </a:rPr>
              <a:t>. It too incorporated plants from Pinehurst. The research station operated for 25 years and – at long last – proved that a high-quality tea could indeed be grown commercially in South Carolina.</a:t>
            </a:r>
            <a:br>
              <a:rPr lang="en-US"/>
            </a:br>
            <a:br>
              <a:rPr lang="en-US"/>
            </a:br>
            <a:r>
              <a:rPr lang="en-US" b="0" i="0">
                <a:solidFill>
                  <a:srgbClr val="808080"/>
                </a:solidFill>
                <a:effectLst/>
                <a:latin typeface="Open Sans" panose="020B0606030504020204" pitchFamily="34" charset="0"/>
              </a:rPr>
              <a:t>In 1987, Mack Fleming, a manager at Lipton, and his partner Bill Hall, a third-generation tea taster trained in England, purchased the 127-acre tea farm in order to create the </a:t>
            </a:r>
            <a:r>
              <a:rPr lang="en-US" b="0" i="0" u="none" strike="noStrike">
                <a:solidFill>
                  <a:srgbClr val="0078AD"/>
                </a:solidFill>
                <a:effectLst/>
                <a:latin typeface="Open Sans" panose="020B0606030504020204" pitchFamily="34" charset="0"/>
                <a:hlinkClick r:id="rId4"/>
              </a:rPr>
              <a:t>Charleston Tea Plantation</a:t>
            </a:r>
            <a:r>
              <a:rPr lang="en-US" b="0" i="0">
                <a:solidFill>
                  <a:srgbClr val="808080"/>
                </a:solidFill>
                <a:effectLst/>
                <a:latin typeface="Open Sans" panose="020B0606030504020204" pitchFamily="34" charset="0"/>
              </a:rPr>
              <a:t>. Together, they created the brand known as American Classic Tea, which is still blended today. Their partnership dissolved however, and in 2003 the property ended up at auction where it would most likely have fallen into the hands of developers.</a:t>
            </a:r>
            <a:br>
              <a:rPr lang="en-US"/>
            </a:br>
            <a:br>
              <a:rPr lang="en-US"/>
            </a:br>
            <a:r>
              <a:rPr lang="en-US" b="0" i="0">
                <a:solidFill>
                  <a:srgbClr val="808080"/>
                </a:solidFill>
                <a:effectLst/>
                <a:latin typeface="Open Sans" panose="020B0606030504020204" pitchFamily="34" charset="0"/>
              </a:rPr>
              <a:t>At this juncture, Hall joined forces with R. C. Bigelow, the </a:t>
            </a:r>
            <a:r>
              <a:rPr lang="en-US" b="0" i="0" err="1">
                <a:solidFill>
                  <a:srgbClr val="808080"/>
                </a:solidFill>
                <a:effectLst/>
                <a:latin typeface="Open Sans" panose="020B0606030504020204" pitchFamily="34" charset="0"/>
              </a:rPr>
              <a:t>Conneticut</a:t>
            </a:r>
            <a:r>
              <a:rPr lang="en-US" b="0" i="0">
                <a:solidFill>
                  <a:srgbClr val="808080"/>
                </a:solidFill>
                <a:effectLst/>
                <a:latin typeface="Open Sans" panose="020B0606030504020204" pitchFamily="34" charset="0"/>
              </a:rPr>
              <a:t>-based company well-known in almost every American grocery store, to buy back the farm. The company continues to grow and sell Fleming and Hall's original blend, </a:t>
            </a:r>
            <a:r>
              <a:rPr lang="en-US" b="0" i="0" u="none" strike="noStrike">
                <a:solidFill>
                  <a:srgbClr val="0078AD"/>
                </a:solidFill>
                <a:effectLst/>
                <a:latin typeface="Open Sans" panose="020B0606030504020204" pitchFamily="34" charset="0"/>
                <a:hlinkClick r:id="rId5"/>
              </a:rPr>
              <a:t>American Classic Tea</a:t>
            </a:r>
            <a:r>
              <a:rPr lang="en-US" b="0" i="0">
                <a:solidFill>
                  <a:srgbClr val="808080"/>
                </a:solidFill>
                <a:effectLst/>
                <a:latin typeface="Open Sans" panose="020B0606030504020204" pitchFamily="34" charset="0"/>
              </a:rPr>
              <a:t>, and it remains the only black tea produced commercially in the United States.</a:t>
            </a:r>
            <a:endParaRPr lang="en-US"/>
          </a:p>
        </p:txBody>
      </p:sp>
      <p:sp>
        <p:nvSpPr>
          <p:cNvPr id="4" name="Slide Number Placeholder 3"/>
          <p:cNvSpPr>
            <a:spLocks noGrp="1"/>
          </p:cNvSpPr>
          <p:nvPr>
            <p:ph type="sldNum" sz="quarter" idx="5"/>
          </p:nvPr>
        </p:nvSpPr>
        <p:spPr/>
        <p:txBody>
          <a:bodyPr/>
          <a:lstStyle/>
          <a:p>
            <a:fld id="{65B494FA-B341-43F0-A1A1-3F2CB8DAA8F1}" type="slidenum">
              <a:rPr lang="en-US" smtClean="0"/>
              <a:t>7</a:t>
            </a:fld>
            <a:endParaRPr lang="en-US"/>
          </a:p>
        </p:txBody>
      </p:sp>
    </p:spTree>
    <p:extLst>
      <p:ext uri="{BB962C8B-B14F-4D97-AF65-F5344CB8AC3E}">
        <p14:creationId xmlns:p14="http://schemas.microsoft.com/office/powerpoint/2010/main" val="19733436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a:effectLst/>
                <a:latin typeface="Times New Roman" panose="02020603050405020304" pitchFamily="18" charset="0"/>
                <a:ea typeface="Times New Roman" panose="02020603050405020304" pitchFamily="18" charset="0"/>
                <a:cs typeface="Times New Roman" panose="02020603050405020304" pitchFamily="18" charset="0"/>
              </a:rPr>
              <a:t>1) Only plant native to NA that produces </a:t>
            </a:r>
            <a:r>
              <a:rPr lang="en-US" sz="1800" kern="100" err="1">
                <a:effectLst/>
                <a:latin typeface="Times New Roman" panose="02020603050405020304" pitchFamily="18" charset="0"/>
                <a:ea typeface="Times New Roman" panose="02020603050405020304" pitchFamily="18" charset="0"/>
                <a:cs typeface="Times New Roman" panose="02020603050405020304" pitchFamily="18" charset="0"/>
              </a:rPr>
              <a:t>caffenine</a:t>
            </a:r>
            <a:r>
              <a:rPr lang="en-US" sz="1800" kern="100">
                <a:effectLst/>
                <a:latin typeface="Times New Roman" panose="02020603050405020304" pitchFamily="18" charset="0"/>
                <a:ea typeface="Times New Roman" panose="02020603050405020304" pitchFamily="18" charset="0"/>
                <a:cs typeface="Times New Roman" panose="02020603050405020304" pitchFamily="18" charset="0"/>
              </a:rPr>
              <a:t>. 2) Native range from VA to TX. 3) Used extensively by indigenous tribes as a beverage named Black Drink by Europeans. Yaupon tea (</a:t>
            </a:r>
            <a:r>
              <a:rPr lang="en-US" sz="1800" i="1" kern="100">
                <a:effectLst/>
                <a:latin typeface="Times New Roman" panose="02020603050405020304" pitchFamily="18" charset="0"/>
                <a:ea typeface="Times New Roman" panose="02020603050405020304" pitchFamily="18" charset="0"/>
                <a:cs typeface="Times New Roman" panose="02020603050405020304" pitchFamily="18" charset="0"/>
              </a:rPr>
              <a:t>Ilex vomitoria</a:t>
            </a:r>
            <a:r>
              <a:rPr lang="en-US" sz="1800" kern="100">
                <a:effectLst/>
                <a:latin typeface="Times New Roman" panose="02020603050405020304" pitchFamily="18" charset="0"/>
                <a:ea typeface="Times New Roman" panose="02020603050405020304" pitchFamily="18" charset="0"/>
                <a:cs typeface="Times New Roman" panose="02020603050405020304" pitchFamily="18" charset="0"/>
              </a:rPr>
              <a:t>) is the only plant native to North America known to produce caffeine. It was first used by indigenous tribes as a component in stimulant tea coined “Black Drink” based on accounts from European settlers. Due to the medicinal and stimulative properties of this plant, it was traded internationally as early as the 18</a:t>
            </a:r>
            <a:r>
              <a:rPr lang="en-US" sz="1800" kern="100" baseline="30000">
                <a:effectLst/>
                <a:latin typeface="Times New Roman" panose="02020603050405020304" pitchFamily="18" charset="0"/>
                <a:ea typeface="Times New Roman" panose="02020603050405020304" pitchFamily="18" charset="0"/>
                <a:cs typeface="Times New Roman" panose="02020603050405020304" pitchFamily="18" charset="0"/>
              </a:rPr>
              <a:t>th</a:t>
            </a:r>
            <a:r>
              <a:rPr lang="en-US" sz="1800" kern="100">
                <a:effectLst/>
                <a:latin typeface="Times New Roman" panose="02020603050405020304" pitchFamily="18" charset="0"/>
                <a:ea typeface="Times New Roman" panose="02020603050405020304" pitchFamily="18" charset="0"/>
                <a:cs typeface="Times New Roman" panose="02020603050405020304" pitchFamily="18" charset="0"/>
              </a:rPr>
              <a:t> century. Although most of the current producers are in the Southern US, the native range of yaupon ranges from Texas to Virginia, primarily occurring in the coastal plain. There are considerable opportunities to expand the growing region and appeal of yaupon by selecting and developing cultivars with superior cold hardiness, desirable metabolite profiles, and other commercial traits, including hedge forms for mechanical harvest. </a:t>
            </a:r>
            <a:endParaRPr lang="en-US" sz="1800" kern="100">
              <a:effectLst/>
              <a:latin typeface="Calibri" panose="020F0502020204030204" pitchFamily="34" charset="0"/>
              <a:ea typeface="Calibri" panose="020F0502020204030204" pitchFamily="34" charset="0"/>
              <a:cs typeface="Times New Roman" panose="02020603050405020304" pitchFamily="18" charset="0"/>
            </a:endParaRPr>
          </a:p>
          <a:p>
            <a:endParaRPr lang="en-US"/>
          </a:p>
        </p:txBody>
      </p:sp>
      <p:sp>
        <p:nvSpPr>
          <p:cNvPr id="4" name="Slide Number Placeholder 3"/>
          <p:cNvSpPr>
            <a:spLocks noGrp="1"/>
          </p:cNvSpPr>
          <p:nvPr>
            <p:ph type="sldNum" sz="quarter" idx="5"/>
          </p:nvPr>
        </p:nvSpPr>
        <p:spPr/>
        <p:txBody>
          <a:bodyPr/>
          <a:lstStyle/>
          <a:p>
            <a:fld id="{65B494FA-B341-43F0-A1A1-3F2CB8DAA8F1}" type="slidenum">
              <a:rPr lang="en-US" smtClean="0"/>
              <a:t>9</a:t>
            </a:fld>
            <a:endParaRPr lang="en-US"/>
          </a:p>
        </p:txBody>
      </p:sp>
    </p:spTree>
    <p:extLst>
      <p:ext uri="{BB962C8B-B14F-4D97-AF65-F5344CB8AC3E}">
        <p14:creationId xmlns:p14="http://schemas.microsoft.com/office/powerpoint/2010/main" val="2142090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Has had a resurgence in interest recently. 2018. </a:t>
            </a:r>
            <a:r>
              <a:rPr lang="en-US" sz="1200" kern="100">
                <a:effectLst/>
                <a:latin typeface="Times New Roman" panose="02020603050405020304" pitchFamily="18" charset="0"/>
                <a:ea typeface="Times New Roman" panose="02020603050405020304" pitchFamily="18" charset="0"/>
                <a:cs typeface="Times New Roman" panose="02020603050405020304" pitchFamily="18" charset="0"/>
              </a:rPr>
              <a:t>In the last few decades, there has been resurging interest in growing yaupon tea. In 2018, the American Yaupon Association (AYA: </a:t>
            </a:r>
            <a:r>
              <a:rPr lang="en-US" sz="1200" u="sng" kern="10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3"/>
              </a:rPr>
              <a:t>https://www.yauponamerica.org/</a:t>
            </a:r>
            <a:r>
              <a:rPr lang="en-US" sz="1200" kern="100">
                <a:effectLst/>
                <a:latin typeface="Times New Roman" panose="02020603050405020304" pitchFamily="18" charset="0"/>
                <a:ea typeface="Times New Roman" panose="02020603050405020304" pitchFamily="18" charset="0"/>
                <a:cs typeface="Times New Roman" panose="02020603050405020304" pitchFamily="18" charset="0"/>
              </a:rPr>
              <a:t>) organized for the promotion and success of the growing yaupon industry. </a:t>
            </a:r>
            <a:endParaRPr lang="en-US"/>
          </a:p>
        </p:txBody>
      </p:sp>
      <p:sp>
        <p:nvSpPr>
          <p:cNvPr id="4" name="Slide Number Placeholder 3"/>
          <p:cNvSpPr>
            <a:spLocks noGrp="1"/>
          </p:cNvSpPr>
          <p:nvPr>
            <p:ph type="sldNum" sz="quarter" idx="5"/>
          </p:nvPr>
        </p:nvSpPr>
        <p:spPr/>
        <p:txBody>
          <a:bodyPr/>
          <a:lstStyle/>
          <a:p>
            <a:fld id="{65B494FA-B341-43F0-A1A1-3F2CB8DAA8F1}" type="slidenum">
              <a:rPr lang="en-US" smtClean="0"/>
              <a:t>10</a:t>
            </a:fld>
            <a:endParaRPr lang="en-US"/>
          </a:p>
        </p:txBody>
      </p:sp>
    </p:spTree>
    <p:extLst>
      <p:ext uri="{BB962C8B-B14F-4D97-AF65-F5344CB8AC3E}">
        <p14:creationId xmlns:p14="http://schemas.microsoft.com/office/powerpoint/2010/main" val="18017389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5B494FA-B341-43F0-A1A1-3F2CB8DAA8F1}" type="slidenum">
              <a:rPr lang="en-US" smtClean="0"/>
              <a:t>12</a:t>
            </a:fld>
            <a:endParaRPr lang="en-US"/>
          </a:p>
        </p:txBody>
      </p:sp>
    </p:spTree>
    <p:extLst>
      <p:ext uri="{BB962C8B-B14F-4D97-AF65-F5344CB8AC3E}">
        <p14:creationId xmlns:p14="http://schemas.microsoft.com/office/powerpoint/2010/main" val="37700463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a:effectLst/>
                <a:latin typeface="Times New Roman" panose="02020603050405020304" pitchFamily="18" charset="0"/>
                <a:ea typeface="Times New Roman" panose="02020603050405020304" pitchFamily="18" charset="0"/>
                <a:cs typeface="Times New Roman" panose="02020603050405020304" pitchFamily="18" charset="0"/>
              </a:rPr>
              <a:t>Yaupon also has some interesting biochemical properties in addition to caffeine. Purine alkaloids. Caffeine is a well-known central nervous system stimulator that promotes wakefulness, alertness, and attentional performance. Like caffeine, </a:t>
            </a:r>
            <a:r>
              <a:rPr lang="en-US" sz="1800" kern="100" err="1">
                <a:effectLst/>
                <a:latin typeface="Times New Roman" panose="02020603050405020304" pitchFamily="18" charset="0"/>
                <a:ea typeface="Times New Roman" panose="02020603050405020304" pitchFamily="18" charset="0"/>
                <a:cs typeface="Times New Roman" panose="02020603050405020304" pitchFamily="18" charset="0"/>
              </a:rPr>
              <a:t>theacrine</a:t>
            </a:r>
            <a:r>
              <a:rPr lang="en-US" sz="1800" kern="100">
                <a:effectLst/>
                <a:latin typeface="Times New Roman" panose="02020603050405020304" pitchFamily="18" charset="0"/>
                <a:ea typeface="Times New Roman" panose="02020603050405020304" pitchFamily="18" charset="0"/>
                <a:cs typeface="Times New Roman" panose="02020603050405020304" pitchFamily="18" charset="0"/>
              </a:rPr>
              <a:t> also promotes energy, mood, and focus. But, unlike caffeine, </a:t>
            </a:r>
            <a:r>
              <a:rPr lang="en-US" sz="1800" kern="100" err="1">
                <a:effectLst/>
                <a:latin typeface="Times New Roman" panose="02020603050405020304" pitchFamily="18" charset="0"/>
                <a:ea typeface="Times New Roman" panose="02020603050405020304" pitchFamily="18" charset="0"/>
                <a:cs typeface="Times New Roman" panose="02020603050405020304" pitchFamily="18" charset="0"/>
              </a:rPr>
              <a:t>theacrine</a:t>
            </a:r>
            <a:r>
              <a:rPr lang="en-US" sz="1800" kern="100">
                <a:effectLst/>
                <a:latin typeface="Times New Roman" panose="02020603050405020304" pitchFamily="18" charset="0"/>
                <a:ea typeface="Times New Roman" panose="02020603050405020304" pitchFamily="18" charset="0"/>
                <a:cs typeface="Times New Roman" panose="02020603050405020304" pitchFamily="18" charset="0"/>
              </a:rPr>
              <a:t> does not produce negative cardiovascular effects associated with increased heart rate and blood pressure or the notorious “caffeine crash.”  Teas or extracts that contain substantial </a:t>
            </a:r>
            <a:r>
              <a:rPr lang="en-US" sz="1800" kern="100" err="1">
                <a:effectLst/>
                <a:latin typeface="Times New Roman" panose="02020603050405020304" pitchFamily="18" charset="0"/>
                <a:ea typeface="Times New Roman" panose="02020603050405020304" pitchFamily="18" charset="0"/>
                <a:cs typeface="Times New Roman" panose="02020603050405020304" pitchFamily="18" charset="0"/>
              </a:rPr>
              <a:t>theacrine</a:t>
            </a:r>
            <a:r>
              <a:rPr lang="en-US" sz="1800" kern="100">
                <a:effectLst/>
                <a:latin typeface="Times New Roman" panose="02020603050405020304" pitchFamily="18" charset="0"/>
                <a:ea typeface="Times New Roman" panose="02020603050405020304" pitchFamily="18" charset="0"/>
                <a:cs typeface="Times New Roman" panose="02020603050405020304" pitchFamily="18" charset="0"/>
              </a:rPr>
              <a:t>, can enhance energy, mood, and focus while minimizing caffeine’s annoying side effects. </a:t>
            </a:r>
            <a:r>
              <a:rPr lang="en-US" sz="1800" kern="100" err="1">
                <a:effectLst/>
                <a:latin typeface="Times New Roman" panose="02020603050405020304" pitchFamily="18" charset="0"/>
                <a:ea typeface="Times New Roman" panose="02020603050405020304" pitchFamily="18" charset="0"/>
                <a:cs typeface="Times New Roman" panose="02020603050405020304" pitchFamily="18" charset="0"/>
              </a:rPr>
              <a:t>Theacrine</a:t>
            </a:r>
            <a:r>
              <a:rPr lang="en-US" sz="1800" kern="100">
                <a:effectLst/>
                <a:latin typeface="Times New Roman" panose="02020603050405020304" pitchFamily="18" charset="0"/>
                <a:ea typeface="Times New Roman" panose="02020603050405020304" pitchFamily="18" charset="0"/>
                <a:cs typeface="Times New Roman" panose="02020603050405020304" pitchFamily="18" charset="0"/>
              </a:rPr>
              <a:t> plant extracts are commonly sold as supplements.</a:t>
            </a:r>
            <a:endParaRPr lang="en-US" sz="1800" kern="100">
              <a:effectLst/>
              <a:latin typeface="Calibri" panose="020F0502020204030204" pitchFamily="34" charset="0"/>
              <a:ea typeface="Calibri" panose="020F0502020204030204" pitchFamily="34" charset="0"/>
              <a:cs typeface="Times New Roman" panose="02020603050405020304" pitchFamily="18" charset="0"/>
            </a:endParaRPr>
          </a:p>
          <a:p>
            <a:endParaRPr lang="en-US"/>
          </a:p>
        </p:txBody>
      </p:sp>
      <p:sp>
        <p:nvSpPr>
          <p:cNvPr id="4" name="Slide Number Placeholder 3"/>
          <p:cNvSpPr>
            <a:spLocks noGrp="1"/>
          </p:cNvSpPr>
          <p:nvPr>
            <p:ph type="sldNum" sz="quarter" idx="5"/>
          </p:nvPr>
        </p:nvSpPr>
        <p:spPr/>
        <p:txBody>
          <a:bodyPr/>
          <a:lstStyle/>
          <a:p>
            <a:fld id="{65B494FA-B341-43F0-A1A1-3F2CB8DAA8F1}" type="slidenum">
              <a:rPr lang="en-US" smtClean="0"/>
              <a:t>13</a:t>
            </a:fld>
            <a:endParaRPr lang="en-US"/>
          </a:p>
        </p:txBody>
      </p:sp>
    </p:spTree>
    <p:extLst>
      <p:ext uri="{BB962C8B-B14F-4D97-AF65-F5344CB8AC3E}">
        <p14:creationId xmlns:p14="http://schemas.microsoft.com/office/powerpoint/2010/main" val="23338836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1061D5-9D8B-5592-009C-E1EBB8A493F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0CC09BB-86CE-92EA-0130-174985A6D21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C0E716E-C171-0888-A9BE-4F4A2B235A51}"/>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a:effectLst/>
                <a:latin typeface="Times New Roman" panose="02020603050405020304" pitchFamily="18" charset="0"/>
                <a:ea typeface="Times New Roman" panose="02020603050405020304" pitchFamily="18" charset="0"/>
              </a:rPr>
              <a:t>Yaupon holly is closely related to both yerba mate (</a:t>
            </a:r>
            <a:r>
              <a:rPr lang="en-US" sz="1800" i="1">
                <a:effectLst/>
                <a:latin typeface="Times New Roman" panose="02020603050405020304" pitchFamily="18" charset="0"/>
                <a:ea typeface="Times New Roman" panose="02020603050405020304" pitchFamily="18" charset="0"/>
              </a:rPr>
              <a:t>Ilex paraguariensis</a:t>
            </a:r>
            <a:r>
              <a:rPr lang="en-US" sz="1800">
                <a:effectLst/>
                <a:latin typeface="Times New Roman" panose="02020603050405020304" pitchFamily="18" charset="0"/>
                <a:ea typeface="Times New Roman" panose="02020603050405020304" pitchFamily="18" charset="0"/>
              </a:rPr>
              <a:t>), native to Paraguay, Uruguay, and Brazil and guayusa (</a:t>
            </a:r>
            <a:r>
              <a:rPr lang="en-US" sz="1800" i="1">
                <a:effectLst/>
                <a:latin typeface="Times New Roman" panose="02020603050405020304" pitchFamily="18" charset="0"/>
                <a:ea typeface="Times New Roman" panose="02020603050405020304" pitchFamily="18" charset="0"/>
              </a:rPr>
              <a:t>Ilex guayusa</a:t>
            </a:r>
            <a:r>
              <a:rPr lang="en-US" sz="1800">
                <a:effectLst/>
                <a:latin typeface="Times New Roman" panose="02020603050405020304" pitchFamily="18" charset="0"/>
                <a:ea typeface="Times New Roman" panose="02020603050405020304" pitchFamily="18" charset="0"/>
              </a:rPr>
              <a:t>) from the upper Amazonian regions. Both of these South American species contain caffeine and are widely consumed beverages in Latin America</a:t>
            </a:r>
            <a:endParaRPr lang="en-US"/>
          </a:p>
        </p:txBody>
      </p:sp>
      <p:sp>
        <p:nvSpPr>
          <p:cNvPr id="4" name="Slide Number Placeholder 3">
            <a:extLst>
              <a:ext uri="{FF2B5EF4-FFF2-40B4-BE49-F238E27FC236}">
                <a16:creationId xmlns:a16="http://schemas.microsoft.com/office/drawing/2014/main" id="{9EFF8C5C-C575-AC94-F88B-61B6B093FC3D}"/>
              </a:ext>
            </a:extLst>
          </p:cNvPr>
          <p:cNvSpPr>
            <a:spLocks noGrp="1"/>
          </p:cNvSpPr>
          <p:nvPr>
            <p:ph type="sldNum" sz="quarter" idx="5"/>
          </p:nvPr>
        </p:nvSpPr>
        <p:spPr/>
        <p:txBody>
          <a:bodyPr/>
          <a:lstStyle/>
          <a:p>
            <a:fld id="{65B494FA-B341-43F0-A1A1-3F2CB8DAA8F1}" type="slidenum">
              <a:rPr lang="en-US" smtClean="0"/>
              <a:t>14</a:t>
            </a:fld>
            <a:endParaRPr lang="en-US"/>
          </a:p>
        </p:txBody>
      </p:sp>
    </p:spTree>
    <p:extLst>
      <p:ext uri="{BB962C8B-B14F-4D97-AF65-F5344CB8AC3E}">
        <p14:creationId xmlns:p14="http://schemas.microsoft.com/office/powerpoint/2010/main" val="42206623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About a billion now. </a:t>
            </a:r>
          </a:p>
        </p:txBody>
      </p:sp>
      <p:sp>
        <p:nvSpPr>
          <p:cNvPr id="4" name="Slide Number Placeholder 3"/>
          <p:cNvSpPr>
            <a:spLocks noGrp="1"/>
          </p:cNvSpPr>
          <p:nvPr>
            <p:ph type="sldNum" sz="quarter" idx="5"/>
          </p:nvPr>
        </p:nvSpPr>
        <p:spPr/>
        <p:txBody>
          <a:bodyPr/>
          <a:lstStyle/>
          <a:p>
            <a:fld id="{65B494FA-B341-43F0-A1A1-3F2CB8DAA8F1}" type="slidenum">
              <a:rPr lang="en-US" smtClean="0"/>
              <a:t>15</a:t>
            </a:fld>
            <a:endParaRPr lang="en-US"/>
          </a:p>
        </p:txBody>
      </p:sp>
    </p:spTree>
    <p:extLst>
      <p:ext uri="{BB962C8B-B14F-4D97-AF65-F5344CB8AC3E}">
        <p14:creationId xmlns:p14="http://schemas.microsoft.com/office/powerpoint/2010/main" val="348621487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B852DE-DCF3-84E1-4C8C-5FC9502A698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C2899F9-795B-FB45-8616-527F0C710ED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8ECA780-824B-98E6-4824-414541179D65}"/>
              </a:ext>
            </a:extLst>
          </p:cNvPr>
          <p:cNvSpPr>
            <a:spLocks noGrp="1"/>
          </p:cNvSpPr>
          <p:nvPr>
            <p:ph type="body" idx="1"/>
          </p:nvPr>
        </p:nvSpPr>
        <p:spPr/>
        <p:txBody>
          <a:bodyPr/>
          <a:lstStyle/>
          <a:p>
            <a:r>
              <a:rPr lang="en-US" sz="1800">
                <a:effectLst/>
                <a:latin typeface="Times New Roman" panose="02020603050405020304" pitchFamily="18" charset="0"/>
                <a:ea typeface="Times New Roman" panose="02020603050405020304" pitchFamily="18" charset="0"/>
              </a:rPr>
              <a:t>PepsiCo has recently entered the yerba mate market with their brand, </a:t>
            </a:r>
            <a:r>
              <a:rPr lang="en-US" sz="1800" err="1">
                <a:effectLst/>
                <a:latin typeface="Times New Roman" panose="02020603050405020304" pitchFamily="18" charset="0"/>
                <a:ea typeface="Times New Roman" panose="02020603050405020304" pitchFamily="18" charset="0"/>
              </a:rPr>
              <a:t>Yachak</a:t>
            </a:r>
            <a:r>
              <a:rPr lang="en-US" sz="1800">
                <a:effectLst/>
                <a:latin typeface="Calibri" panose="020F0502020204030204" pitchFamily="34" charset="0"/>
                <a:ea typeface="Calibri" panose="020F0502020204030204" pitchFamily="34" charset="0"/>
                <a:cs typeface="Times New Roman" panose="02020603050405020304" pitchFamily="18" charset="0"/>
              </a:rPr>
              <a:t>™</a:t>
            </a:r>
            <a:r>
              <a:rPr lang="en-US" sz="1800">
                <a:effectLst/>
                <a:latin typeface="Times New Roman" panose="02020603050405020304" pitchFamily="18" charset="0"/>
                <a:ea typeface="Times New Roman" panose="02020603050405020304" pitchFamily="18" charset="0"/>
              </a:rPr>
              <a:t>, a plant-based energy tea. </a:t>
            </a:r>
            <a:r>
              <a:rPr lang="en-US" sz="1800" err="1">
                <a:effectLst/>
                <a:latin typeface="Times New Roman" panose="02020603050405020304" pitchFamily="18" charset="0"/>
                <a:ea typeface="Times New Roman" panose="02020603050405020304" pitchFamily="18" charset="0"/>
              </a:rPr>
              <a:t>Guayaki</a:t>
            </a:r>
            <a:r>
              <a:rPr lang="en-US" sz="1800">
                <a:effectLst/>
                <a:latin typeface="Times New Roman" panose="02020603050405020304" pitchFamily="18" charset="0"/>
                <a:ea typeface="Times New Roman" panose="02020603050405020304" pitchFamily="18" charset="0"/>
              </a:rPr>
              <a:t>.</a:t>
            </a:r>
            <a:endParaRPr lang="en-US"/>
          </a:p>
        </p:txBody>
      </p:sp>
      <p:sp>
        <p:nvSpPr>
          <p:cNvPr id="4" name="Slide Number Placeholder 3">
            <a:extLst>
              <a:ext uri="{FF2B5EF4-FFF2-40B4-BE49-F238E27FC236}">
                <a16:creationId xmlns:a16="http://schemas.microsoft.com/office/drawing/2014/main" id="{F20602D0-ED20-79BC-C28C-3992618FF9F2}"/>
              </a:ext>
            </a:extLst>
          </p:cNvPr>
          <p:cNvSpPr>
            <a:spLocks noGrp="1"/>
          </p:cNvSpPr>
          <p:nvPr>
            <p:ph type="sldNum" sz="quarter" idx="5"/>
          </p:nvPr>
        </p:nvSpPr>
        <p:spPr/>
        <p:txBody>
          <a:bodyPr/>
          <a:lstStyle/>
          <a:p>
            <a:fld id="{65B494FA-B341-43F0-A1A1-3F2CB8DAA8F1}" type="slidenum">
              <a:rPr lang="en-US" smtClean="0"/>
              <a:t>16</a:t>
            </a:fld>
            <a:endParaRPr lang="en-US"/>
          </a:p>
        </p:txBody>
      </p:sp>
    </p:spTree>
    <p:extLst>
      <p:ext uri="{BB962C8B-B14F-4D97-AF65-F5344CB8AC3E}">
        <p14:creationId xmlns:p14="http://schemas.microsoft.com/office/powerpoint/2010/main" val="247080904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Talking points are the insane ranges in metabolite profiles </a:t>
            </a:r>
          </a:p>
        </p:txBody>
      </p:sp>
      <p:sp>
        <p:nvSpPr>
          <p:cNvPr id="4" name="Slide Number Placeholder 3"/>
          <p:cNvSpPr>
            <a:spLocks noGrp="1"/>
          </p:cNvSpPr>
          <p:nvPr>
            <p:ph type="sldNum" sz="quarter" idx="5"/>
          </p:nvPr>
        </p:nvSpPr>
        <p:spPr/>
        <p:txBody>
          <a:bodyPr/>
          <a:lstStyle/>
          <a:p>
            <a:fld id="{D2D4B32D-DD33-40E6-AFE3-F504295B4955}" type="slidenum">
              <a:rPr lang="en-US" smtClean="0"/>
              <a:t>27</a:t>
            </a:fld>
            <a:endParaRPr lang="en-US"/>
          </a:p>
        </p:txBody>
      </p:sp>
    </p:spTree>
    <p:extLst>
      <p:ext uri="{BB962C8B-B14F-4D97-AF65-F5344CB8AC3E}">
        <p14:creationId xmlns:p14="http://schemas.microsoft.com/office/powerpoint/2010/main" val="35832299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597820"/>
            <a:ext cx="7772400" cy="1102519"/>
          </a:xfrm>
        </p:spPr>
        <p:txBody>
          <a:bodyPr/>
          <a:lstStyle/>
          <a:p>
            <a:r>
              <a:rPr lang="en-US"/>
              <a:t>Click to edit Master title style</a:t>
            </a:r>
          </a:p>
        </p:txBody>
      </p:sp>
      <p:sp>
        <p:nvSpPr>
          <p:cNvPr id="3" name="Subtitle 2"/>
          <p:cNvSpPr>
            <a:spLocks noGrp="1"/>
          </p:cNvSpPr>
          <p:nvPr>
            <p:ph type="subTitle" idx="1"/>
          </p:nvPr>
        </p:nvSpPr>
        <p:spPr>
          <a:xfrm>
            <a:off x="1371600" y="2914650"/>
            <a:ext cx="6400800" cy="131445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lvl1pPr>
              <a:defRPr/>
            </a:lvl1pPr>
          </a:lstStyle>
          <a:p>
            <a:pPr>
              <a:defRPr/>
            </a:pPr>
            <a:fld id="{D480A359-2FB3-4847-9D97-3491754AA7F9}" type="datetimeFigureOut">
              <a:rPr lang="en-US"/>
              <a:pPr>
                <a:defRPr/>
              </a:pPr>
              <a:t>3/6/2025</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01E82176-A547-F94B-AC51-D6E9C882CB88}" type="slidenum">
              <a:rPr lang="en-US"/>
              <a:pPr>
                <a:defRPr/>
              </a:pPr>
              <a:t>‹#›</a:t>
            </a:fld>
            <a:endParaRPr lang="en-US"/>
          </a:p>
        </p:txBody>
      </p:sp>
    </p:spTree>
    <p:extLst>
      <p:ext uri="{BB962C8B-B14F-4D97-AF65-F5344CB8AC3E}">
        <p14:creationId xmlns:p14="http://schemas.microsoft.com/office/powerpoint/2010/main" val="7884443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D128603A-2399-D64A-8203-C8F297F981E8}" type="datetimeFigureOut">
              <a:rPr lang="en-US"/>
              <a:pPr>
                <a:defRPr/>
              </a:pPr>
              <a:t>3/6/2025</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3FF2C605-4958-CF43-AA48-80339EFDB0AF}" type="slidenum">
              <a:rPr lang="en-US"/>
              <a:pPr>
                <a:defRPr/>
              </a:pPr>
              <a:t>‹#›</a:t>
            </a:fld>
            <a:endParaRPr lang="en-US"/>
          </a:p>
        </p:txBody>
      </p:sp>
    </p:spTree>
    <p:extLst>
      <p:ext uri="{BB962C8B-B14F-4D97-AF65-F5344CB8AC3E}">
        <p14:creationId xmlns:p14="http://schemas.microsoft.com/office/powerpoint/2010/main" val="4257547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1035563"/>
            <a:ext cx="7772400" cy="1021556"/>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180035"/>
            <a:ext cx="7772400" cy="1125140"/>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fld id="{5CF71F39-3D09-F149-B1A1-DC2A7DB4A435}" type="datetimeFigureOut">
              <a:rPr lang="en-US"/>
              <a:pPr>
                <a:defRPr/>
              </a:pPr>
              <a:t>3/6/2025</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0DA6BD0F-ABBC-C14D-BC96-77BE126A748B}" type="slidenum">
              <a:rPr lang="en-US"/>
              <a:pPr>
                <a:defRPr/>
              </a:pPr>
              <a:t>‹#›</a:t>
            </a:fld>
            <a:endParaRPr lang="en-US"/>
          </a:p>
        </p:txBody>
      </p:sp>
    </p:spTree>
    <p:extLst>
      <p:ext uri="{BB962C8B-B14F-4D97-AF65-F5344CB8AC3E}">
        <p14:creationId xmlns:p14="http://schemas.microsoft.com/office/powerpoint/2010/main" val="39448860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476377"/>
            <a:ext cx="4038600" cy="311824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476377"/>
            <a:ext cx="4038600" cy="311824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p:cNvSpPr>
            <a:spLocks noGrp="1"/>
          </p:cNvSpPr>
          <p:nvPr>
            <p:ph type="dt" sz="half" idx="10"/>
          </p:nvPr>
        </p:nvSpPr>
        <p:spPr/>
        <p:txBody>
          <a:bodyPr/>
          <a:lstStyle>
            <a:lvl1pPr>
              <a:defRPr/>
            </a:lvl1pPr>
          </a:lstStyle>
          <a:p>
            <a:pPr>
              <a:defRPr/>
            </a:pPr>
            <a:fld id="{17E7E973-E761-9943-801C-DE1E51E28431}" type="datetimeFigureOut">
              <a:rPr lang="en-US"/>
              <a:pPr>
                <a:defRPr/>
              </a:pPr>
              <a:t>3/6/2025</a:t>
            </a:fld>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EC35E9FC-F6D5-0349-BBED-EA7D7A9BC49B}" type="slidenum">
              <a:rPr lang="en-US"/>
              <a:pPr>
                <a:defRPr/>
              </a:pPr>
              <a:t>‹#›</a:t>
            </a:fld>
            <a:endParaRPr lang="en-US"/>
          </a:p>
        </p:txBody>
      </p:sp>
    </p:spTree>
    <p:extLst>
      <p:ext uri="{BB962C8B-B14F-4D97-AF65-F5344CB8AC3E}">
        <p14:creationId xmlns:p14="http://schemas.microsoft.com/office/powerpoint/2010/main" val="17852655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3" y="650504"/>
            <a:ext cx="8229600" cy="801290"/>
          </a:xfrm>
        </p:spPr>
        <p:txBody>
          <a:bodyPr/>
          <a:lstStyle>
            <a:lvl1pPr>
              <a:defRPr/>
            </a:lvl1pPr>
          </a:lstStyle>
          <a:p>
            <a:r>
              <a:rPr lang="en-US"/>
              <a:t>Click to edit Master title style</a:t>
            </a:r>
          </a:p>
        </p:txBody>
      </p:sp>
      <p:sp>
        <p:nvSpPr>
          <p:cNvPr id="4" name="Content Placeholder 3"/>
          <p:cNvSpPr>
            <a:spLocks noGrp="1"/>
          </p:cNvSpPr>
          <p:nvPr>
            <p:ph sz="half" idx="2"/>
          </p:nvPr>
        </p:nvSpPr>
        <p:spPr>
          <a:xfrm>
            <a:off x="457200" y="1631156"/>
            <a:ext cx="4040188" cy="2963466"/>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4645028" y="1631156"/>
            <a:ext cx="4041775" cy="2963466"/>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lvl1pPr>
              <a:defRPr/>
            </a:lvl1pPr>
          </a:lstStyle>
          <a:p>
            <a:pPr>
              <a:defRPr/>
            </a:pPr>
            <a:fld id="{18ACE534-2B3A-FA4B-B87A-8AC244117610}" type="datetimeFigureOut">
              <a:rPr lang="en-US"/>
              <a:pPr>
                <a:defRPr/>
              </a:pPr>
              <a:t>3/6/2025</a:t>
            </a:fld>
            <a:endParaRPr lang="en-US"/>
          </a:p>
        </p:txBody>
      </p:sp>
      <p:sp>
        <p:nvSpPr>
          <p:cNvPr id="8" name="Footer Placeholder 4"/>
          <p:cNvSpPr>
            <a:spLocks noGrp="1"/>
          </p:cNvSpPr>
          <p:nvPr>
            <p:ph type="ftr" sz="quarter" idx="11"/>
          </p:nvPr>
        </p:nvSpPr>
        <p:spPr/>
        <p:txBody>
          <a:bodyPr/>
          <a:lstStyle>
            <a:lvl1pPr>
              <a:defRPr/>
            </a:lvl1pPr>
          </a:lstStyle>
          <a:p>
            <a:pPr>
              <a:defRPr/>
            </a:pPr>
            <a:endParaRPr lang="en-US"/>
          </a:p>
        </p:txBody>
      </p:sp>
      <p:sp>
        <p:nvSpPr>
          <p:cNvPr id="9" name="Slide Number Placeholder 5"/>
          <p:cNvSpPr>
            <a:spLocks noGrp="1"/>
          </p:cNvSpPr>
          <p:nvPr>
            <p:ph type="sldNum" sz="quarter" idx="12"/>
          </p:nvPr>
        </p:nvSpPr>
        <p:spPr/>
        <p:txBody>
          <a:bodyPr/>
          <a:lstStyle>
            <a:lvl1pPr>
              <a:defRPr/>
            </a:lvl1pPr>
          </a:lstStyle>
          <a:p>
            <a:pPr>
              <a:defRPr/>
            </a:pPr>
            <a:fld id="{BB5B94E0-5E06-6D42-A41D-50D581B40900}" type="slidenum">
              <a:rPr lang="en-US"/>
              <a:pPr>
                <a:defRPr/>
              </a:pPr>
              <a:t>‹#›</a:t>
            </a:fld>
            <a:endParaRPr lang="en-US"/>
          </a:p>
        </p:txBody>
      </p:sp>
    </p:spTree>
    <p:extLst>
      <p:ext uri="{BB962C8B-B14F-4D97-AF65-F5344CB8AC3E}">
        <p14:creationId xmlns:p14="http://schemas.microsoft.com/office/powerpoint/2010/main" val="7603941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3"/>
          <p:cNvSpPr>
            <a:spLocks noGrp="1"/>
          </p:cNvSpPr>
          <p:nvPr>
            <p:ph type="dt" sz="half" idx="10"/>
          </p:nvPr>
        </p:nvSpPr>
        <p:spPr/>
        <p:txBody>
          <a:bodyPr/>
          <a:lstStyle>
            <a:lvl1pPr>
              <a:defRPr/>
            </a:lvl1pPr>
          </a:lstStyle>
          <a:p>
            <a:pPr>
              <a:defRPr/>
            </a:pPr>
            <a:fld id="{22CDFFB5-C0BC-DE4D-9A38-E0EE75FC9E15}" type="datetimeFigureOut">
              <a:rPr lang="en-US"/>
              <a:pPr>
                <a:defRPr/>
              </a:pPr>
              <a:t>3/6/2025</a:t>
            </a:fld>
            <a:endParaRPr lang="en-US"/>
          </a:p>
        </p:txBody>
      </p:sp>
      <p:sp>
        <p:nvSpPr>
          <p:cNvPr id="4" name="Footer Placeholder 4"/>
          <p:cNvSpPr>
            <a:spLocks noGrp="1"/>
          </p:cNvSpPr>
          <p:nvPr>
            <p:ph type="ftr" sz="quarter" idx="11"/>
          </p:nvPr>
        </p:nvSpPr>
        <p:spPr/>
        <p:txBody>
          <a:bodyPr/>
          <a:lstStyle>
            <a:lvl1pPr>
              <a:defRPr/>
            </a:lvl1pPr>
          </a:lstStyle>
          <a:p>
            <a:pPr>
              <a:defRPr/>
            </a:pPr>
            <a:endParaRPr lang="en-US"/>
          </a:p>
        </p:txBody>
      </p:sp>
      <p:sp>
        <p:nvSpPr>
          <p:cNvPr id="5" name="Slide Number Placeholder 5"/>
          <p:cNvSpPr>
            <a:spLocks noGrp="1"/>
          </p:cNvSpPr>
          <p:nvPr>
            <p:ph type="sldNum" sz="quarter" idx="12"/>
          </p:nvPr>
        </p:nvSpPr>
        <p:spPr/>
        <p:txBody>
          <a:bodyPr/>
          <a:lstStyle>
            <a:lvl1pPr>
              <a:defRPr/>
            </a:lvl1pPr>
          </a:lstStyle>
          <a:p>
            <a:pPr>
              <a:defRPr/>
            </a:pPr>
            <a:fld id="{C2AB7D4D-4E81-5B40-91F6-CF14C25F8623}" type="slidenum">
              <a:rPr lang="en-US"/>
              <a:pPr>
                <a:defRPr/>
              </a:pPr>
              <a:t>‹#›</a:t>
            </a:fld>
            <a:endParaRPr lang="en-US"/>
          </a:p>
        </p:txBody>
      </p:sp>
    </p:spTree>
    <p:extLst>
      <p:ext uri="{BB962C8B-B14F-4D97-AF65-F5344CB8AC3E}">
        <p14:creationId xmlns:p14="http://schemas.microsoft.com/office/powerpoint/2010/main" val="8762860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EF42570F-F7E3-1F40-B6F3-59FE945D5A70}" type="datetimeFigureOut">
              <a:rPr lang="en-US"/>
              <a:pPr>
                <a:defRPr/>
              </a:pPr>
              <a:t>3/6/2025</a:t>
            </a:fld>
            <a:endParaRPr lang="en-US"/>
          </a:p>
        </p:txBody>
      </p:sp>
      <p:sp>
        <p:nvSpPr>
          <p:cNvPr id="3" name="Footer Placeholder 4"/>
          <p:cNvSpPr>
            <a:spLocks noGrp="1"/>
          </p:cNvSpPr>
          <p:nvPr>
            <p:ph type="ftr" sz="quarter" idx="11"/>
          </p:nvPr>
        </p:nvSpPr>
        <p:spPr/>
        <p:txBody>
          <a:bodyPr/>
          <a:lstStyle>
            <a:lvl1pPr>
              <a:defRPr/>
            </a:lvl1pPr>
          </a:lstStyle>
          <a:p>
            <a:pPr>
              <a:defRPr/>
            </a:pPr>
            <a:endParaRPr lang="en-US"/>
          </a:p>
        </p:txBody>
      </p:sp>
      <p:sp>
        <p:nvSpPr>
          <p:cNvPr id="4" name="Slide Number Placeholder 5"/>
          <p:cNvSpPr>
            <a:spLocks noGrp="1"/>
          </p:cNvSpPr>
          <p:nvPr>
            <p:ph type="sldNum" sz="quarter" idx="12"/>
          </p:nvPr>
        </p:nvSpPr>
        <p:spPr/>
        <p:txBody>
          <a:bodyPr/>
          <a:lstStyle>
            <a:lvl1pPr>
              <a:defRPr/>
            </a:lvl1pPr>
          </a:lstStyle>
          <a:p>
            <a:pPr>
              <a:defRPr/>
            </a:pPr>
            <a:fld id="{B35B2FA7-4FDB-5643-811E-7991DEE50B01}" type="slidenum">
              <a:rPr lang="en-US"/>
              <a:pPr>
                <a:defRPr/>
              </a:pPr>
              <a:t>‹#›</a:t>
            </a:fld>
            <a:endParaRPr lang="en-US"/>
          </a:p>
        </p:txBody>
      </p:sp>
    </p:spTree>
    <p:extLst>
      <p:ext uri="{BB962C8B-B14F-4D97-AF65-F5344CB8AC3E}">
        <p14:creationId xmlns:p14="http://schemas.microsoft.com/office/powerpoint/2010/main" val="27793071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3" y="204787"/>
            <a:ext cx="3008313" cy="871538"/>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04789"/>
            <a:ext cx="5111750" cy="438983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3" y="1076327"/>
            <a:ext cx="3008313" cy="351829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6371E9B0-C3DF-544F-BB14-A487ECCC7F43}" type="datetimeFigureOut">
              <a:rPr lang="en-US"/>
              <a:pPr>
                <a:defRPr/>
              </a:pPr>
              <a:t>3/6/2025</a:t>
            </a:fld>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91DD8B14-AE1E-054C-8668-93D0F0400A18}" type="slidenum">
              <a:rPr lang="en-US"/>
              <a:pPr>
                <a:defRPr/>
              </a:pPr>
              <a:t>‹#›</a:t>
            </a:fld>
            <a:endParaRPr lang="en-US"/>
          </a:p>
        </p:txBody>
      </p:sp>
    </p:spTree>
    <p:extLst>
      <p:ext uri="{BB962C8B-B14F-4D97-AF65-F5344CB8AC3E}">
        <p14:creationId xmlns:p14="http://schemas.microsoft.com/office/powerpoint/2010/main" val="40594024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3600451"/>
            <a:ext cx="5486400" cy="425054"/>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459581"/>
            <a:ext cx="5486400" cy="30861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p>
        </p:txBody>
      </p:sp>
      <p:sp>
        <p:nvSpPr>
          <p:cNvPr id="4" name="Text Placeholder 3"/>
          <p:cNvSpPr>
            <a:spLocks noGrp="1"/>
          </p:cNvSpPr>
          <p:nvPr>
            <p:ph type="body" sz="half" idx="2"/>
          </p:nvPr>
        </p:nvSpPr>
        <p:spPr>
          <a:xfrm>
            <a:off x="1792288" y="4025504"/>
            <a:ext cx="5486400" cy="60364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E5C4B1CF-5E0C-5D41-A3E2-D78942339385}" type="datetimeFigureOut">
              <a:rPr lang="en-US"/>
              <a:pPr>
                <a:defRPr/>
              </a:pPr>
              <a:t>3/6/2025</a:t>
            </a:fld>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8FEF0004-A563-C64B-9FAD-6198662E1BD1}" type="slidenum">
              <a:rPr lang="en-US"/>
              <a:pPr>
                <a:defRPr/>
              </a:pPr>
              <a:t>‹#›</a:t>
            </a:fld>
            <a:endParaRPr lang="en-US"/>
          </a:p>
        </p:txBody>
      </p:sp>
    </p:spTree>
    <p:extLst>
      <p:ext uri="{BB962C8B-B14F-4D97-AF65-F5344CB8AC3E}">
        <p14:creationId xmlns:p14="http://schemas.microsoft.com/office/powerpoint/2010/main" val="12149092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73BC5DAC-1A13-D34F-9418-D6257772B49C}" type="datetimeFigureOut">
              <a:rPr lang="en-US"/>
              <a:pPr>
                <a:defRPr/>
              </a:pPr>
              <a:t>3/6/2025</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FB9610A8-B29A-B34A-A0B5-3DF26A2EB850}" type="slidenum">
              <a:rPr lang="en-US"/>
              <a:pPr>
                <a:defRPr/>
              </a:pPr>
              <a:t>‹#›</a:t>
            </a:fld>
            <a:endParaRPr lang="en-US"/>
          </a:p>
        </p:txBody>
      </p:sp>
    </p:spTree>
    <p:extLst>
      <p:ext uri="{BB962C8B-B14F-4D97-AF65-F5344CB8AC3E}">
        <p14:creationId xmlns:p14="http://schemas.microsoft.com/office/powerpoint/2010/main" val="21546962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05980"/>
            <a:ext cx="2057400" cy="4388644"/>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05980"/>
            <a:ext cx="6019800" cy="43886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B4EC0D93-568E-6D41-8E6D-0963A71A503C}" type="datetimeFigureOut">
              <a:rPr lang="en-US"/>
              <a:pPr>
                <a:defRPr/>
              </a:pPr>
              <a:t>3/6/2025</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E12D0221-73D0-6245-9CCD-73A1D8FCB5E4}" type="slidenum">
              <a:rPr lang="en-US"/>
              <a:pPr>
                <a:defRPr/>
              </a:pPr>
              <a:t>‹#›</a:t>
            </a:fld>
            <a:endParaRPr lang="en-US"/>
          </a:p>
        </p:txBody>
      </p:sp>
    </p:spTree>
    <p:extLst>
      <p:ext uri="{BB962C8B-B14F-4D97-AF65-F5344CB8AC3E}">
        <p14:creationId xmlns:p14="http://schemas.microsoft.com/office/powerpoint/2010/main" val="8265100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TxTwoObj">
  <p:cSld name="1_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506809" y="1620737"/>
            <a:ext cx="3139217" cy="432197"/>
          </a:xfrm>
        </p:spPr>
        <p:txBody>
          <a:bodyPr anchor="b">
            <a:noAutofit/>
          </a:bodyPr>
          <a:lstStyle>
            <a:lvl1pPr marL="0" indent="0">
              <a:buNone/>
              <a:defRPr sz="1800" b="0"/>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506809" y="2052934"/>
            <a:ext cx="3139217" cy="247808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3816287" y="1620737"/>
            <a:ext cx="3139214" cy="432197"/>
          </a:xfrm>
        </p:spPr>
        <p:txBody>
          <a:bodyPr anchor="b">
            <a:noAutofit/>
          </a:bodyPr>
          <a:lstStyle>
            <a:lvl1pPr marL="0" indent="0">
              <a:buNone/>
              <a:defRPr sz="1800" b="0"/>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3816288" y="2052934"/>
            <a:ext cx="3139213" cy="247808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FB39BCB7-B45D-4E7E-A5A4-A0D8E5145F18}" type="datetimeFigureOut">
              <a:rPr lang="en-US" smtClean="0"/>
              <a:t>3/6/2025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0E3EB7-2746-4DBC-A126-3325A576DA35}" type="slidenum">
              <a:rPr lang="en-US" smtClean="0"/>
              <a:t>‹#›</a:t>
            </a:fld>
            <a:endParaRPr lang="en-US"/>
          </a:p>
        </p:txBody>
      </p:sp>
    </p:spTree>
    <p:extLst>
      <p:ext uri="{BB962C8B-B14F-4D97-AF65-F5344CB8AC3E}">
        <p14:creationId xmlns:p14="http://schemas.microsoft.com/office/powerpoint/2010/main" val="21907795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675085"/>
            <a:ext cx="8229600" cy="80129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ctr" anchorCtr="0" compatLnSpc="1">
            <a:prstTxWarp prst="textNoShape">
              <a:avLst/>
            </a:prstTxWarp>
          </a:bodyPr>
          <a:lstStyle/>
          <a:p>
            <a:pPr lvl="0"/>
            <a:r>
              <a:rPr lang="en-US"/>
              <a:t>Headline Line One</a:t>
            </a:r>
            <a:br>
              <a:rPr lang="en-US"/>
            </a:br>
            <a:r>
              <a:rPr lang="en-US"/>
              <a:t>Headline Line Two</a:t>
            </a:r>
          </a:p>
        </p:txBody>
      </p:sp>
      <p:sp>
        <p:nvSpPr>
          <p:cNvPr id="1027" name="Text Placeholder 2"/>
          <p:cNvSpPr>
            <a:spLocks noGrp="1"/>
          </p:cNvSpPr>
          <p:nvPr>
            <p:ph type="body" idx="1"/>
          </p:nvPr>
        </p:nvSpPr>
        <p:spPr bwMode="auto">
          <a:xfrm>
            <a:off x="457200" y="2266950"/>
            <a:ext cx="8229600" cy="232767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4767264"/>
            <a:ext cx="2133600" cy="273844"/>
          </a:xfrm>
          <a:prstGeom prst="rect">
            <a:avLst/>
          </a:prstGeom>
        </p:spPr>
        <p:txBody>
          <a:bodyPr vert="horz" lIns="91440" tIns="45720" rIns="91440" bIns="45720" rtlCol="0" anchor="ctr"/>
          <a:lstStyle>
            <a:lvl1pPr algn="l" fontAlgn="auto">
              <a:spcBef>
                <a:spcPts val="0"/>
              </a:spcBef>
              <a:spcAft>
                <a:spcPts val="0"/>
              </a:spcAft>
              <a:defRPr sz="1200" smtClean="0">
                <a:solidFill>
                  <a:schemeClr val="tx1">
                    <a:tint val="75000"/>
                  </a:schemeClr>
                </a:solidFill>
                <a:latin typeface="Arial" panose="020B0604020202020204" pitchFamily="34" charset="0"/>
                <a:ea typeface="+mn-ea"/>
                <a:cs typeface="Arial" panose="020B0604020202020204" pitchFamily="34" charset="0"/>
              </a:defRPr>
            </a:lvl1pPr>
          </a:lstStyle>
          <a:p>
            <a:pPr>
              <a:defRPr/>
            </a:pPr>
            <a:fld id="{C944504B-B211-B34D-97AF-78446C71FCDD}" type="datetimeFigureOut">
              <a:rPr lang="en-US" smtClean="0"/>
              <a:pPr>
                <a:defRPr/>
              </a:pPr>
              <a:t>3/6/2025</a:t>
            </a:fld>
            <a:endParaRPr lang="en-US"/>
          </a:p>
        </p:txBody>
      </p:sp>
      <p:sp>
        <p:nvSpPr>
          <p:cNvPr id="5" name="Footer Placeholder 4"/>
          <p:cNvSpPr>
            <a:spLocks noGrp="1"/>
          </p:cNvSpPr>
          <p:nvPr>
            <p:ph type="ftr" sz="quarter" idx="3"/>
          </p:nvPr>
        </p:nvSpPr>
        <p:spPr>
          <a:xfrm>
            <a:off x="3124200" y="4767264"/>
            <a:ext cx="2895600" cy="273844"/>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Arial" panose="020B0604020202020204" pitchFamily="34" charset="0"/>
                <a:ea typeface="+mn-ea"/>
                <a:cs typeface="Arial" panose="020B0604020202020204" pitchFamily="34" charset="0"/>
              </a:defRPr>
            </a:lvl1pPr>
          </a:lstStyle>
          <a:p>
            <a:pPr>
              <a:defRPr/>
            </a:pPr>
            <a:endParaRPr lang="en-US"/>
          </a:p>
        </p:txBody>
      </p:sp>
      <p:sp>
        <p:nvSpPr>
          <p:cNvPr id="6" name="Slide Number Placeholder 5"/>
          <p:cNvSpPr>
            <a:spLocks noGrp="1"/>
          </p:cNvSpPr>
          <p:nvPr>
            <p:ph type="sldNum" sz="quarter" idx="4"/>
          </p:nvPr>
        </p:nvSpPr>
        <p:spPr>
          <a:xfrm>
            <a:off x="6553200" y="4767264"/>
            <a:ext cx="2133600" cy="273844"/>
          </a:xfrm>
          <a:prstGeom prst="rect">
            <a:avLst/>
          </a:prstGeom>
        </p:spPr>
        <p:txBody>
          <a:bodyPr vert="horz" lIns="91440" tIns="45720" rIns="91440" bIns="45720" rtlCol="0" anchor="ctr"/>
          <a:lstStyle>
            <a:lvl1pPr algn="r" fontAlgn="auto">
              <a:spcBef>
                <a:spcPts val="0"/>
              </a:spcBef>
              <a:spcAft>
                <a:spcPts val="0"/>
              </a:spcAft>
              <a:defRPr sz="1200" smtClean="0">
                <a:solidFill>
                  <a:schemeClr val="tx1">
                    <a:tint val="75000"/>
                  </a:schemeClr>
                </a:solidFill>
                <a:latin typeface="+mn-lt"/>
                <a:ea typeface="+mn-ea"/>
                <a:cs typeface="+mn-cs"/>
              </a:defRPr>
            </a:lvl1pPr>
          </a:lstStyle>
          <a:p>
            <a:pPr>
              <a:defRPr/>
            </a:pPr>
            <a:fld id="{0EF7D53D-272A-624E-BE3D-99D13E2B4193}" type="slidenum">
              <a:rPr lang="en-US"/>
              <a:pPr>
                <a:defRPr/>
              </a:pPr>
              <a:t>‹#›</a:t>
            </a:fld>
            <a:endParaRPr lang="en-US"/>
          </a:p>
        </p:txBody>
      </p:sp>
      <p:pic>
        <p:nvPicPr>
          <p:cNvPr id="8" name="Picture 7"/>
          <p:cNvPicPr>
            <a:picLocks noChangeAspect="1"/>
          </p:cNvPicPr>
          <p:nvPr userDrawn="1"/>
        </p:nvPicPr>
        <p:blipFill>
          <a:blip r:embed="rId14">
            <a:extLst>
              <a:ext uri="{28A0092B-C50C-407E-A947-70E740481C1C}">
                <a14:useLocalDpi xmlns:a14="http://schemas.microsoft.com/office/drawing/2010/main" val="0"/>
              </a:ext>
            </a:extLst>
          </a:blip>
          <a:stretch>
            <a:fillRect/>
          </a:stretch>
        </p:blipFill>
        <p:spPr>
          <a:xfrm>
            <a:off x="1" y="0"/>
            <a:ext cx="9152194" cy="457200"/>
          </a:xfrm>
          <a:prstGeom prst="rect">
            <a:avLst/>
          </a:prstGeom>
        </p:spPr>
      </p:pic>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457200" rtl="0" eaLnBrk="1" fontAlgn="base" hangingPunct="1">
        <a:spcBef>
          <a:spcPct val="0"/>
        </a:spcBef>
        <a:spcAft>
          <a:spcPct val="0"/>
        </a:spcAft>
        <a:defRPr sz="3200" b="1" kern="1200">
          <a:solidFill>
            <a:schemeClr val="tx1"/>
          </a:solidFill>
          <a:latin typeface="Arial"/>
          <a:ea typeface="ＭＳ Ｐゴシック" charset="0"/>
          <a:cs typeface="Arial"/>
        </a:defRPr>
      </a:lvl1pPr>
      <a:lvl2pPr algn="ctr" defTabSz="457200" rtl="0" eaLnBrk="1" fontAlgn="base" hangingPunct="1">
        <a:spcBef>
          <a:spcPct val="0"/>
        </a:spcBef>
        <a:spcAft>
          <a:spcPct val="0"/>
        </a:spcAft>
        <a:defRPr sz="3200" b="1">
          <a:solidFill>
            <a:schemeClr val="tx1"/>
          </a:solidFill>
          <a:latin typeface="Arial" charset="0"/>
          <a:ea typeface="ＭＳ Ｐゴシック" charset="0"/>
        </a:defRPr>
      </a:lvl2pPr>
      <a:lvl3pPr algn="ctr" defTabSz="457200" rtl="0" eaLnBrk="1" fontAlgn="base" hangingPunct="1">
        <a:spcBef>
          <a:spcPct val="0"/>
        </a:spcBef>
        <a:spcAft>
          <a:spcPct val="0"/>
        </a:spcAft>
        <a:defRPr sz="3200" b="1">
          <a:solidFill>
            <a:schemeClr val="tx1"/>
          </a:solidFill>
          <a:latin typeface="Arial" charset="0"/>
          <a:ea typeface="ＭＳ Ｐゴシック" charset="0"/>
        </a:defRPr>
      </a:lvl3pPr>
      <a:lvl4pPr algn="ctr" defTabSz="457200" rtl="0" eaLnBrk="1" fontAlgn="base" hangingPunct="1">
        <a:spcBef>
          <a:spcPct val="0"/>
        </a:spcBef>
        <a:spcAft>
          <a:spcPct val="0"/>
        </a:spcAft>
        <a:defRPr sz="3200" b="1">
          <a:solidFill>
            <a:schemeClr val="tx1"/>
          </a:solidFill>
          <a:latin typeface="Arial" charset="0"/>
          <a:ea typeface="ＭＳ Ｐゴシック" charset="0"/>
        </a:defRPr>
      </a:lvl4pPr>
      <a:lvl5pPr algn="ctr" defTabSz="457200" rtl="0" eaLnBrk="1" fontAlgn="base" hangingPunct="1">
        <a:spcBef>
          <a:spcPct val="0"/>
        </a:spcBef>
        <a:spcAft>
          <a:spcPct val="0"/>
        </a:spcAft>
        <a:defRPr sz="3200" b="1">
          <a:solidFill>
            <a:schemeClr val="tx1"/>
          </a:solidFill>
          <a:latin typeface="Arial" charset="0"/>
          <a:ea typeface="ＭＳ Ｐゴシック" charset="0"/>
        </a:defRPr>
      </a:lvl5pPr>
      <a:lvl6pPr marL="457200" algn="ctr" defTabSz="457200" rtl="0" eaLnBrk="1" fontAlgn="base" hangingPunct="1">
        <a:spcBef>
          <a:spcPct val="0"/>
        </a:spcBef>
        <a:spcAft>
          <a:spcPct val="0"/>
        </a:spcAft>
        <a:defRPr sz="3200" b="1">
          <a:solidFill>
            <a:schemeClr val="tx1"/>
          </a:solidFill>
          <a:latin typeface="Arial" charset="0"/>
          <a:ea typeface="ＭＳ Ｐゴシック" charset="0"/>
        </a:defRPr>
      </a:lvl6pPr>
      <a:lvl7pPr marL="914400" algn="ctr" defTabSz="457200" rtl="0" eaLnBrk="1" fontAlgn="base" hangingPunct="1">
        <a:spcBef>
          <a:spcPct val="0"/>
        </a:spcBef>
        <a:spcAft>
          <a:spcPct val="0"/>
        </a:spcAft>
        <a:defRPr sz="3200" b="1">
          <a:solidFill>
            <a:schemeClr val="tx1"/>
          </a:solidFill>
          <a:latin typeface="Arial" charset="0"/>
          <a:ea typeface="ＭＳ Ｐゴシック" charset="0"/>
        </a:defRPr>
      </a:lvl7pPr>
      <a:lvl8pPr marL="1371600" algn="ctr" defTabSz="457200" rtl="0" eaLnBrk="1" fontAlgn="base" hangingPunct="1">
        <a:spcBef>
          <a:spcPct val="0"/>
        </a:spcBef>
        <a:spcAft>
          <a:spcPct val="0"/>
        </a:spcAft>
        <a:defRPr sz="3200" b="1">
          <a:solidFill>
            <a:schemeClr val="tx1"/>
          </a:solidFill>
          <a:latin typeface="Arial" charset="0"/>
          <a:ea typeface="ＭＳ Ｐゴシック" charset="0"/>
        </a:defRPr>
      </a:lvl8pPr>
      <a:lvl9pPr marL="1828800" algn="ctr" defTabSz="457200" rtl="0" eaLnBrk="1" fontAlgn="base" hangingPunct="1">
        <a:spcBef>
          <a:spcPct val="0"/>
        </a:spcBef>
        <a:spcAft>
          <a:spcPct val="0"/>
        </a:spcAft>
        <a:defRPr sz="3200" b="1">
          <a:solidFill>
            <a:schemeClr val="tx1"/>
          </a:solidFill>
          <a:latin typeface="Arial" charset="0"/>
          <a:ea typeface="ＭＳ Ｐゴシック" charset="0"/>
        </a:defRPr>
      </a:lvl9pPr>
    </p:titleStyle>
    <p:bodyStyle>
      <a:lvl1pPr marL="342900" indent="-342900" algn="l" defTabSz="457200" rtl="0" eaLnBrk="1" fontAlgn="base" hangingPunct="1">
        <a:spcBef>
          <a:spcPct val="20000"/>
        </a:spcBef>
        <a:spcAft>
          <a:spcPct val="0"/>
        </a:spcAft>
        <a:buFont typeface="Arial" charset="0"/>
        <a:buChar char="•"/>
        <a:defRPr sz="2400" kern="1200">
          <a:solidFill>
            <a:schemeClr val="tx1"/>
          </a:solidFill>
          <a:latin typeface="Arial"/>
          <a:ea typeface="ＭＳ Ｐゴシック" charset="0"/>
          <a:cs typeface="Arial"/>
        </a:defRPr>
      </a:lvl1pPr>
      <a:lvl2pPr marL="742950" indent="-285750" algn="l" defTabSz="457200" rtl="0" eaLnBrk="1" fontAlgn="base" hangingPunct="1">
        <a:spcBef>
          <a:spcPct val="20000"/>
        </a:spcBef>
        <a:spcAft>
          <a:spcPct val="0"/>
        </a:spcAft>
        <a:buFont typeface="Arial" charset="0"/>
        <a:buChar char="–"/>
        <a:defRPr sz="2400" kern="1200">
          <a:solidFill>
            <a:schemeClr val="tx1"/>
          </a:solidFill>
          <a:latin typeface="Arial"/>
          <a:ea typeface="ＭＳ Ｐゴシック" charset="0"/>
          <a:cs typeface="Arial"/>
        </a:defRPr>
      </a:lvl2pPr>
      <a:lvl3pPr marL="1143000" indent="-228600" algn="l" defTabSz="457200" rtl="0" eaLnBrk="1" fontAlgn="base" hangingPunct="1">
        <a:spcBef>
          <a:spcPct val="20000"/>
        </a:spcBef>
        <a:spcAft>
          <a:spcPct val="0"/>
        </a:spcAft>
        <a:buFont typeface="Arial" charset="0"/>
        <a:buChar char="•"/>
        <a:defRPr kern="1200">
          <a:solidFill>
            <a:schemeClr val="tx1"/>
          </a:solidFill>
          <a:latin typeface="Arial"/>
          <a:ea typeface="ＭＳ Ｐゴシック" charset="0"/>
          <a:cs typeface="Arial"/>
        </a:defRPr>
      </a:lvl3pPr>
      <a:lvl4pPr marL="1600200" indent="-228600" algn="l" defTabSz="457200" rtl="0" eaLnBrk="1" fontAlgn="base" hangingPunct="1">
        <a:spcBef>
          <a:spcPct val="20000"/>
        </a:spcBef>
        <a:spcAft>
          <a:spcPct val="0"/>
        </a:spcAft>
        <a:buFont typeface="Arial" charset="0"/>
        <a:buChar char="–"/>
        <a:defRPr sz="1400" kern="1200">
          <a:solidFill>
            <a:schemeClr val="tx1"/>
          </a:solidFill>
          <a:latin typeface="Arial"/>
          <a:ea typeface="ＭＳ Ｐゴシック" charset="0"/>
          <a:cs typeface="Arial"/>
        </a:defRPr>
      </a:lvl4pPr>
      <a:lvl5pPr marL="2057400" indent="-228600" algn="l" defTabSz="457200" rtl="0" eaLnBrk="1" fontAlgn="base" hangingPunct="1">
        <a:spcBef>
          <a:spcPct val="20000"/>
        </a:spcBef>
        <a:spcAft>
          <a:spcPct val="0"/>
        </a:spcAft>
        <a:buFont typeface="Arial" charset="0"/>
        <a:buChar char="»"/>
        <a:defRPr sz="1000" kern="1200">
          <a:solidFill>
            <a:schemeClr val="tx1"/>
          </a:solidFill>
          <a:latin typeface="Arial"/>
          <a:ea typeface="ＭＳ Ｐゴシック" charset="0"/>
          <a:cs typeface="Arial"/>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10.svg"/><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image" Target="../media/image15.png"/><Relationship Id="rId4" Type="http://schemas.openxmlformats.org/officeDocument/2006/relationships/image" Target="../media/image14.png"/></Relationships>
</file>

<file path=ppt/slides/_rels/slide8.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png"/><Relationship Id="rId1" Type="http://schemas.openxmlformats.org/officeDocument/2006/relationships/slideLayout" Target="../slideLayouts/slideLayout7.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png"/></Relationships>
</file>

<file path=ppt/slides/_rels/slide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25.png"/><Relationship Id="rId4" Type="http://schemas.openxmlformats.org/officeDocument/2006/relationships/image" Target="../media/image24.png"/></Relationships>
</file>

<file path=ppt/slides/_rels/slide1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27.png"/></Relationships>
</file>

<file path=ppt/slides/_rels/slide1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7.xml"/><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image" Target="../media/image30.png"/></Relationships>
</file>

<file path=ppt/slides/_rels/slide12.xml.rels><?xml version="1.0" encoding="UTF-8" standalone="yes"?>
<Relationships xmlns="http://schemas.openxmlformats.org/package/2006/relationships"><Relationship Id="rId8" Type="http://schemas.openxmlformats.org/officeDocument/2006/relationships/image" Target="../media/image37.png"/><Relationship Id="rId3" Type="http://schemas.openxmlformats.org/officeDocument/2006/relationships/image" Target="../media/image33.png"/><Relationship Id="rId7" Type="http://schemas.microsoft.com/office/2007/relationships/hdphoto" Target="../media/hdphoto1.wdp"/><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36.png"/><Relationship Id="rId5" Type="http://schemas.openxmlformats.org/officeDocument/2006/relationships/image" Target="../media/image35.png"/><Relationship Id="rId4" Type="http://schemas.openxmlformats.org/officeDocument/2006/relationships/image" Target="../media/image34.png"/><Relationship Id="rId9" Type="http://schemas.openxmlformats.org/officeDocument/2006/relationships/image" Target="../media/image38.png"/></Relationships>
</file>

<file path=ppt/slides/_rels/slide13.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40.png"/></Relationships>
</file>

<file path=ppt/slides/_rels/slide14.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43.png"/></Relationships>
</file>

<file path=ppt/slides/_rels/slide16.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45.png"/><Relationship Id="rId4" Type="http://schemas.openxmlformats.org/officeDocument/2006/relationships/image" Target="../media/image44.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3" Type="http://schemas.openxmlformats.org/officeDocument/2006/relationships/image" Target="../media/image47.png"/><Relationship Id="rId2" Type="http://schemas.microsoft.com/office/2018/10/relationships/comments" Target="../comments/modernComment_129_506543E5.xml"/><Relationship Id="rId1" Type="http://schemas.openxmlformats.org/officeDocument/2006/relationships/slideLayout" Target="../slideLayouts/slideLayout4.xml"/><Relationship Id="rId4" Type="http://schemas.openxmlformats.org/officeDocument/2006/relationships/image" Target="../media/image48.png"/></Relationships>
</file>

<file path=ppt/slides/_rels/slide20.xml.rels><?xml version="1.0" encoding="UTF-8" standalone="yes"?>
<Relationships xmlns="http://schemas.openxmlformats.org/package/2006/relationships"><Relationship Id="rId3" Type="http://schemas.openxmlformats.org/officeDocument/2006/relationships/image" Target="../media/image49.png"/><Relationship Id="rId2" Type="http://schemas.microsoft.com/office/2018/10/relationships/comments" Target="../comments/modernComment_130_3CDA9742.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54.png"/><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2" Type="http://schemas.openxmlformats.org/officeDocument/2006/relationships/image" Target="../media/image56.jpeg"/><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microsoft.com/office/2018/10/relationships/comments" Target="../comments/modernComment_122_2B1924F8.xml"/><Relationship Id="rId2" Type="http://schemas.openxmlformats.org/officeDocument/2006/relationships/notesSlide" Target="../notesSlides/notesSlide11.xml"/><Relationship Id="rId1" Type="http://schemas.openxmlformats.org/officeDocument/2006/relationships/slideLayout" Target="../slideLayouts/slideLayout6.xml"/><Relationship Id="rId5" Type="http://schemas.openxmlformats.org/officeDocument/2006/relationships/image" Target="../media/image55.png"/><Relationship Id="rId4" Type="http://schemas.openxmlformats.org/officeDocument/2006/relationships/image" Target="../media/image58.png"/></Relationships>
</file>

<file path=ppt/slides/_rels/slide28.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54.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image" Target="../media/image59.jpe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62.jpe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image" Target="../media/image63.png"/><Relationship Id="rId1" Type="http://schemas.openxmlformats.org/officeDocument/2006/relationships/slideLayout" Target="../slideLayouts/slideLayout4.xml"/><Relationship Id="rId6" Type="http://schemas.openxmlformats.org/officeDocument/2006/relationships/image" Target="../media/image67.png"/><Relationship Id="rId5" Type="http://schemas.openxmlformats.org/officeDocument/2006/relationships/image" Target="../media/image66.png"/><Relationship Id="rId4" Type="http://schemas.openxmlformats.org/officeDocument/2006/relationships/image" Target="../media/image65.png"/></Relationships>
</file>

<file path=ppt/slides/_rels/slide33.xml.rels><?xml version="1.0" encoding="UTF-8" standalone="yes"?>
<Relationships xmlns="http://schemas.openxmlformats.org/package/2006/relationships"><Relationship Id="rId3" Type="http://schemas.openxmlformats.org/officeDocument/2006/relationships/image" Target="../media/image69.png"/><Relationship Id="rId7" Type="http://schemas.openxmlformats.org/officeDocument/2006/relationships/image" Target="../media/image73.png"/><Relationship Id="rId2" Type="http://schemas.openxmlformats.org/officeDocument/2006/relationships/image" Target="../media/image68.png"/><Relationship Id="rId1" Type="http://schemas.openxmlformats.org/officeDocument/2006/relationships/slideLayout" Target="../slideLayouts/slideLayout4.xml"/><Relationship Id="rId6" Type="http://schemas.openxmlformats.org/officeDocument/2006/relationships/image" Target="../media/image72.png"/><Relationship Id="rId5" Type="http://schemas.openxmlformats.org/officeDocument/2006/relationships/image" Target="../media/image71.png"/><Relationship Id="rId4" Type="http://schemas.openxmlformats.org/officeDocument/2006/relationships/image" Target="../media/image70.png"/></Relationships>
</file>

<file path=ppt/slides/_rels/slide34.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image" Target="../media/image74.jpeg"/><Relationship Id="rId1" Type="http://schemas.openxmlformats.org/officeDocument/2006/relationships/slideLayout" Target="../slideLayouts/slideLayout4.xml"/><Relationship Id="rId6" Type="http://schemas.openxmlformats.org/officeDocument/2006/relationships/image" Target="../media/image78.png"/><Relationship Id="rId5" Type="http://schemas.openxmlformats.org/officeDocument/2006/relationships/image" Target="../media/image77.png"/><Relationship Id="rId4" Type="http://schemas.openxmlformats.org/officeDocument/2006/relationships/image" Target="../media/image76.png"/></Relationships>
</file>

<file path=ppt/slides/_rels/slide35.xml.rels><?xml version="1.0" encoding="UTF-8" standalone="yes"?>
<Relationships xmlns="http://schemas.openxmlformats.org/package/2006/relationships"><Relationship Id="rId3" Type="http://schemas.openxmlformats.org/officeDocument/2006/relationships/image" Target="../media/image80.jpeg"/><Relationship Id="rId2" Type="http://schemas.openxmlformats.org/officeDocument/2006/relationships/image" Target="../media/image79.jpeg"/><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2" Type="http://schemas.openxmlformats.org/officeDocument/2006/relationships/image" Target="../media/image81.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82.png"/><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3" Type="http://schemas.openxmlformats.org/officeDocument/2006/relationships/image" Target="../media/image83.png"/><Relationship Id="rId2" Type="http://schemas.microsoft.com/office/2018/10/relationships/comments" Target="../comments/modernComment_35E_C59E9A64.xml"/><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2" Type="http://schemas.openxmlformats.org/officeDocument/2006/relationships/image" Target="../media/image84.jpeg"/><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8" Type="http://schemas.openxmlformats.org/officeDocument/2006/relationships/image" Target="../media/image88.png"/><Relationship Id="rId3" Type="http://schemas.openxmlformats.org/officeDocument/2006/relationships/image" Target="../media/image86.png"/><Relationship Id="rId7" Type="http://schemas.openxmlformats.org/officeDocument/2006/relationships/image" Target="../media/image87.png"/><Relationship Id="rId12" Type="http://schemas.openxmlformats.org/officeDocument/2006/relationships/image" Target="../media/image92.png"/><Relationship Id="rId2" Type="http://schemas.openxmlformats.org/officeDocument/2006/relationships/image" Target="../media/image85.png"/><Relationship Id="rId1" Type="http://schemas.openxmlformats.org/officeDocument/2006/relationships/slideLayout" Target="../slideLayouts/slideLayout6.xml"/><Relationship Id="rId6" Type="http://schemas.openxmlformats.org/officeDocument/2006/relationships/image" Target="../media/image66.png"/><Relationship Id="rId11" Type="http://schemas.openxmlformats.org/officeDocument/2006/relationships/image" Target="../media/image91.png"/><Relationship Id="rId5" Type="http://schemas.openxmlformats.org/officeDocument/2006/relationships/image" Target="../media/image65.png"/><Relationship Id="rId10" Type="http://schemas.openxmlformats.org/officeDocument/2006/relationships/image" Target="../media/image90.png"/><Relationship Id="rId4" Type="http://schemas.openxmlformats.org/officeDocument/2006/relationships/image" Target="../media/image67.png"/><Relationship Id="rId9" Type="http://schemas.openxmlformats.org/officeDocument/2006/relationships/image" Target="../media/image89.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E909E2-9F9D-BE07-3D63-C9646CEF2344}"/>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0949CD6C-5714-7DBC-74F6-040595CCBFFD}"/>
              </a:ext>
            </a:extLst>
          </p:cNvPr>
          <p:cNvPicPr>
            <a:picLocks noChangeAspect="1"/>
          </p:cNvPicPr>
          <p:nvPr/>
        </p:nvPicPr>
        <p:blipFill>
          <a:blip r:embed="rId2"/>
          <a:srcRect l="11230" r="13421" b="9091"/>
          <a:stretch/>
        </p:blipFill>
        <p:spPr>
          <a:xfrm>
            <a:off x="3202390" y="-1"/>
            <a:ext cx="5941610" cy="51435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DD96DB88-03DD-BA01-16CE-F9822D8395DA}"/>
              </a:ext>
            </a:extLst>
          </p:cNvPr>
          <p:cNvSpPr>
            <a:spLocks noGrp="1"/>
          </p:cNvSpPr>
          <p:nvPr>
            <p:ph type="ctrTitle"/>
          </p:nvPr>
        </p:nvSpPr>
        <p:spPr>
          <a:xfrm>
            <a:off x="322125" y="867014"/>
            <a:ext cx="3066143" cy="1776820"/>
          </a:xfrm>
        </p:spPr>
        <p:txBody>
          <a:bodyPr>
            <a:normAutofit/>
          </a:bodyPr>
          <a:lstStyle/>
          <a:p>
            <a:r>
              <a:rPr lang="en-US" sz="3600"/>
              <a:t>Carolina Super Teas</a:t>
            </a:r>
          </a:p>
        </p:txBody>
      </p:sp>
      <p:sp>
        <p:nvSpPr>
          <p:cNvPr id="3" name="Subtitle 2">
            <a:extLst>
              <a:ext uri="{FF2B5EF4-FFF2-40B4-BE49-F238E27FC236}">
                <a16:creationId xmlns:a16="http://schemas.microsoft.com/office/drawing/2014/main" id="{1EF6BF75-5988-10C9-0470-0953ABF1ACB7}"/>
              </a:ext>
            </a:extLst>
          </p:cNvPr>
          <p:cNvSpPr>
            <a:spLocks noGrp="1"/>
          </p:cNvSpPr>
          <p:nvPr>
            <p:ph type="subTitle" idx="1"/>
          </p:nvPr>
        </p:nvSpPr>
        <p:spPr>
          <a:xfrm>
            <a:off x="481869" y="2688173"/>
            <a:ext cx="3059791" cy="822676"/>
          </a:xfrm>
        </p:spPr>
        <p:txBody>
          <a:bodyPr>
            <a:normAutofit fontScale="85000" lnSpcReduction="20000"/>
          </a:bodyPr>
          <a:lstStyle/>
          <a:p>
            <a:r>
              <a:rPr lang="en-US" sz="1200"/>
              <a:t>Thomas Ranney</a:t>
            </a:r>
            <a:br>
              <a:rPr lang="en-US" sz="1200"/>
            </a:br>
            <a:r>
              <a:rPr lang="en-US" sz="1200"/>
              <a:t>John Nix</a:t>
            </a:r>
            <a:br>
              <a:rPr lang="en-US" sz="1200"/>
            </a:br>
            <a:r>
              <a:rPr lang="en-US" sz="1200"/>
              <a:t>Mark Weathington</a:t>
            </a:r>
          </a:p>
          <a:p>
            <a:r>
              <a:rPr lang="en-US" sz="1200"/>
              <a:t>Carlos Iglesias</a:t>
            </a:r>
          </a:p>
          <a:p>
            <a:r>
              <a:rPr lang="en-US" sz="1200"/>
              <a:t>Ryan Yates</a:t>
            </a:r>
          </a:p>
          <a:p>
            <a:endParaRPr lang="en-US" sz="1200"/>
          </a:p>
        </p:txBody>
      </p:sp>
      <p:pic>
        <p:nvPicPr>
          <p:cNvPr id="4" name="Picture 3">
            <a:extLst>
              <a:ext uri="{FF2B5EF4-FFF2-40B4-BE49-F238E27FC236}">
                <a16:creationId xmlns:a16="http://schemas.microsoft.com/office/drawing/2014/main" id="{B9FA006E-B385-87E3-B106-D67F1DA8FF8A}"/>
              </a:ext>
            </a:extLst>
          </p:cNvPr>
          <p:cNvPicPr>
            <a:picLocks noChangeAspect="1"/>
          </p:cNvPicPr>
          <p:nvPr/>
        </p:nvPicPr>
        <p:blipFill>
          <a:blip r:embed="rId3"/>
          <a:stretch>
            <a:fillRect/>
          </a:stretch>
        </p:blipFill>
        <p:spPr>
          <a:xfrm>
            <a:off x="821139" y="4171381"/>
            <a:ext cx="2381250" cy="714375"/>
          </a:xfrm>
          <a:prstGeom prst="rect">
            <a:avLst/>
          </a:prstGeom>
        </p:spPr>
      </p:pic>
      <p:sp>
        <p:nvSpPr>
          <p:cNvPr id="6" name="TextBox 5">
            <a:extLst>
              <a:ext uri="{FF2B5EF4-FFF2-40B4-BE49-F238E27FC236}">
                <a16:creationId xmlns:a16="http://schemas.microsoft.com/office/drawing/2014/main" id="{F97BC1F3-CB42-6FDF-612C-72D404BC39B1}"/>
              </a:ext>
            </a:extLst>
          </p:cNvPr>
          <p:cNvSpPr txBox="1"/>
          <p:nvPr/>
        </p:nvSpPr>
        <p:spPr>
          <a:xfrm>
            <a:off x="762935" y="3913637"/>
            <a:ext cx="1210909" cy="307777"/>
          </a:xfrm>
          <a:prstGeom prst="rect">
            <a:avLst/>
          </a:prstGeom>
          <a:noFill/>
        </p:spPr>
        <p:txBody>
          <a:bodyPr wrap="none" rtlCol="0">
            <a:spAutoFit/>
          </a:bodyPr>
          <a:lstStyle/>
          <a:p>
            <a:r>
              <a:rPr lang="en-US" sz="1400"/>
              <a:t>Funding from:</a:t>
            </a:r>
          </a:p>
        </p:txBody>
      </p:sp>
    </p:spTree>
    <p:extLst>
      <p:ext uri="{BB962C8B-B14F-4D97-AF65-F5344CB8AC3E}">
        <p14:creationId xmlns:p14="http://schemas.microsoft.com/office/powerpoint/2010/main" val="26580790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E0816C-D346-3FC0-5128-0AEEDB3B362C}"/>
              </a:ext>
            </a:extLst>
          </p:cNvPr>
          <p:cNvSpPr>
            <a:spLocks noGrp="1"/>
          </p:cNvSpPr>
          <p:nvPr>
            <p:ph type="title"/>
          </p:nvPr>
        </p:nvSpPr>
        <p:spPr>
          <a:xfrm>
            <a:off x="457203" y="650504"/>
            <a:ext cx="8229600" cy="801290"/>
          </a:xfrm>
        </p:spPr>
        <p:txBody>
          <a:bodyPr wrap="square" anchor="ctr">
            <a:normAutofit/>
          </a:bodyPr>
          <a:lstStyle/>
          <a:p>
            <a:pPr>
              <a:lnSpc>
                <a:spcPct val="90000"/>
              </a:lnSpc>
            </a:pPr>
            <a:r>
              <a:rPr lang="en-US" sz="2500"/>
              <a:t>Tea: A drink made by steeping hot water with cut and dried leaves or flowers</a:t>
            </a:r>
          </a:p>
        </p:txBody>
      </p:sp>
      <p:pic>
        <p:nvPicPr>
          <p:cNvPr id="5" name="Picture 4">
            <a:extLst>
              <a:ext uri="{FF2B5EF4-FFF2-40B4-BE49-F238E27FC236}">
                <a16:creationId xmlns:a16="http://schemas.microsoft.com/office/drawing/2014/main" id="{EC1A2508-3C7E-9BED-5CD9-0D4E6D8ACF67}"/>
              </a:ext>
            </a:extLst>
          </p:cNvPr>
          <p:cNvPicPr>
            <a:picLocks noChangeAspect="1"/>
          </p:cNvPicPr>
          <p:nvPr/>
        </p:nvPicPr>
        <p:blipFill>
          <a:blip r:embed="rId2"/>
          <a:srcRect t="26680" r="-4" b="-4"/>
          <a:stretch/>
        </p:blipFill>
        <p:spPr>
          <a:xfrm>
            <a:off x="455612" y="1529530"/>
            <a:ext cx="3600574" cy="2639973"/>
          </a:xfrm>
          <a:prstGeom prst="rect">
            <a:avLst/>
          </a:prstGeom>
          <a:noFill/>
        </p:spPr>
      </p:pic>
      <p:sp>
        <p:nvSpPr>
          <p:cNvPr id="7" name="TextBox 6">
            <a:extLst>
              <a:ext uri="{FF2B5EF4-FFF2-40B4-BE49-F238E27FC236}">
                <a16:creationId xmlns:a16="http://schemas.microsoft.com/office/drawing/2014/main" id="{576F5517-6344-3BE8-8E33-0CA6AE2B3CE6}"/>
              </a:ext>
            </a:extLst>
          </p:cNvPr>
          <p:cNvSpPr txBox="1"/>
          <p:nvPr/>
        </p:nvSpPr>
        <p:spPr>
          <a:xfrm>
            <a:off x="455613" y="4169503"/>
            <a:ext cx="3600574" cy="830997"/>
          </a:xfrm>
          <a:prstGeom prst="rect">
            <a:avLst/>
          </a:prstGeom>
          <a:noFill/>
        </p:spPr>
        <p:txBody>
          <a:bodyPr wrap="square" rtlCol="0">
            <a:spAutoFit/>
          </a:bodyPr>
          <a:lstStyle/>
          <a:p>
            <a:r>
              <a:rPr lang="en-US" sz="1600"/>
              <a:t>Camellia Tea (</a:t>
            </a:r>
            <a:r>
              <a:rPr lang="en-US" sz="1600" i="1"/>
              <a:t>Camellia sinensis) </a:t>
            </a:r>
            <a:r>
              <a:rPr lang="en-US" sz="1600"/>
              <a:t>including white, black, green (matcha), Oolong, iced/sweet, etc.</a:t>
            </a:r>
            <a:r>
              <a:rPr lang="en-US" sz="1600" i="1"/>
              <a:t> </a:t>
            </a:r>
          </a:p>
        </p:txBody>
      </p:sp>
      <p:sp>
        <p:nvSpPr>
          <p:cNvPr id="8" name="TextBox 7">
            <a:extLst>
              <a:ext uri="{FF2B5EF4-FFF2-40B4-BE49-F238E27FC236}">
                <a16:creationId xmlns:a16="http://schemas.microsoft.com/office/drawing/2014/main" id="{B93838CE-B63E-160E-CEED-E04D7DFF5A90}"/>
              </a:ext>
            </a:extLst>
          </p:cNvPr>
          <p:cNvSpPr txBox="1"/>
          <p:nvPr/>
        </p:nvSpPr>
        <p:spPr>
          <a:xfrm>
            <a:off x="4572000" y="4169503"/>
            <a:ext cx="3892924" cy="830997"/>
          </a:xfrm>
          <a:prstGeom prst="rect">
            <a:avLst/>
          </a:prstGeom>
          <a:noFill/>
        </p:spPr>
        <p:txBody>
          <a:bodyPr wrap="square" rtlCol="0">
            <a:spAutoFit/>
          </a:bodyPr>
          <a:lstStyle/>
          <a:p>
            <a:r>
              <a:rPr lang="en-US" sz="1600"/>
              <a:t>Holly Tea: Yerba Maté (</a:t>
            </a:r>
            <a:r>
              <a:rPr lang="en-US" sz="1600" i="1"/>
              <a:t>Ilex paraguariensis</a:t>
            </a:r>
            <a:r>
              <a:rPr lang="en-US" sz="1600"/>
              <a:t>),</a:t>
            </a:r>
            <a:r>
              <a:rPr kumimoji="0" lang="en-US" sz="1600" b="0" i="0" u="none" strike="noStrike" kern="1200" cap="none" spc="0" normalizeH="0" baseline="0" noProof="0">
                <a:ln>
                  <a:noFill/>
                </a:ln>
                <a:solidFill>
                  <a:prstClr val="black"/>
                </a:solidFill>
                <a:effectLst/>
                <a:uLnTx/>
                <a:uFillTx/>
                <a:latin typeface="Calibri" charset="0"/>
                <a:ea typeface="ＭＳ Ｐゴシック" charset="0"/>
              </a:rPr>
              <a:t> Guayusa Tea (</a:t>
            </a:r>
            <a:r>
              <a:rPr kumimoji="0" lang="en-US" sz="1600" b="0" i="1" u="none" strike="noStrike" kern="1200" cap="none" spc="0" normalizeH="0" baseline="0" noProof="0">
                <a:ln>
                  <a:noFill/>
                </a:ln>
                <a:solidFill>
                  <a:prstClr val="black"/>
                </a:solidFill>
                <a:effectLst/>
                <a:uLnTx/>
                <a:uFillTx/>
                <a:latin typeface="Calibri" charset="0"/>
                <a:ea typeface="ＭＳ Ｐゴシック" charset="0"/>
              </a:rPr>
              <a:t>Ilex guayusa</a:t>
            </a:r>
            <a:r>
              <a:rPr kumimoji="0" lang="en-US" sz="1600" b="0" i="0" u="none" strike="noStrike" kern="1200" cap="none" spc="0" normalizeH="0" baseline="0" noProof="0">
                <a:ln>
                  <a:noFill/>
                </a:ln>
                <a:solidFill>
                  <a:prstClr val="black"/>
                </a:solidFill>
                <a:effectLst/>
                <a:uLnTx/>
                <a:uFillTx/>
                <a:latin typeface="Calibri" charset="0"/>
                <a:ea typeface="ＭＳ Ｐゴシック" charset="0"/>
              </a:rPr>
              <a:t>),</a:t>
            </a:r>
            <a:r>
              <a:rPr lang="en-US" sz="1600"/>
              <a:t> Yaupon Tea (</a:t>
            </a:r>
            <a:r>
              <a:rPr lang="en-US" sz="1600" i="1"/>
              <a:t>Ilex vomitoria</a:t>
            </a:r>
            <a:r>
              <a:rPr lang="en-US" sz="1600"/>
              <a:t>).</a:t>
            </a:r>
            <a:endParaRPr lang="en-US" sz="1600" i="1"/>
          </a:p>
        </p:txBody>
      </p:sp>
      <p:pic>
        <p:nvPicPr>
          <p:cNvPr id="9" name="Picture 8">
            <a:extLst>
              <a:ext uri="{FF2B5EF4-FFF2-40B4-BE49-F238E27FC236}">
                <a16:creationId xmlns:a16="http://schemas.microsoft.com/office/drawing/2014/main" id="{C2B5EDD9-46CF-7DCE-A3CC-30F665854856}"/>
              </a:ext>
            </a:extLst>
          </p:cNvPr>
          <p:cNvPicPr>
            <a:picLocks noChangeAspect="1"/>
          </p:cNvPicPr>
          <p:nvPr/>
        </p:nvPicPr>
        <p:blipFill>
          <a:blip r:embed="rId3"/>
          <a:srcRect l="2401" r="4090"/>
          <a:stretch/>
        </p:blipFill>
        <p:spPr>
          <a:xfrm>
            <a:off x="4667367" y="1535246"/>
            <a:ext cx="3713698" cy="2645023"/>
          </a:xfrm>
          <a:prstGeom prst="rect">
            <a:avLst/>
          </a:prstGeom>
        </p:spPr>
      </p:pic>
    </p:spTree>
    <p:extLst>
      <p:ext uri="{BB962C8B-B14F-4D97-AF65-F5344CB8AC3E}">
        <p14:creationId xmlns:p14="http://schemas.microsoft.com/office/powerpoint/2010/main" val="25731749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2C25AF27-8070-3F0C-18A4-FA397B11CBAF}"/>
              </a:ext>
            </a:extLst>
          </p:cNvPr>
          <p:cNvPicPr>
            <a:picLocks noChangeAspect="1"/>
          </p:cNvPicPr>
          <p:nvPr/>
        </p:nvPicPr>
        <p:blipFill>
          <a:blip r:embed="rId2"/>
          <a:stretch>
            <a:fillRect/>
          </a:stretch>
        </p:blipFill>
        <p:spPr>
          <a:xfrm>
            <a:off x="0" y="457531"/>
            <a:ext cx="9144000" cy="4804172"/>
          </a:xfrm>
          <a:prstGeom prst="rect">
            <a:avLst/>
          </a:prstGeom>
        </p:spPr>
      </p:pic>
      <p:pic>
        <p:nvPicPr>
          <p:cNvPr id="6" name="Picture 5">
            <a:extLst>
              <a:ext uri="{FF2B5EF4-FFF2-40B4-BE49-F238E27FC236}">
                <a16:creationId xmlns:a16="http://schemas.microsoft.com/office/drawing/2014/main" id="{9D20DD29-7241-C26A-AFA5-BB50310D9ED4}"/>
              </a:ext>
            </a:extLst>
          </p:cNvPr>
          <p:cNvPicPr>
            <a:picLocks noChangeAspect="1"/>
          </p:cNvPicPr>
          <p:nvPr/>
        </p:nvPicPr>
        <p:blipFill>
          <a:blip r:embed="rId3"/>
          <a:stretch>
            <a:fillRect/>
          </a:stretch>
        </p:blipFill>
        <p:spPr>
          <a:xfrm>
            <a:off x="1818039" y="755706"/>
            <a:ext cx="5549057" cy="4217284"/>
          </a:xfrm>
          <a:prstGeom prst="rect">
            <a:avLst/>
          </a:prstGeom>
          <a:noFill/>
        </p:spPr>
      </p:pic>
      <p:sp>
        <p:nvSpPr>
          <p:cNvPr id="8" name="TextBox 7">
            <a:extLst>
              <a:ext uri="{FF2B5EF4-FFF2-40B4-BE49-F238E27FC236}">
                <a16:creationId xmlns:a16="http://schemas.microsoft.com/office/drawing/2014/main" id="{B295B54C-F655-3C72-DA55-2F55856FA948}"/>
              </a:ext>
            </a:extLst>
          </p:cNvPr>
          <p:cNvSpPr txBox="1"/>
          <p:nvPr/>
        </p:nvSpPr>
        <p:spPr>
          <a:xfrm>
            <a:off x="7588250" y="4837503"/>
            <a:ext cx="1334596" cy="369332"/>
          </a:xfrm>
          <a:prstGeom prst="rect">
            <a:avLst/>
          </a:prstGeom>
          <a:noFill/>
        </p:spPr>
        <p:txBody>
          <a:bodyPr wrap="none" rtlCol="0">
            <a:spAutoFit/>
          </a:bodyPr>
          <a:lstStyle/>
          <a:p>
            <a:r>
              <a:rPr lang="en-US">
                <a:solidFill>
                  <a:schemeClr val="bg1"/>
                </a:solidFill>
              </a:rPr>
              <a:t>Statista.com</a:t>
            </a:r>
          </a:p>
        </p:txBody>
      </p:sp>
      <p:sp>
        <p:nvSpPr>
          <p:cNvPr id="10" name="TextBox 9">
            <a:extLst>
              <a:ext uri="{FF2B5EF4-FFF2-40B4-BE49-F238E27FC236}">
                <a16:creationId xmlns:a16="http://schemas.microsoft.com/office/drawing/2014/main" id="{75EC436B-2C34-C224-86B7-524B59B9CE9E}"/>
              </a:ext>
            </a:extLst>
          </p:cNvPr>
          <p:cNvSpPr txBox="1"/>
          <p:nvPr/>
        </p:nvSpPr>
        <p:spPr>
          <a:xfrm>
            <a:off x="151812" y="571040"/>
            <a:ext cx="1358385" cy="369332"/>
          </a:xfrm>
          <a:prstGeom prst="rect">
            <a:avLst/>
          </a:prstGeom>
          <a:noFill/>
        </p:spPr>
        <p:txBody>
          <a:bodyPr wrap="none" rtlCol="0">
            <a:spAutoFit/>
          </a:bodyPr>
          <a:lstStyle/>
          <a:p>
            <a:r>
              <a:rPr lang="en-US">
                <a:solidFill>
                  <a:schemeClr val="bg1"/>
                </a:solidFill>
              </a:rPr>
              <a:t>Camellia Tea</a:t>
            </a:r>
          </a:p>
        </p:txBody>
      </p:sp>
    </p:spTree>
    <p:extLst>
      <p:ext uri="{BB962C8B-B14F-4D97-AF65-F5344CB8AC3E}">
        <p14:creationId xmlns:p14="http://schemas.microsoft.com/office/powerpoint/2010/main" val="36544993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FA0F3E-C94A-7EF8-CEF4-4303EBC45B0A}"/>
            </a:ext>
          </a:extLst>
        </p:cNvPr>
        <p:cNvGrpSpPr/>
        <p:nvPr/>
      </p:nvGrpSpPr>
      <p:grpSpPr>
        <a:xfrm>
          <a:off x="0" y="0"/>
          <a:ext cx="0" cy="0"/>
          <a:chOff x="0" y="0"/>
          <a:chExt cx="0" cy="0"/>
        </a:xfrm>
      </p:grpSpPr>
      <p:pic>
        <p:nvPicPr>
          <p:cNvPr id="7" name="Picture 6">
            <a:extLst>
              <a:ext uri="{FF2B5EF4-FFF2-40B4-BE49-F238E27FC236}">
                <a16:creationId xmlns:a16="http://schemas.microsoft.com/office/drawing/2014/main" id="{E6305456-11E3-7E20-6D65-C92F3F2201D2}"/>
              </a:ext>
            </a:extLst>
          </p:cNvPr>
          <p:cNvPicPr>
            <a:picLocks noChangeAspect="1"/>
          </p:cNvPicPr>
          <p:nvPr/>
        </p:nvPicPr>
        <p:blipFill>
          <a:blip r:embed="rId2"/>
          <a:stretch>
            <a:fillRect/>
          </a:stretch>
        </p:blipFill>
        <p:spPr>
          <a:xfrm>
            <a:off x="0" y="457531"/>
            <a:ext cx="9144000" cy="4804172"/>
          </a:xfrm>
          <a:prstGeom prst="rect">
            <a:avLst/>
          </a:prstGeom>
        </p:spPr>
      </p:pic>
      <p:sp>
        <p:nvSpPr>
          <p:cNvPr id="8" name="TextBox 7">
            <a:extLst>
              <a:ext uri="{FF2B5EF4-FFF2-40B4-BE49-F238E27FC236}">
                <a16:creationId xmlns:a16="http://schemas.microsoft.com/office/drawing/2014/main" id="{23F47D8C-263D-A54E-2BA4-3597C1263D19}"/>
              </a:ext>
            </a:extLst>
          </p:cNvPr>
          <p:cNvSpPr txBox="1"/>
          <p:nvPr/>
        </p:nvSpPr>
        <p:spPr>
          <a:xfrm>
            <a:off x="7588250" y="4837503"/>
            <a:ext cx="1453283" cy="369332"/>
          </a:xfrm>
          <a:prstGeom prst="rect">
            <a:avLst/>
          </a:prstGeom>
          <a:noFill/>
        </p:spPr>
        <p:txBody>
          <a:bodyPr wrap="none" rtlCol="0">
            <a:spAutoFit/>
          </a:bodyPr>
          <a:lstStyle/>
          <a:p>
            <a:r>
              <a:rPr lang="en-US">
                <a:solidFill>
                  <a:schemeClr val="bg1"/>
                </a:solidFill>
              </a:rPr>
              <a:t>Teanests.com</a:t>
            </a:r>
          </a:p>
        </p:txBody>
      </p:sp>
      <p:graphicFrame>
        <p:nvGraphicFramePr>
          <p:cNvPr id="9" name="Table 8">
            <a:extLst>
              <a:ext uri="{FF2B5EF4-FFF2-40B4-BE49-F238E27FC236}">
                <a16:creationId xmlns:a16="http://schemas.microsoft.com/office/drawing/2014/main" id="{EA297F76-255E-C886-AEF2-4FFF6F438AC0}"/>
              </a:ext>
            </a:extLst>
          </p:cNvPr>
          <p:cNvGraphicFramePr>
            <a:graphicFrameLocks noGrp="1"/>
          </p:cNvGraphicFramePr>
          <p:nvPr>
            <p:extLst>
              <p:ext uri="{D42A27DB-BD31-4B8C-83A1-F6EECF244321}">
                <p14:modId xmlns:p14="http://schemas.microsoft.com/office/powerpoint/2010/main" val="618975115"/>
              </p:ext>
            </p:extLst>
          </p:nvPr>
        </p:nvGraphicFramePr>
        <p:xfrm>
          <a:off x="1603626" y="1293481"/>
          <a:ext cx="5936748" cy="2827276"/>
        </p:xfrm>
        <a:graphic>
          <a:graphicData uri="http://schemas.openxmlformats.org/drawingml/2006/table">
            <a:tbl>
              <a:tblPr/>
              <a:tblGrid>
                <a:gridCol w="1978916">
                  <a:extLst>
                    <a:ext uri="{9D8B030D-6E8A-4147-A177-3AD203B41FA5}">
                      <a16:colId xmlns:a16="http://schemas.microsoft.com/office/drawing/2014/main" val="869460097"/>
                    </a:ext>
                  </a:extLst>
                </a:gridCol>
                <a:gridCol w="1978916">
                  <a:extLst>
                    <a:ext uri="{9D8B030D-6E8A-4147-A177-3AD203B41FA5}">
                      <a16:colId xmlns:a16="http://schemas.microsoft.com/office/drawing/2014/main" val="2810231996"/>
                    </a:ext>
                  </a:extLst>
                </a:gridCol>
                <a:gridCol w="1978916">
                  <a:extLst>
                    <a:ext uri="{9D8B030D-6E8A-4147-A177-3AD203B41FA5}">
                      <a16:colId xmlns:a16="http://schemas.microsoft.com/office/drawing/2014/main" val="154408439"/>
                    </a:ext>
                  </a:extLst>
                </a:gridCol>
              </a:tblGrid>
              <a:tr h="677561">
                <a:tc>
                  <a:txBody>
                    <a:bodyPr/>
                    <a:lstStyle/>
                    <a:p>
                      <a:r>
                        <a:rPr lang="en-US" sz="1700" b="1">
                          <a:effectLst/>
                        </a:rPr>
                        <a:t>Region</a:t>
                      </a:r>
                    </a:p>
                  </a:txBody>
                  <a:tcPr marL="73648" marR="73648" marT="73648" marB="73648" anchor="ctr">
                    <a:lnL>
                      <a:noFill/>
                    </a:lnL>
                    <a:lnR>
                      <a:noFill/>
                    </a:lnR>
                    <a:lnT>
                      <a:noFill/>
                    </a:lnT>
                    <a:lnB>
                      <a:noFill/>
                    </a:lnB>
                    <a:solidFill>
                      <a:srgbClr val="F2F3FA"/>
                    </a:solidFill>
                  </a:tcPr>
                </a:tc>
                <a:tc>
                  <a:txBody>
                    <a:bodyPr/>
                    <a:lstStyle/>
                    <a:p>
                      <a:r>
                        <a:rPr lang="en-US" sz="1700" b="1">
                          <a:effectLst/>
                        </a:rPr>
                        <a:t>Popular Varieties</a:t>
                      </a:r>
                    </a:p>
                  </a:txBody>
                  <a:tcPr marL="73648" marR="73648" marT="73648" marB="73648" anchor="ctr">
                    <a:lnL>
                      <a:noFill/>
                    </a:lnL>
                    <a:lnR>
                      <a:noFill/>
                    </a:lnR>
                    <a:lnT>
                      <a:noFill/>
                    </a:lnT>
                    <a:lnB>
                      <a:noFill/>
                    </a:lnB>
                    <a:solidFill>
                      <a:srgbClr val="F2F3FA"/>
                    </a:solidFill>
                  </a:tcPr>
                </a:tc>
                <a:tc>
                  <a:txBody>
                    <a:bodyPr/>
                    <a:lstStyle/>
                    <a:p>
                      <a:r>
                        <a:rPr lang="en-US" sz="1700" b="1">
                          <a:effectLst/>
                        </a:rPr>
                        <a:t>Annual Consumption (per capita)</a:t>
                      </a:r>
                    </a:p>
                  </a:txBody>
                  <a:tcPr marL="73648" marR="73648" marT="73648" marB="73648" anchor="ctr">
                    <a:lnL>
                      <a:noFill/>
                    </a:lnL>
                    <a:lnR>
                      <a:noFill/>
                    </a:lnR>
                    <a:lnT>
                      <a:noFill/>
                    </a:lnT>
                    <a:lnB>
                      <a:noFill/>
                    </a:lnB>
                    <a:solidFill>
                      <a:srgbClr val="F2F3FA"/>
                    </a:solidFill>
                  </a:tcPr>
                </a:tc>
                <a:extLst>
                  <a:ext uri="{0D108BD9-81ED-4DB2-BD59-A6C34878D82A}">
                    <a16:rowId xmlns:a16="http://schemas.microsoft.com/office/drawing/2014/main" val="1265206827"/>
                  </a:ext>
                </a:extLst>
              </a:tr>
              <a:tr h="412428">
                <a:tc>
                  <a:txBody>
                    <a:bodyPr/>
                    <a:lstStyle/>
                    <a:p>
                      <a:r>
                        <a:rPr lang="en-US" sz="1700">
                          <a:effectLst/>
                        </a:rPr>
                        <a:t>Asia</a:t>
                      </a:r>
                    </a:p>
                  </a:txBody>
                  <a:tcPr marL="73648" marR="73648" marT="73648" marB="73648" anchor="ctr">
                    <a:lnL>
                      <a:noFill/>
                    </a:lnL>
                    <a:lnR>
                      <a:noFill/>
                    </a:lnR>
                    <a:lnT>
                      <a:noFill/>
                    </a:lnT>
                    <a:lnB>
                      <a:noFill/>
                    </a:lnB>
                    <a:solidFill>
                      <a:srgbClr val="F2F3FA"/>
                    </a:solidFill>
                  </a:tcPr>
                </a:tc>
                <a:tc>
                  <a:txBody>
                    <a:bodyPr/>
                    <a:lstStyle/>
                    <a:p>
                      <a:r>
                        <a:rPr lang="en-US" sz="1700">
                          <a:effectLst/>
                        </a:rPr>
                        <a:t>Green tea, Oolong</a:t>
                      </a:r>
                    </a:p>
                  </a:txBody>
                  <a:tcPr marL="73648" marR="73648" marT="73648" marB="73648" anchor="ctr">
                    <a:lnL>
                      <a:noFill/>
                    </a:lnL>
                    <a:lnR>
                      <a:noFill/>
                    </a:lnR>
                    <a:lnT>
                      <a:noFill/>
                    </a:lnT>
                    <a:lnB>
                      <a:noFill/>
                    </a:lnB>
                    <a:solidFill>
                      <a:srgbClr val="F2F3FA"/>
                    </a:solidFill>
                  </a:tcPr>
                </a:tc>
                <a:tc>
                  <a:txBody>
                    <a:bodyPr/>
                    <a:lstStyle/>
                    <a:p>
                      <a:r>
                        <a:rPr lang="en-US" sz="1700">
                          <a:effectLst/>
                        </a:rPr>
                        <a:t>1.5 kg</a:t>
                      </a:r>
                    </a:p>
                  </a:txBody>
                  <a:tcPr marL="73648" marR="73648" marT="73648" marB="73648" anchor="ctr">
                    <a:lnL>
                      <a:noFill/>
                    </a:lnL>
                    <a:lnR>
                      <a:noFill/>
                    </a:lnR>
                    <a:lnT>
                      <a:noFill/>
                    </a:lnT>
                    <a:lnB>
                      <a:noFill/>
                    </a:lnB>
                    <a:solidFill>
                      <a:srgbClr val="F2F3FA"/>
                    </a:solidFill>
                  </a:tcPr>
                </a:tc>
                <a:extLst>
                  <a:ext uri="{0D108BD9-81ED-4DB2-BD59-A6C34878D82A}">
                    <a16:rowId xmlns:a16="http://schemas.microsoft.com/office/drawing/2014/main" val="869405432"/>
                  </a:ext>
                </a:extLst>
              </a:tr>
              <a:tr h="412428">
                <a:tc>
                  <a:txBody>
                    <a:bodyPr/>
                    <a:lstStyle/>
                    <a:p>
                      <a:r>
                        <a:rPr lang="en-US" sz="1700">
                          <a:effectLst/>
                        </a:rPr>
                        <a:t>Europe</a:t>
                      </a:r>
                    </a:p>
                  </a:txBody>
                  <a:tcPr marL="73648" marR="73648" marT="73648" marB="73648" anchor="ctr">
                    <a:lnL>
                      <a:noFill/>
                    </a:lnL>
                    <a:lnR>
                      <a:noFill/>
                    </a:lnR>
                    <a:lnT>
                      <a:noFill/>
                    </a:lnT>
                    <a:lnB>
                      <a:noFill/>
                    </a:lnB>
                    <a:solidFill>
                      <a:srgbClr val="F2F3FA"/>
                    </a:solidFill>
                  </a:tcPr>
                </a:tc>
                <a:tc>
                  <a:txBody>
                    <a:bodyPr/>
                    <a:lstStyle/>
                    <a:p>
                      <a:r>
                        <a:rPr lang="en-US" sz="1700">
                          <a:effectLst/>
                        </a:rPr>
                        <a:t>Black tea, Herbal</a:t>
                      </a:r>
                    </a:p>
                  </a:txBody>
                  <a:tcPr marL="73648" marR="73648" marT="73648" marB="73648" anchor="ctr">
                    <a:lnL>
                      <a:noFill/>
                    </a:lnL>
                    <a:lnR>
                      <a:noFill/>
                    </a:lnR>
                    <a:lnT>
                      <a:noFill/>
                    </a:lnT>
                    <a:lnB>
                      <a:noFill/>
                    </a:lnB>
                    <a:solidFill>
                      <a:srgbClr val="F2F3FA"/>
                    </a:solidFill>
                  </a:tcPr>
                </a:tc>
                <a:tc>
                  <a:txBody>
                    <a:bodyPr/>
                    <a:lstStyle/>
                    <a:p>
                      <a:r>
                        <a:rPr lang="en-US" sz="1700">
                          <a:effectLst/>
                        </a:rPr>
                        <a:t>0.5 kg</a:t>
                      </a:r>
                    </a:p>
                  </a:txBody>
                  <a:tcPr marL="73648" marR="73648" marT="73648" marB="73648" anchor="ctr">
                    <a:lnL>
                      <a:noFill/>
                    </a:lnL>
                    <a:lnR>
                      <a:noFill/>
                    </a:lnR>
                    <a:lnT>
                      <a:noFill/>
                    </a:lnT>
                    <a:lnB>
                      <a:noFill/>
                    </a:lnB>
                    <a:solidFill>
                      <a:srgbClr val="F2F3FA"/>
                    </a:solidFill>
                  </a:tcPr>
                </a:tc>
                <a:extLst>
                  <a:ext uri="{0D108BD9-81ED-4DB2-BD59-A6C34878D82A}">
                    <a16:rowId xmlns:a16="http://schemas.microsoft.com/office/drawing/2014/main" val="4225299054"/>
                  </a:ext>
                </a:extLst>
              </a:tr>
              <a:tr h="412428">
                <a:tc>
                  <a:txBody>
                    <a:bodyPr/>
                    <a:lstStyle/>
                    <a:p>
                      <a:r>
                        <a:rPr lang="en-US" sz="1700">
                          <a:effectLst/>
                        </a:rPr>
                        <a:t>America</a:t>
                      </a:r>
                    </a:p>
                  </a:txBody>
                  <a:tcPr marL="73648" marR="73648" marT="73648" marB="73648" anchor="ctr">
                    <a:lnL>
                      <a:noFill/>
                    </a:lnL>
                    <a:lnR>
                      <a:noFill/>
                    </a:lnR>
                    <a:lnT>
                      <a:noFill/>
                    </a:lnT>
                    <a:lnB>
                      <a:noFill/>
                    </a:lnB>
                    <a:solidFill>
                      <a:srgbClr val="F2F3FA"/>
                    </a:solidFill>
                  </a:tcPr>
                </a:tc>
                <a:tc>
                  <a:txBody>
                    <a:bodyPr/>
                    <a:lstStyle/>
                    <a:p>
                      <a:r>
                        <a:rPr lang="en-US" sz="1700">
                          <a:effectLst/>
                        </a:rPr>
                        <a:t>Iced tea, Specialty blends</a:t>
                      </a:r>
                    </a:p>
                  </a:txBody>
                  <a:tcPr marL="73648" marR="73648" marT="73648" marB="73648" anchor="ctr">
                    <a:lnL>
                      <a:noFill/>
                    </a:lnL>
                    <a:lnR>
                      <a:noFill/>
                    </a:lnR>
                    <a:lnT>
                      <a:noFill/>
                    </a:lnT>
                    <a:lnB>
                      <a:noFill/>
                    </a:lnB>
                    <a:solidFill>
                      <a:srgbClr val="F2F3FA"/>
                    </a:solidFill>
                  </a:tcPr>
                </a:tc>
                <a:tc>
                  <a:txBody>
                    <a:bodyPr/>
                    <a:lstStyle/>
                    <a:p>
                      <a:r>
                        <a:rPr lang="en-US" sz="1700">
                          <a:effectLst/>
                        </a:rPr>
                        <a:t>0.3 kg</a:t>
                      </a:r>
                    </a:p>
                  </a:txBody>
                  <a:tcPr marL="73648" marR="73648" marT="73648" marB="73648" anchor="ctr">
                    <a:lnL>
                      <a:noFill/>
                    </a:lnL>
                    <a:lnR>
                      <a:noFill/>
                    </a:lnR>
                    <a:lnT>
                      <a:noFill/>
                    </a:lnT>
                    <a:lnB>
                      <a:noFill/>
                    </a:lnB>
                    <a:solidFill>
                      <a:srgbClr val="F2F3FA"/>
                    </a:solidFill>
                  </a:tcPr>
                </a:tc>
                <a:extLst>
                  <a:ext uri="{0D108BD9-81ED-4DB2-BD59-A6C34878D82A}">
                    <a16:rowId xmlns:a16="http://schemas.microsoft.com/office/drawing/2014/main" val="360810650"/>
                  </a:ext>
                </a:extLst>
              </a:tr>
              <a:tr h="412428">
                <a:tc>
                  <a:txBody>
                    <a:bodyPr/>
                    <a:lstStyle/>
                    <a:p>
                      <a:r>
                        <a:rPr lang="en-US" sz="1700">
                          <a:effectLst/>
                        </a:rPr>
                        <a:t>Africa</a:t>
                      </a:r>
                    </a:p>
                  </a:txBody>
                  <a:tcPr marL="73648" marR="73648" marT="73648" marB="73648" anchor="ctr">
                    <a:lnL>
                      <a:noFill/>
                    </a:lnL>
                    <a:lnR>
                      <a:noFill/>
                    </a:lnR>
                    <a:lnT>
                      <a:noFill/>
                    </a:lnT>
                    <a:lnB>
                      <a:noFill/>
                    </a:lnB>
                    <a:solidFill>
                      <a:srgbClr val="F2F3FA"/>
                    </a:solidFill>
                  </a:tcPr>
                </a:tc>
                <a:tc>
                  <a:txBody>
                    <a:bodyPr/>
                    <a:lstStyle/>
                    <a:p>
                      <a:r>
                        <a:rPr lang="en-US" sz="1700">
                          <a:effectLst/>
                        </a:rPr>
                        <a:t>Chai, Rooibos</a:t>
                      </a:r>
                    </a:p>
                  </a:txBody>
                  <a:tcPr marL="73648" marR="73648" marT="73648" marB="73648" anchor="ctr">
                    <a:lnL>
                      <a:noFill/>
                    </a:lnL>
                    <a:lnR>
                      <a:noFill/>
                    </a:lnR>
                    <a:lnT>
                      <a:noFill/>
                    </a:lnT>
                    <a:lnB>
                      <a:noFill/>
                    </a:lnB>
                    <a:solidFill>
                      <a:srgbClr val="F2F3FA"/>
                    </a:solidFill>
                  </a:tcPr>
                </a:tc>
                <a:tc>
                  <a:txBody>
                    <a:bodyPr/>
                    <a:lstStyle/>
                    <a:p>
                      <a:r>
                        <a:rPr lang="en-US" sz="1700">
                          <a:effectLst/>
                        </a:rPr>
                        <a:t>0.2 kg</a:t>
                      </a:r>
                    </a:p>
                  </a:txBody>
                  <a:tcPr marL="73648" marR="73648" marT="73648" marB="73648" anchor="ctr">
                    <a:lnL>
                      <a:noFill/>
                    </a:lnL>
                    <a:lnR>
                      <a:noFill/>
                    </a:lnR>
                    <a:lnT>
                      <a:noFill/>
                    </a:lnT>
                    <a:lnB>
                      <a:noFill/>
                    </a:lnB>
                    <a:solidFill>
                      <a:srgbClr val="F2F3FA"/>
                    </a:solidFill>
                  </a:tcPr>
                </a:tc>
                <a:extLst>
                  <a:ext uri="{0D108BD9-81ED-4DB2-BD59-A6C34878D82A}">
                    <a16:rowId xmlns:a16="http://schemas.microsoft.com/office/drawing/2014/main" val="98852936"/>
                  </a:ext>
                </a:extLst>
              </a:tr>
            </a:tbl>
          </a:graphicData>
        </a:graphic>
      </p:graphicFrame>
      <p:sp>
        <p:nvSpPr>
          <p:cNvPr id="2" name="TextBox 1">
            <a:extLst>
              <a:ext uri="{FF2B5EF4-FFF2-40B4-BE49-F238E27FC236}">
                <a16:creationId xmlns:a16="http://schemas.microsoft.com/office/drawing/2014/main" id="{8ECC4FC6-E73C-0119-4889-F9E5C0ED3871}"/>
              </a:ext>
            </a:extLst>
          </p:cNvPr>
          <p:cNvSpPr txBox="1"/>
          <p:nvPr/>
        </p:nvSpPr>
        <p:spPr>
          <a:xfrm>
            <a:off x="202301" y="687823"/>
            <a:ext cx="1358385" cy="369332"/>
          </a:xfrm>
          <a:prstGeom prst="rect">
            <a:avLst/>
          </a:prstGeom>
          <a:noFill/>
        </p:spPr>
        <p:txBody>
          <a:bodyPr wrap="none" rtlCol="0">
            <a:spAutoFit/>
          </a:bodyPr>
          <a:lstStyle/>
          <a:p>
            <a:r>
              <a:rPr lang="en-US">
                <a:solidFill>
                  <a:schemeClr val="bg1"/>
                </a:solidFill>
              </a:rPr>
              <a:t>Camellia Tea</a:t>
            </a:r>
          </a:p>
        </p:txBody>
      </p:sp>
    </p:spTree>
    <p:extLst>
      <p:ext uri="{BB962C8B-B14F-4D97-AF65-F5344CB8AC3E}">
        <p14:creationId xmlns:p14="http://schemas.microsoft.com/office/powerpoint/2010/main" val="39469914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D1C0052-40C9-C0B7-99A8-C96ECF5D1F75}"/>
              </a:ext>
            </a:extLst>
          </p:cNvPr>
          <p:cNvPicPr>
            <a:picLocks noChangeAspect="1"/>
          </p:cNvPicPr>
          <p:nvPr/>
        </p:nvPicPr>
        <p:blipFill>
          <a:blip r:embed="rId3"/>
          <a:stretch>
            <a:fillRect/>
          </a:stretch>
        </p:blipFill>
        <p:spPr>
          <a:xfrm>
            <a:off x="904875" y="945224"/>
            <a:ext cx="7334250" cy="3724275"/>
          </a:xfrm>
          <a:prstGeom prst="rect">
            <a:avLst/>
          </a:prstGeom>
        </p:spPr>
      </p:pic>
      <p:sp>
        <p:nvSpPr>
          <p:cNvPr id="4" name="TextBox 3">
            <a:extLst>
              <a:ext uri="{FF2B5EF4-FFF2-40B4-BE49-F238E27FC236}">
                <a16:creationId xmlns:a16="http://schemas.microsoft.com/office/drawing/2014/main" id="{8B4AC6BF-5FDA-D040-2703-2F2E1D5BE59C}"/>
              </a:ext>
            </a:extLst>
          </p:cNvPr>
          <p:cNvSpPr txBox="1"/>
          <p:nvPr/>
        </p:nvSpPr>
        <p:spPr>
          <a:xfrm>
            <a:off x="904875" y="650739"/>
            <a:ext cx="2907271" cy="369332"/>
          </a:xfrm>
          <a:prstGeom prst="rect">
            <a:avLst/>
          </a:prstGeom>
          <a:noFill/>
        </p:spPr>
        <p:txBody>
          <a:bodyPr wrap="none" rtlCol="0">
            <a:spAutoFit/>
          </a:bodyPr>
          <a:lstStyle/>
          <a:p>
            <a:r>
              <a:rPr lang="en-US"/>
              <a:t>Camellia Tea growing regions</a:t>
            </a:r>
          </a:p>
        </p:txBody>
      </p:sp>
      <p:pic>
        <p:nvPicPr>
          <p:cNvPr id="6" name="Graphic 5" descr="Marker outline">
            <a:extLst>
              <a:ext uri="{FF2B5EF4-FFF2-40B4-BE49-F238E27FC236}">
                <a16:creationId xmlns:a16="http://schemas.microsoft.com/office/drawing/2014/main" id="{98ABAA1D-C70C-4322-BC74-B4CCCB16EF12}"/>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4720660" y="1694164"/>
            <a:ext cx="218431" cy="218431"/>
          </a:xfrm>
          <a:prstGeom prst="rect">
            <a:avLst/>
          </a:prstGeom>
        </p:spPr>
      </p:pic>
      <p:sp>
        <p:nvSpPr>
          <p:cNvPr id="8" name="TextBox 7">
            <a:extLst>
              <a:ext uri="{FF2B5EF4-FFF2-40B4-BE49-F238E27FC236}">
                <a16:creationId xmlns:a16="http://schemas.microsoft.com/office/drawing/2014/main" id="{7CB9A03B-051A-237C-D843-88594E93A243}"/>
              </a:ext>
            </a:extLst>
          </p:cNvPr>
          <p:cNvSpPr txBox="1"/>
          <p:nvPr/>
        </p:nvSpPr>
        <p:spPr>
          <a:xfrm>
            <a:off x="4772959" y="1526380"/>
            <a:ext cx="518091" cy="276999"/>
          </a:xfrm>
          <a:prstGeom prst="rect">
            <a:avLst/>
          </a:prstGeom>
          <a:noFill/>
        </p:spPr>
        <p:txBody>
          <a:bodyPr wrap="none" rtlCol="0">
            <a:spAutoFit/>
          </a:bodyPr>
          <a:lstStyle/>
          <a:p>
            <a:r>
              <a:rPr lang="en-US" sz="1200"/>
              <a:t>Sochi</a:t>
            </a:r>
          </a:p>
        </p:txBody>
      </p:sp>
    </p:spTree>
    <p:extLst>
      <p:ext uri="{BB962C8B-B14F-4D97-AF65-F5344CB8AC3E}">
        <p14:creationId xmlns:p14="http://schemas.microsoft.com/office/powerpoint/2010/main" val="3276886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81D4312-10E2-6ADC-478B-0FC08C5B31C7}"/>
              </a:ext>
            </a:extLst>
          </p:cNvPr>
          <p:cNvPicPr>
            <a:picLocks noChangeAspect="1"/>
          </p:cNvPicPr>
          <p:nvPr/>
        </p:nvPicPr>
        <p:blipFill>
          <a:blip r:embed="rId3"/>
          <a:stretch>
            <a:fillRect/>
          </a:stretch>
        </p:blipFill>
        <p:spPr>
          <a:xfrm>
            <a:off x="2949948" y="848979"/>
            <a:ext cx="6086475" cy="3905250"/>
          </a:xfrm>
          <a:prstGeom prst="rect">
            <a:avLst/>
          </a:prstGeom>
        </p:spPr>
      </p:pic>
      <p:pic>
        <p:nvPicPr>
          <p:cNvPr id="3" name="Picture 2">
            <a:extLst>
              <a:ext uri="{FF2B5EF4-FFF2-40B4-BE49-F238E27FC236}">
                <a16:creationId xmlns:a16="http://schemas.microsoft.com/office/drawing/2014/main" id="{A6FC8ADB-8953-3689-4D6C-512351A09570}"/>
              </a:ext>
            </a:extLst>
          </p:cNvPr>
          <p:cNvPicPr>
            <a:picLocks noChangeAspect="1"/>
          </p:cNvPicPr>
          <p:nvPr/>
        </p:nvPicPr>
        <p:blipFill>
          <a:blip r:embed="rId4"/>
          <a:srcRect l="14055" r="15456"/>
          <a:stretch/>
        </p:blipFill>
        <p:spPr>
          <a:xfrm>
            <a:off x="247424" y="1509140"/>
            <a:ext cx="3248811" cy="258492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4" name="TextBox 3">
            <a:extLst>
              <a:ext uri="{FF2B5EF4-FFF2-40B4-BE49-F238E27FC236}">
                <a16:creationId xmlns:a16="http://schemas.microsoft.com/office/drawing/2014/main" id="{C4BC52E0-DFE0-805D-24C6-07F1D37C557F}"/>
              </a:ext>
            </a:extLst>
          </p:cNvPr>
          <p:cNvSpPr txBox="1"/>
          <p:nvPr/>
        </p:nvSpPr>
        <p:spPr>
          <a:xfrm>
            <a:off x="202301" y="687823"/>
            <a:ext cx="1358385" cy="369332"/>
          </a:xfrm>
          <a:prstGeom prst="rect">
            <a:avLst/>
          </a:prstGeom>
          <a:noFill/>
        </p:spPr>
        <p:txBody>
          <a:bodyPr wrap="none" rtlCol="0">
            <a:spAutoFit/>
          </a:bodyPr>
          <a:lstStyle/>
          <a:p>
            <a:r>
              <a:rPr lang="en-US"/>
              <a:t>Camellia Tea</a:t>
            </a:r>
          </a:p>
        </p:txBody>
      </p:sp>
    </p:spTree>
    <p:extLst>
      <p:ext uri="{BB962C8B-B14F-4D97-AF65-F5344CB8AC3E}">
        <p14:creationId xmlns:p14="http://schemas.microsoft.com/office/powerpoint/2010/main" val="32583440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A4D9D6E-B437-5522-39F1-9636D6A88F2E}"/>
              </a:ext>
            </a:extLst>
          </p:cNvPr>
          <p:cNvPicPr>
            <a:picLocks noChangeAspect="1"/>
          </p:cNvPicPr>
          <p:nvPr/>
        </p:nvPicPr>
        <p:blipFill>
          <a:blip r:embed="rId3"/>
          <a:stretch>
            <a:fillRect/>
          </a:stretch>
        </p:blipFill>
        <p:spPr>
          <a:xfrm>
            <a:off x="1" y="452522"/>
            <a:ext cx="9144000" cy="4690977"/>
          </a:xfrm>
          <a:prstGeom prst="rect">
            <a:avLst/>
          </a:prstGeom>
        </p:spPr>
      </p:pic>
      <p:pic>
        <p:nvPicPr>
          <p:cNvPr id="3" name="Picture 2">
            <a:extLst>
              <a:ext uri="{FF2B5EF4-FFF2-40B4-BE49-F238E27FC236}">
                <a16:creationId xmlns:a16="http://schemas.microsoft.com/office/drawing/2014/main" id="{2BD0ACAB-E0B9-3C04-D052-94D0D1A41022}"/>
              </a:ext>
            </a:extLst>
          </p:cNvPr>
          <p:cNvPicPr>
            <a:picLocks noChangeAspect="1"/>
          </p:cNvPicPr>
          <p:nvPr/>
        </p:nvPicPr>
        <p:blipFill>
          <a:blip r:embed="rId4"/>
          <a:stretch>
            <a:fillRect/>
          </a:stretch>
        </p:blipFill>
        <p:spPr>
          <a:xfrm>
            <a:off x="2905885" y="452522"/>
            <a:ext cx="3096618" cy="2323844"/>
          </a:xfrm>
          <a:prstGeom prst="rect">
            <a:avLst/>
          </a:prstGeom>
        </p:spPr>
      </p:pic>
      <p:sp>
        <p:nvSpPr>
          <p:cNvPr id="4" name="TextBox 3">
            <a:extLst>
              <a:ext uri="{FF2B5EF4-FFF2-40B4-BE49-F238E27FC236}">
                <a16:creationId xmlns:a16="http://schemas.microsoft.com/office/drawing/2014/main" id="{ABB32758-C765-2B4E-2E23-45A71B3CA204}"/>
              </a:ext>
            </a:extLst>
          </p:cNvPr>
          <p:cNvSpPr txBox="1"/>
          <p:nvPr/>
        </p:nvSpPr>
        <p:spPr>
          <a:xfrm>
            <a:off x="304841" y="676399"/>
            <a:ext cx="1358385" cy="369332"/>
          </a:xfrm>
          <a:prstGeom prst="rect">
            <a:avLst/>
          </a:prstGeom>
          <a:noFill/>
        </p:spPr>
        <p:txBody>
          <a:bodyPr wrap="none" rtlCol="0">
            <a:spAutoFit/>
          </a:bodyPr>
          <a:lstStyle/>
          <a:p>
            <a:r>
              <a:rPr lang="en-US"/>
              <a:t>Camellia Tea</a:t>
            </a:r>
          </a:p>
        </p:txBody>
      </p:sp>
      <p:pic>
        <p:nvPicPr>
          <p:cNvPr id="8" name="Picture 7">
            <a:extLst>
              <a:ext uri="{FF2B5EF4-FFF2-40B4-BE49-F238E27FC236}">
                <a16:creationId xmlns:a16="http://schemas.microsoft.com/office/drawing/2014/main" id="{F917F212-AE7E-E5F7-8AA6-A1D0C92D0706}"/>
              </a:ext>
            </a:extLst>
          </p:cNvPr>
          <p:cNvPicPr>
            <a:picLocks noChangeAspect="1"/>
          </p:cNvPicPr>
          <p:nvPr/>
        </p:nvPicPr>
        <p:blipFill>
          <a:blip r:embed="rId5"/>
          <a:srcRect l="24525" t="1832" r="23792" b="2497"/>
          <a:stretch/>
        </p:blipFill>
        <p:spPr>
          <a:xfrm>
            <a:off x="425956" y="1375828"/>
            <a:ext cx="1857080" cy="3437573"/>
          </a:xfrm>
          <a:prstGeom prst="rect">
            <a:avLst/>
          </a:prstGeom>
        </p:spPr>
      </p:pic>
    </p:spTree>
    <p:extLst>
      <p:ext uri="{BB962C8B-B14F-4D97-AF65-F5344CB8AC3E}">
        <p14:creationId xmlns:p14="http://schemas.microsoft.com/office/powerpoint/2010/main" val="37609440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599B025-E1B3-600F-EB0D-F340CC913B9D}"/>
              </a:ext>
            </a:extLst>
          </p:cNvPr>
          <p:cNvPicPr>
            <a:picLocks noChangeAspect="1"/>
          </p:cNvPicPr>
          <p:nvPr/>
        </p:nvPicPr>
        <p:blipFill>
          <a:blip r:embed="rId2"/>
          <a:stretch>
            <a:fillRect/>
          </a:stretch>
        </p:blipFill>
        <p:spPr>
          <a:xfrm>
            <a:off x="114143" y="2648432"/>
            <a:ext cx="2095500" cy="2354829"/>
          </a:xfrm>
          <a:prstGeom prst="rect">
            <a:avLst/>
          </a:prstGeom>
        </p:spPr>
      </p:pic>
      <p:pic>
        <p:nvPicPr>
          <p:cNvPr id="5" name="Picture 4">
            <a:extLst>
              <a:ext uri="{FF2B5EF4-FFF2-40B4-BE49-F238E27FC236}">
                <a16:creationId xmlns:a16="http://schemas.microsoft.com/office/drawing/2014/main" id="{0B4C1C8B-E846-C5BD-C984-7A1580266C22}"/>
              </a:ext>
            </a:extLst>
          </p:cNvPr>
          <p:cNvPicPr>
            <a:picLocks noChangeAspect="1"/>
          </p:cNvPicPr>
          <p:nvPr/>
        </p:nvPicPr>
        <p:blipFill>
          <a:blip r:embed="rId3"/>
          <a:stretch>
            <a:fillRect/>
          </a:stretch>
        </p:blipFill>
        <p:spPr>
          <a:xfrm>
            <a:off x="2297541" y="2688841"/>
            <a:ext cx="2095500" cy="1295400"/>
          </a:xfrm>
          <a:prstGeom prst="rect">
            <a:avLst/>
          </a:prstGeom>
        </p:spPr>
      </p:pic>
      <p:pic>
        <p:nvPicPr>
          <p:cNvPr id="6" name="Picture 5">
            <a:extLst>
              <a:ext uri="{FF2B5EF4-FFF2-40B4-BE49-F238E27FC236}">
                <a16:creationId xmlns:a16="http://schemas.microsoft.com/office/drawing/2014/main" id="{0F7AC3BC-9CBA-949C-6E80-306035F4522C}"/>
              </a:ext>
            </a:extLst>
          </p:cNvPr>
          <p:cNvPicPr>
            <a:picLocks noChangeAspect="1"/>
          </p:cNvPicPr>
          <p:nvPr/>
        </p:nvPicPr>
        <p:blipFill>
          <a:blip r:embed="rId4"/>
          <a:stretch>
            <a:fillRect/>
          </a:stretch>
        </p:blipFill>
        <p:spPr>
          <a:xfrm>
            <a:off x="5643474" y="754849"/>
            <a:ext cx="3041642" cy="1065701"/>
          </a:xfrm>
          <a:prstGeom prst="rect">
            <a:avLst/>
          </a:prstGeom>
        </p:spPr>
      </p:pic>
      <p:pic>
        <p:nvPicPr>
          <p:cNvPr id="7" name="Picture 6">
            <a:extLst>
              <a:ext uri="{FF2B5EF4-FFF2-40B4-BE49-F238E27FC236}">
                <a16:creationId xmlns:a16="http://schemas.microsoft.com/office/drawing/2014/main" id="{9DCF9CFB-F858-1106-65C1-B78A1EC28BE6}"/>
              </a:ext>
            </a:extLst>
          </p:cNvPr>
          <p:cNvPicPr>
            <a:picLocks noChangeAspect="1"/>
          </p:cNvPicPr>
          <p:nvPr/>
        </p:nvPicPr>
        <p:blipFill>
          <a:blip r:embed="rId5"/>
          <a:stretch>
            <a:fillRect/>
          </a:stretch>
        </p:blipFill>
        <p:spPr>
          <a:xfrm>
            <a:off x="3886740" y="1477120"/>
            <a:ext cx="1370520" cy="1363598"/>
          </a:xfrm>
          <a:prstGeom prst="rect">
            <a:avLst/>
          </a:prstGeom>
        </p:spPr>
      </p:pic>
      <p:pic>
        <p:nvPicPr>
          <p:cNvPr id="9" name="Picture 8">
            <a:extLst>
              <a:ext uri="{FF2B5EF4-FFF2-40B4-BE49-F238E27FC236}">
                <a16:creationId xmlns:a16="http://schemas.microsoft.com/office/drawing/2014/main" id="{B32B1981-CE0B-252C-5714-718E5E7C9504}"/>
              </a:ext>
            </a:extLst>
          </p:cNvPr>
          <p:cNvPicPr>
            <a:picLocks noChangeAspect="1"/>
          </p:cNvPicPr>
          <p:nvPr/>
        </p:nvPicPr>
        <p:blipFill>
          <a:blip r:embed="rId6"/>
          <a:stretch>
            <a:fillRect/>
          </a:stretch>
        </p:blipFill>
        <p:spPr>
          <a:xfrm>
            <a:off x="114143" y="644934"/>
            <a:ext cx="3684699" cy="1910585"/>
          </a:xfrm>
          <a:prstGeom prst="rect">
            <a:avLst/>
          </a:prstGeom>
        </p:spPr>
      </p:pic>
      <p:pic>
        <p:nvPicPr>
          <p:cNvPr id="11" name="Picture 10">
            <a:extLst>
              <a:ext uri="{FF2B5EF4-FFF2-40B4-BE49-F238E27FC236}">
                <a16:creationId xmlns:a16="http://schemas.microsoft.com/office/drawing/2014/main" id="{9B812E0B-0727-E210-4476-281822236E09}"/>
              </a:ext>
            </a:extLst>
          </p:cNvPr>
          <p:cNvPicPr>
            <a:picLocks noChangeAspect="1"/>
          </p:cNvPicPr>
          <p:nvPr/>
        </p:nvPicPr>
        <p:blipFill>
          <a:blip r:embed="rId7"/>
          <a:stretch>
            <a:fillRect/>
          </a:stretch>
        </p:blipFill>
        <p:spPr>
          <a:xfrm>
            <a:off x="5643474" y="2993474"/>
            <a:ext cx="3191985" cy="1787886"/>
          </a:xfrm>
          <a:prstGeom prst="rect">
            <a:avLst/>
          </a:prstGeom>
        </p:spPr>
      </p:pic>
      <p:sp>
        <p:nvSpPr>
          <p:cNvPr id="12" name="AutoShape 2" descr="Star® Roses and Plants Logo">
            <a:extLst>
              <a:ext uri="{FF2B5EF4-FFF2-40B4-BE49-F238E27FC236}">
                <a16:creationId xmlns:a16="http://schemas.microsoft.com/office/drawing/2014/main" id="{49B077E8-75EB-03BF-355E-C87D0FE411F6}"/>
              </a:ext>
            </a:extLst>
          </p:cNvPr>
          <p:cNvSpPr>
            <a:spLocks noChangeAspect="1" noChangeArrowheads="1"/>
          </p:cNvSpPr>
          <p:nvPr/>
        </p:nvSpPr>
        <p:spPr bwMode="auto">
          <a:xfrm>
            <a:off x="6265229" y="241935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2052" name="Picture 4" descr="Star® Roses and Plants">
            <a:extLst>
              <a:ext uri="{FF2B5EF4-FFF2-40B4-BE49-F238E27FC236}">
                <a16:creationId xmlns:a16="http://schemas.microsoft.com/office/drawing/2014/main" id="{BECB8BC0-653F-1137-1389-2EC8842885F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565509" y="2089874"/>
            <a:ext cx="1347914" cy="8862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795811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98006D3-A5C4-C4A4-0DB9-C42B9DBB9D79}"/>
              </a:ext>
            </a:extLst>
          </p:cNvPr>
          <p:cNvPicPr>
            <a:picLocks noChangeAspect="1"/>
          </p:cNvPicPr>
          <p:nvPr/>
        </p:nvPicPr>
        <p:blipFill>
          <a:blip r:embed="rId3"/>
          <a:srcRect l="20712" r="2570"/>
          <a:stretch/>
        </p:blipFill>
        <p:spPr>
          <a:xfrm>
            <a:off x="5391033" y="2312053"/>
            <a:ext cx="3430406" cy="2515205"/>
          </a:xfrm>
          <a:prstGeom prst="rect">
            <a:avLst/>
          </a:prstGeom>
          <a:noFill/>
        </p:spPr>
      </p:pic>
      <p:pic>
        <p:nvPicPr>
          <p:cNvPr id="3" name="Picture 2">
            <a:extLst>
              <a:ext uri="{FF2B5EF4-FFF2-40B4-BE49-F238E27FC236}">
                <a16:creationId xmlns:a16="http://schemas.microsoft.com/office/drawing/2014/main" id="{9BBC4508-3AB9-26E7-180C-60D4AD2E335F}"/>
              </a:ext>
            </a:extLst>
          </p:cNvPr>
          <p:cNvPicPr>
            <a:picLocks noChangeAspect="1"/>
          </p:cNvPicPr>
          <p:nvPr/>
        </p:nvPicPr>
        <p:blipFill>
          <a:blip r:embed="rId4"/>
          <a:stretch>
            <a:fillRect/>
          </a:stretch>
        </p:blipFill>
        <p:spPr>
          <a:xfrm>
            <a:off x="366245" y="1376100"/>
            <a:ext cx="2162175" cy="3333750"/>
          </a:xfrm>
          <a:prstGeom prst="rect">
            <a:avLst/>
          </a:prstGeom>
        </p:spPr>
      </p:pic>
      <p:sp>
        <p:nvSpPr>
          <p:cNvPr id="5" name="TextBox 4">
            <a:extLst>
              <a:ext uri="{FF2B5EF4-FFF2-40B4-BE49-F238E27FC236}">
                <a16:creationId xmlns:a16="http://schemas.microsoft.com/office/drawing/2014/main" id="{E838D2FC-BFF6-2D07-6ED2-17C5A216EEC3}"/>
              </a:ext>
            </a:extLst>
          </p:cNvPr>
          <p:cNvSpPr txBox="1"/>
          <p:nvPr/>
        </p:nvSpPr>
        <p:spPr>
          <a:xfrm>
            <a:off x="302931" y="774155"/>
            <a:ext cx="3392917" cy="369332"/>
          </a:xfrm>
          <a:prstGeom prst="rect">
            <a:avLst/>
          </a:prstGeom>
          <a:noFill/>
        </p:spPr>
        <p:txBody>
          <a:bodyPr wrap="none" rtlCol="0">
            <a:spAutoFit/>
          </a:bodyPr>
          <a:lstStyle/>
          <a:p>
            <a:r>
              <a:rPr lang="en-US"/>
              <a:t>Holly Teas: Yaupon (</a:t>
            </a:r>
            <a:r>
              <a:rPr lang="en-US" i="1"/>
              <a:t>Ilex vomitoria</a:t>
            </a:r>
            <a:r>
              <a:rPr lang="en-US"/>
              <a:t>)</a:t>
            </a:r>
          </a:p>
        </p:txBody>
      </p:sp>
      <p:pic>
        <p:nvPicPr>
          <p:cNvPr id="7" name="Picture 6">
            <a:extLst>
              <a:ext uri="{FF2B5EF4-FFF2-40B4-BE49-F238E27FC236}">
                <a16:creationId xmlns:a16="http://schemas.microsoft.com/office/drawing/2014/main" id="{35787B77-BF65-413A-81AB-40CA77A7E4BC}"/>
              </a:ext>
            </a:extLst>
          </p:cNvPr>
          <p:cNvPicPr>
            <a:picLocks noChangeAspect="1"/>
          </p:cNvPicPr>
          <p:nvPr/>
        </p:nvPicPr>
        <p:blipFill>
          <a:blip r:embed="rId5"/>
          <a:stretch>
            <a:fillRect/>
          </a:stretch>
        </p:blipFill>
        <p:spPr>
          <a:xfrm>
            <a:off x="2576953" y="1376100"/>
            <a:ext cx="3638723" cy="2640673"/>
          </a:xfrm>
          <a:prstGeom prst="rect">
            <a:avLst/>
          </a:prstGeom>
        </p:spPr>
      </p:pic>
      <p:sp>
        <p:nvSpPr>
          <p:cNvPr id="9" name="TextBox 8">
            <a:extLst>
              <a:ext uri="{FF2B5EF4-FFF2-40B4-BE49-F238E27FC236}">
                <a16:creationId xmlns:a16="http://schemas.microsoft.com/office/drawing/2014/main" id="{566FA2F2-D525-7B1B-4742-D95E9F804BE9}"/>
              </a:ext>
            </a:extLst>
          </p:cNvPr>
          <p:cNvSpPr txBox="1"/>
          <p:nvPr/>
        </p:nvSpPr>
        <p:spPr>
          <a:xfrm>
            <a:off x="2576953" y="3943171"/>
            <a:ext cx="2718713" cy="830997"/>
          </a:xfrm>
          <a:prstGeom prst="rect">
            <a:avLst/>
          </a:prstGeom>
          <a:noFill/>
        </p:spPr>
        <p:txBody>
          <a:bodyPr wrap="square">
            <a:spAutoFit/>
          </a:bodyPr>
          <a:lstStyle/>
          <a:p>
            <a:r>
              <a:rPr lang="en-US" sz="1200"/>
              <a:t>The Timucua chief </a:t>
            </a:r>
            <a:r>
              <a:rPr lang="en-US" sz="1200" err="1"/>
              <a:t>Saturiwa</a:t>
            </a:r>
            <a:r>
              <a:rPr lang="en-US" sz="1200"/>
              <a:t> (fl. 1562–1565) prepares his men for battle by drinking yaupon tea. Engraving by Jacques le Moyne and Theodor De Bry.</a:t>
            </a:r>
          </a:p>
        </p:txBody>
      </p:sp>
    </p:spTree>
    <p:extLst>
      <p:ext uri="{BB962C8B-B14F-4D97-AF65-F5344CB8AC3E}">
        <p14:creationId xmlns:p14="http://schemas.microsoft.com/office/powerpoint/2010/main" val="41444750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4603F24-CE40-52C4-BDAE-B1DDB1841050}"/>
              </a:ext>
            </a:extLst>
          </p:cNvPr>
          <p:cNvPicPr>
            <a:picLocks noChangeAspect="1"/>
          </p:cNvPicPr>
          <p:nvPr/>
        </p:nvPicPr>
        <p:blipFill>
          <a:blip r:embed="rId3"/>
          <a:stretch>
            <a:fillRect/>
          </a:stretch>
        </p:blipFill>
        <p:spPr>
          <a:xfrm>
            <a:off x="1015376" y="482052"/>
            <a:ext cx="7020190" cy="4661447"/>
          </a:xfrm>
          <a:prstGeom prst="rect">
            <a:avLst/>
          </a:prstGeom>
        </p:spPr>
      </p:pic>
      <p:pic>
        <p:nvPicPr>
          <p:cNvPr id="11" name="Picture 10">
            <a:extLst>
              <a:ext uri="{FF2B5EF4-FFF2-40B4-BE49-F238E27FC236}">
                <a16:creationId xmlns:a16="http://schemas.microsoft.com/office/drawing/2014/main" id="{468B7AE9-4EB5-DEE0-A7DA-7668F42B00B1}"/>
              </a:ext>
            </a:extLst>
          </p:cNvPr>
          <p:cNvPicPr>
            <a:picLocks noChangeAspect="1"/>
          </p:cNvPicPr>
          <p:nvPr/>
        </p:nvPicPr>
        <p:blipFill>
          <a:blip r:embed="rId4"/>
          <a:stretch>
            <a:fillRect/>
          </a:stretch>
        </p:blipFill>
        <p:spPr>
          <a:xfrm>
            <a:off x="6170798" y="3640539"/>
            <a:ext cx="1863118" cy="1502961"/>
          </a:xfrm>
          <a:prstGeom prst="rect">
            <a:avLst/>
          </a:prstGeom>
        </p:spPr>
      </p:pic>
    </p:spTree>
    <p:extLst>
      <p:ext uri="{BB962C8B-B14F-4D97-AF65-F5344CB8AC3E}">
        <p14:creationId xmlns:p14="http://schemas.microsoft.com/office/powerpoint/2010/main" val="25906717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869DA69-64F1-C7FE-E0B6-101936719472}"/>
              </a:ext>
            </a:extLst>
          </p:cNvPr>
          <p:cNvPicPr>
            <a:picLocks noChangeAspect="1"/>
          </p:cNvPicPr>
          <p:nvPr/>
        </p:nvPicPr>
        <p:blipFill>
          <a:blip r:embed="rId2"/>
          <a:stretch>
            <a:fillRect/>
          </a:stretch>
        </p:blipFill>
        <p:spPr>
          <a:xfrm>
            <a:off x="0" y="488054"/>
            <a:ext cx="2882348" cy="2922013"/>
          </a:xfrm>
          <a:prstGeom prst="rect">
            <a:avLst/>
          </a:prstGeom>
        </p:spPr>
      </p:pic>
      <p:pic>
        <p:nvPicPr>
          <p:cNvPr id="5" name="Picture 4">
            <a:extLst>
              <a:ext uri="{FF2B5EF4-FFF2-40B4-BE49-F238E27FC236}">
                <a16:creationId xmlns:a16="http://schemas.microsoft.com/office/drawing/2014/main" id="{1572BD3B-4E6F-5C16-4A59-7C0F7DF538AF}"/>
              </a:ext>
            </a:extLst>
          </p:cNvPr>
          <p:cNvPicPr>
            <a:picLocks noChangeAspect="1"/>
          </p:cNvPicPr>
          <p:nvPr/>
        </p:nvPicPr>
        <p:blipFill>
          <a:blip r:embed="rId3"/>
          <a:stretch>
            <a:fillRect/>
          </a:stretch>
        </p:blipFill>
        <p:spPr>
          <a:xfrm>
            <a:off x="3380057" y="437916"/>
            <a:ext cx="3185361" cy="3269821"/>
          </a:xfrm>
          <a:prstGeom prst="rect">
            <a:avLst/>
          </a:prstGeom>
        </p:spPr>
      </p:pic>
      <p:pic>
        <p:nvPicPr>
          <p:cNvPr id="7" name="Picture 6">
            <a:extLst>
              <a:ext uri="{FF2B5EF4-FFF2-40B4-BE49-F238E27FC236}">
                <a16:creationId xmlns:a16="http://schemas.microsoft.com/office/drawing/2014/main" id="{1B66D1F4-6A30-A27F-ABAE-CB200EAFC34C}"/>
              </a:ext>
            </a:extLst>
          </p:cNvPr>
          <p:cNvPicPr>
            <a:picLocks noChangeAspect="1"/>
          </p:cNvPicPr>
          <p:nvPr/>
        </p:nvPicPr>
        <p:blipFill>
          <a:blip r:embed="rId4"/>
          <a:stretch>
            <a:fillRect/>
          </a:stretch>
        </p:blipFill>
        <p:spPr>
          <a:xfrm>
            <a:off x="7029450" y="488054"/>
            <a:ext cx="2114550" cy="3886200"/>
          </a:xfrm>
          <a:prstGeom prst="rect">
            <a:avLst/>
          </a:prstGeom>
        </p:spPr>
      </p:pic>
      <p:pic>
        <p:nvPicPr>
          <p:cNvPr id="8" name="Picture 7">
            <a:extLst>
              <a:ext uri="{FF2B5EF4-FFF2-40B4-BE49-F238E27FC236}">
                <a16:creationId xmlns:a16="http://schemas.microsoft.com/office/drawing/2014/main" id="{86AC8159-2D93-81C1-FB4B-1D44ACE3D954}"/>
              </a:ext>
            </a:extLst>
          </p:cNvPr>
          <p:cNvPicPr>
            <a:picLocks noChangeAspect="1"/>
          </p:cNvPicPr>
          <p:nvPr/>
        </p:nvPicPr>
        <p:blipFill>
          <a:blip r:embed="rId5"/>
          <a:stretch>
            <a:fillRect/>
          </a:stretch>
        </p:blipFill>
        <p:spPr>
          <a:xfrm rot="20895433">
            <a:off x="2112848" y="2324252"/>
            <a:ext cx="2150699" cy="2627895"/>
          </a:xfrm>
          <a:prstGeom prst="rect">
            <a:avLst/>
          </a:prstGeom>
        </p:spPr>
      </p:pic>
      <p:pic>
        <p:nvPicPr>
          <p:cNvPr id="11" name="Picture 10">
            <a:extLst>
              <a:ext uri="{FF2B5EF4-FFF2-40B4-BE49-F238E27FC236}">
                <a16:creationId xmlns:a16="http://schemas.microsoft.com/office/drawing/2014/main" id="{9A2FA597-B827-0FDF-1529-00B90FA65D08}"/>
              </a:ext>
            </a:extLst>
          </p:cNvPr>
          <p:cNvPicPr>
            <a:picLocks noChangeAspect="1"/>
          </p:cNvPicPr>
          <p:nvPr/>
        </p:nvPicPr>
        <p:blipFill>
          <a:blip r:embed="rId6"/>
          <a:srcRect l="21003" t="7635" r="20379" b="8514"/>
          <a:stretch/>
        </p:blipFill>
        <p:spPr>
          <a:xfrm rot="1007750">
            <a:off x="5607631" y="2127432"/>
            <a:ext cx="1628740" cy="2669929"/>
          </a:xfrm>
          <a:prstGeom prst="rect">
            <a:avLst/>
          </a:prstGeom>
        </p:spPr>
      </p:pic>
    </p:spTree>
    <p:extLst>
      <p:ext uri="{BB962C8B-B14F-4D97-AF65-F5344CB8AC3E}">
        <p14:creationId xmlns:p14="http://schemas.microsoft.com/office/powerpoint/2010/main" val="33232524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7B3FB9D-B3B8-FDAC-BB84-89C2332DAE75}"/>
              </a:ext>
            </a:extLst>
          </p:cNvPr>
          <p:cNvSpPr txBox="1"/>
          <p:nvPr/>
        </p:nvSpPr>
        <p:spPr>
          <a:xfrm>
            <a:off x="3004056" y="595968"/>
            <a:ext cx="3135887" cy="369332"/>
          </a:xfrm>
          <a:prstGeom prst="rect">
            <a:avLst/>
          </a:prstGeom>
          <a:noFill/>
        </p:spPr>
        <p:txBody>
          <a:bodyPr wrap="square" rtlCol="0">
            <a:spAutoFit/>
          </a:bodyPr>
          <a:lstStyle/>
          <a:p>
            <a:r>
              <a:rPr lang="en-US"/>
              <a:t>Yaupon Holly (</a:t>
            </a:r>
            <a:r>
              <a:rPr lang="en-US" i="1"/>
              <a:t>Ilex vomitoria</a:t>
            </a:r>
            <a:r>
              <a:rPr lang="en-US"/>
              <a:t>)</a:t>
            </a:r>
          </a:p>
        </p:txBody>
      </p:sp>
      <p:grpSp>
        <p:nvGrpSpPr>
          <p:cNvPr id="18" name="Group 17">
            <a:extLst>
              <a:ext uri="{FF2B5EF4-FFF2-40B4-BE49-F238E27FC236}">
                <a16:creationId xmlns:a16="http://schemas.microsoft.com/office/drawing/2014/main" id="{07F05E03-1D98-C1CC-83C7-52F5B5FEED36}"/>
              </a:ext>
            </a:extLst>
          </p:cNvPr>
          <p:cNvGrpSpPr/>
          <p:nvPr/>
        </p:nvGrpSpPr>
        <p:grpSpPr>
          <a:xfrm>
            <a:off x="6215564" y="1158244"/>
            <a:ext cx="1464162" cy="1789716"/>
            <a:chOff x="409517" y="1089811"/>
            <a:chExt cx="1464162" cy="1789716"/>
          </a:xfrm>
        </p:grpSpPr>
        <p:pic>
          <p:nvPicPr>
            <p:cNvPr id="2" name="Picture 1">
              <a:extLst>
                <a:ext uri="{FF2B5EF4-FFF2-40B4-BE49-F238E27FC236}">
                  <a16:creationId xmlns:a16="http://schemas.microsoft.com/office/drawing/2014/main" id="{53C1577A-20DD-5A1F-2514-A7B8653839FB}"/>
                </a:ext>
              </a:extLst>
            </p:cNvPr>
            <p:cNvPicPr>
              <a:picLocks noChangeAspect="1"/>
            </p:cNvPicPr>
            <p:nvPr/>
          </p:nvPicPr>
          <p:blipFill>
            <a:blip r:embed="rId3"/>
            <a:stretch>
              <a:fillRect/>
            </a:stretch>
          </p:blipFill>
          <p:spPr>
            <a:xfrm>
              <a:off x="409517" y="1089811"/>
              <a:ext cx="1464162" cy="1464162"/>
            </a:xfrm>
            <a:prstGeom prst="rect">
              <a:avLst/>
            </a:prstGeom>
          </p:spPr>
        </p:pic>
        <p:sp>
          <p:nvSpPr>
            <p:cNvPr id="4" name="TextBox 3">
              <a:extLst>
                <a:ext uri="{FF2B5EF4-FFF2-40B4-BE49-F238E27FC236}">
                  <a16:creationId xmlns:a16="http://schemas.microsoft.com/office/drawing/2014/main" id="{9B3C3F58-693C-D882-53C5-117D52595D04}"/>
                </a:ext>
              </a:extLst>
            </p:cNvPr>
            <p:cNvSpPr txBox="1"/>
            <p:nvPr/>
          </p:nvSpPr>
          <p:spPr>
            <a:xfrm>
              <a:off x="603056" y="2571750"/>
              <a:ext cx="942887" cy="307777"/>
            </a:xfrm>
            <a:prstGeom prst="rect">
              <a:avLst/>
            </a:prstGeom>
            <a:noFill/>
          </p:spPr>
          <p:txBody>
            <a:bodyPr wrap="none" rtlCol="0">
              <a:spAutoFit/>
            </a:bodyPr>
            <a:lstStyle/>
            <a:p>
              <a:r>
                <a:rPr lang="en-US" sz="1400"/>
                <a:t>‘Schillings’</a:t>
              </a:r>
            </a:p>
          </p:txBody>
        </p:sp>
      </p:grpSp>
      <p:grpSp>
        <p:nvGrpSpPr>
          <p:cNvPr id="19" name="Group 18">
            <a:extLst>
              <a:ext uri="{FF2B5EF4-FFF2-40B4-BE49-F238E27FC236}">
                <a16:creationId xmlns:a16="http://schemas.microsoft.com/office/drawing/2014/main" id="{2CC799BB-A296-BDBE-0C7B-7A52CB6B6D37}"/>
              </a:ext>
            </a:extLst>
          </p:cNvPr>
          <p:cNvGrpSpPr/>
          <p:nvPr/>
        </p:nvGrpSpPr>
        <p:grpSpPr>
          <a:xfrm>
            <a:off x="727816" y="1114786"/>
            <a:ext cx="2176607" cy="1789715"/>
            <a:chOff x="2137341" y="1089811"/>
            <a:chExt cx="2176607" cy="1789715"/>
          </a:xfrm>
        </p:grpSpPr>
        <p:pic>
          <p:nvPicPr>
            <p:cNvPr id="5" name="Picture 4">
              <a:extLst>
                <a:ext uri="{FF2B5EF4-FFF2-40B4-BE49-F238E27FC236}">
                  <a16:creationId xmlns:a16="http://schemas.microsoft.com/office/drawing/2014/main" id="{3ABA2094-895C-18BF-2866-185DF76B5963}"/>
                </a:ext>
              </a:extLst>
            </p:cNvPr>
            <p:cNvPicPr>
              <a:picLocks noChangeAspect="1"/>
            </p:cNvPicPr>
            <p:nvPr/>
          </p:nvPicPr>
          <p:blipFill>
            <a:blip r:embed="rId4"/>
            <a:stretch>
              <a:fillRect/>
            </a:stretch>
          </p:blipFill>
          <p:spPr>
            <a:xfrm>
              <a:off x="2137341" y="1089811"/>
              <a:ext cx="2176607" cy="1448804"/>
            </a:xfrm>
            <a:prstGeom prst="rect">
              <a:avLst/>
            </a:prstGeom>
          </p:spPr>
        </p:pic>
        <p:sp>
          <p:nvSpPr>
            <p:cNvPr id="6" name="TextBox 5">
              <a:extLst>
                <a:ext uri="{FF2B5EF4-FFF2-40B4-BE49-F238E27FC236}">
                  <a16:creationId xmlns:a16="http://schemas.microsoft.com/office/drawing/2014/main" id="{7717D304-BB00-98B1-FBB1-024732317C6D}"/>
                </a:ext>
              </a:extLst>
            </p:cNvPr>
            <p:cNvSpPr txBox="1"/>
            <p:nvPr/>
          </p:nvSpPr>
          <p:spPr>
            <a:xfrm>
              <a:off x="2629135" y="2571749"/>
              <a:ext cx="1289199" cy="307777"/>
            </a:xfrm>
            <a:prstGeom prst="rect">
              <a:avLst/>
            </a:prstGeom>
            <a:noFill/>
          </p:spPr>
          <p:txBody>
            <a:bodyPr wrap="none" rtlCol="0">
              <a:spAutoFit/>
            </a:bodyPr>
            <a:lstStyle/>
            <a:p>
              <a:r>
                <a:rPr lang="en-US" sz="1400"/>
                <a:t>‘Carolina Ruby’</a:t>
              </a:r>
            </a:p>
          </p:txBody>
        </p:sp>
      </p:grpSp>
      <p:grpSp>
        <p:nvGrpSpPr>
          <p:cNvPr id="20" name="Group 19">
            <a:extLst>
              <a:ext uri="{FF2B5EF4-FFF2-40B4-BE49-F238E27FC236}">
                <a16:creationId xmlns:a16="http://schemas.microsoft.com/office/drawing/2014/main" id="{763404F2-FB0C-98C6-7A1F-CFCDA092048D}"/>
              </a:ext>
            </a:extLst>
          </p:cNvPr>
          <p:cNvGrpSpPr/>
          <p:nvPr/>
        </p:nvGrpSpPr>
        <p:grpSpPr>
          <a:xfrm>
            <a:off x="3391134" y="1114786"/>
            <a:ext cx="2176607" cy="1814690"/>
            <a:chOff x="4684197" y="1089811"/>
            <a:chExt cx="2176607" cy="1814690"/>
          </a:xfrm>
        </p:grpSpPr>
        <p:pic>
          <p:nvPicPr>
            <p:cNvPr id="7" name="Picture 6">
              <a:extLst>
                <a:ext uri="{FF2B5EF4-FFF2-40B4-BE49-F238E27FC236}">
                  <a16:creationId xmlns:a16="http://schemas.microsoft.com/office/drawing/2014/main" id="{F1726A7F-6372-9907-210B-8A5BEC37DC71}"/>
                </a:ext>
              </a:extLst>
            </p:cNvPr>
            <p:cNvPicPr>
              <a:picLocks noChangeAspect="1"/>
            </p:cNvPicPr>
            <p:nvPr/>
          </p:nvPicPr>
          <p:blipFill>
            <a:blip r:embed="rId5"/>
            <a:stretch>
              <a:fillRect/>
            </a:stretch>
          </p:blipFill>
          <p:spPr>
            <a:xfrm>
              <a:off x="4684197" y="1089811"/>
              <a:ext cx="2176607" cy="1456966"/>
            </a:xfrm>
            <a:prstGeom prst="rect">
              <a:avLst/>
            </a:prstGeom>
          </p:spPr>
        </p:pic>
        <p:sp>
          <p:nvSpPr>
            <p:cNvPr id="8" name="TextBox 7">
              <a:extLst>
                <a:ext uri="{FF2B5EF4-FFF2-40B4-BE49-F238E27FC236}">
                  <a16:creationId xmlns:a16="http://schemas.microsoft.com/office/drawing/2014/main" id="{E38076C2-5483-513C-FD5D-F00296ACF354}"/>
                </a:ext>
              </a:extLst>
            </p:cNvPr>
            <p:cNvSpPr txBox="1"/>
            <p:nvPr/>
          </p:nvSpPr>
          <p:spPr>
            <a:xfrm>
              <a:off x="5125912" y="2596724"/>
              <a:ext cx="1293175" cy="307777"/>
            </a:xfrm>
            <a:prstGeom prst="rect">
              <a:avLst/>
            </a:prstGeom>
            <a:noFill/>
          </p:spPr>
          <p:txBody>
            <a:bodyPr wrap="none" rtlCol="0">
              <a:spAutoFit/>
            </a:bodyPr>
            <a:lstStyle/>
            <a:p>
              <a:r>
                <a:rPr lang="en-US" sz="1400"/>
                <a:t>‘Saratoga Gold’</a:t>
              </a:r>
            </a:p>
          </p:txBody>
        </p:sp>
      </p:grpSp>
      <p:grpSp>
        <p:nvGrpSpPr>
          <p:cNvPr id="21" name="Group 20">
            <a:extLst>
              <a:ext uri="{FF2B5EF4-FFF2-40B4-BE49-F238E27FC236}">
                <a16:creationId xmlns:a16="http://schemas.microsoft.com/office/drawing/2014/main" id="{49233E4C-30C5-38F2-EC94-E2F2DB5F86FC}"/>
              </a:ext>
            </a:extLst>
          </p:cNvPr>
          <p:cNvGrpSpPr/>
          <p:nvPr/>
        </p:nvGrpSpPr>
        <p:grpSpPr>
          <a:xfrm>
            <a:off x="727815" y="3005939"/>
            <a:ext cx="2176607" cy="2002242"/>
            <a:chOff x="534276" y="3005939"/>
            <a:chExt cx="2176607" cy="2002242"/>
          </a:xfrm>
        </p:grpSpPr>
        <p:pic>
          <p:nvPicPr>
            <p:cNvPr id="9" name="Picture 8">
              <a:extLst>
                <a:ext uri="{FF2B5EF4-FFF2-40B4-BE49-F238E27FC236}">
                  <a16:creationId xmlns:a16="http://schemas.microsoft.com/office/drawing/2014/main" id="{BAB2574E-F752-759F-B086-026DF0ABE174}"/>
                </a:ext>
              </a:extLst>
            </p:cNvPr>
            <p:cNvPicPr>
              <a:picLocks noChangeAspect="1"/>
            </p:cNvPicPr>
            <p:nvPr/>
          </p:nvPicPr>
          <p:blipFill>
            <a:blip r:embed="rId6">
              <a:extLst>
                <a:ext uri="{BEBA8EAE-BF5A-486C-A8C5-ECC9F3942E4B}">
                  <a14:imgProps xmlns:a14="http://schemas.microsoft.com/office/drawing/2010/main">
                    <a14:imgLayer r:embed="rId7">
                      <a14:imgEffect>
                        <a14:brightnessContrast bright="20000"/>
                      </a14:imgEffect>
                    </a14:imgLayer>
                  </a14:imgProps>
                </a:ext>
              </a:extLst>
            </a:blip>
            <a:stretch>
              <a:fillRect/>
            </a:stretch>
          </p:blipFill>
          <p:spPr>
            <a:xfrm>
              <a:off x="534276" y="3005939"/>
              <a:ext cx="2176607" cy="1632456"/>
            </a:xfrm>
            <a:prstGeom prst="rect">
              <a:avLst/>
            </a:prstGeom>
          </p:spPr>
        </p:pic>
        <p:sp>
          <p:nvSpPr>
            <p:cNvPr id="10" name="TextBox 9">
              <a:extLst>
                <a:ext uri="{FF2B5EF4-FFF2-40B4-BE49-F238E27FC236}">
                  <a16:creationId xmlns:a16="http://schemas.microsoft.com/office/drawing/2014/main" id="{207FAF43-F7A6-1FC2-670D-D35B55F8F925}"/>
                </a:ext>
              </a:extLst>
            </p:cNvPr>
            <p:cNvSpPr txBox="1"/>
            <p:nvPr/>
          </p:nvSpPr>
          <p:spPr>
            <a:xfrm>
              <a:off x="844166" y="4700404"/>
              <a:ext cx="1327736" cy="307777"/>
            </a:xfrm>
            <a:prstGeom prst="rect">
              <a:avLst/>
            </a:prstGeom>
            <a:noFill/>
          </p:spPr>
          <p:txBody>
            <a:bodyPr wrap="none" rtlCol="0">
              <a:spAutoFit/>
            </a:bodyPr>
            <a:lstStyle/>
            <a:p>
              <a:r>
                <a:rPr lang="en-US" sz="1400"/>
                <a:t>‘Will Flemming’</a:t>
              </a:r>
            </a:p>
          </p:txBody>
        </p:sp>
      </p:grpSp>
      <p:grpSp>
        <p:nvGrpSpPr>
          <p:cNvPr id="22" name="Group 21">
            <a:extLst>
              <a:ext uri="{FF2B5EF4-FFF2-40B4-BE49-F238E27FC236}">
                <a16:creationId xmlns:a16="http://schemas.microsoft.com/office/drawing/2014/main" id="{71972994-C546-2BD1-25A3-A7CBC9CD93BD}"/>
              </a:ext>
            </a:extLst>
          </p:cNvPr>
          <p:cNvGrpSpPr/>
          <p:nvPr/>
        </p:nvGrpSpPr>
        <p:grpSpPr>
          <a:xfrm>
            <a:off x="3363087" y="3067948"/>
            <a:ext cx="2262657" cy="1877088"/>
            <a:chOff x="2735229" y="3067948"/>
            <a:chExt cx="2262657" cy="1877088"/>
          </a:xfrm>
        </p:grpSpPr>
        <p:pic>
          <p:nvPicPr>
            <p:cNvPr id="14" name="Picture 13">
              <a:extLst>
                <a:ext uri="{FF2B5EF4-FFF2-40B4-BE49-F238E27FC236}">
                  <a16:creationId xmlns:a16="http://schemas.microsoft.com/office/drawing/2014/main" id="{0DEF402F-2D04-F72D-C1C6-1049CFDF8BAB}"/>
                </a:ext>
              </a:extLst>
            </p:cNvPr>
            <p:cNvPicPr>
              <a:picLocks noChangeAspect="1"/>
            </p:cNvPicPr>
            <p:nvPr/>
          </p:nvPicPr>
          <p:blipFill>
            <a:blip r:embed="rId8"/>
            <a:stretch>
              <a:fillRect/>
            </a:stretch>
          </p:blipFill>
          <p:spPr>
            <a:xfrm>
              <a:off x="2735229" y="3067948"/>
              <a:ext cx="2262657" cy="1508438"/>
            </a:xfrm>
            <a:prstGeom prst="rect">
              <a:avLst/>
            </a:prstGeom>
          </p:spPr>
        </p:pic>
        <p:sp>
          <p:nvSpPr>
            <p:cNvPr id="15" name="TextBox 14">
              <a:extLst>
                <a:ext uri="{FF2B5EF4-FFF2-40B4-BE49-F238E27FC236}">
                  <a16:creationId xmlns:a16="http://schemas.microsoft.com/office/drawing/2014/main" id="{814BC4A2-2B85-616E-6900-1D5F50622BE1}"/>
                </a:ext>
              </a:extLst>
            </p:cNvPr>
            <p:cNvSpPr txBox="1"/>
            <p:nvPr/>
          </p:nvSpPr>
          <p:spPr>
            <a:xfrm>
              <a:off x="3361117" y="4637259"/>
              <a:ext cx="865558" cy="307777"/>
            </a:xfrm>
            <a:prstGeom prst="rect">
              <a:avLst/>
            </a:prstGeom>
            <a:noFill/>
          </p:spPr>
          <p:txBody>
            <a:bodyPr wrap="none" rtlCol="0">
              <a:spAutoFit/>
            </a:bodyPr>
            <a:lstStyle/>
            <a:p>
              <a:r>
                <a:rPr lang="en-US" sz="1400"/>
                <a:t>‘Pendula’</a:t>
              </a:r>
            </a:p>
          </p:txBody>
        </p:sp>
      </p:grpSp>
      <p:grpSp>
        <p:nvGrpSpPr>
          <p:cNvPr id="23" name="Group 22">
            <a:extLst>
              <a:ext uri="{FF2B5EF4-FFF2-40B4-BE49-F238E27FC236}">
                <a16:creationId xmlns:a16="http://schemas.microsoft.com/office/drawing/2014/main" id="{A1AE2092-9979-41FC-B831-5F7E14A4A914}"/>
              </a:ext>
            </a:extLst>
          </p:cNvPr>
          <p:cNvGrpSpPr/>
          <p:nvPr/>
        </p:nvGrpSpPr>
        <p:grpSpPr>
          <a:xfrm>
            <a:off x="6167992" y="3024854"/>
            <a:ext cx="1613027" cy="1920804"/>
            <a:chOff x="5679734" y="3067948"/>
            <a:chExt cx="1613027" cy="1920804"/>
          </a:xfrm>
        </p:grpSpPr>
        <p:pic>
          <p:nvPicPr>
            <p:cNvPr id="16" name="Picture 15">
              <a:extLst>
                <a:ext uri="{FF2B5EF4-FFF2-40B4-BE49-F238E27FC236}">
                  <a16:creationId xmlns:a16="http://schemas.microsoft.com/office/drawing/2014/main" id="{CFEE1D9E-0B86-EC40-EA79-BBF7C57B4E9E}"/>
                </a:ext>
              </a:extLst>
            </p:cNvPr>
            <p:cNvPicPr>
              <a:picLocks noChangeAspect="1"/>
            </p:cNvPicPr>
            <p:nvPr/>
          </p:nvPicPr>
          <p:blipFill>
            <a:blip r:embed="rId9"/>
            <a:stretch>
              <a:fillRect/>
            </a:stretch>
          </p:blipFill>
          <p:spPr>
            <a:xfrm>
              <a:off x="5679734" y="3067948"/>
              <a:ext cx="1613027" cy="1613027"/>
            </a:xfrm>
            <a:prstGeom prst="rect">
              <a:avLst/>
            </a:prstGeom>
          </p:spPr>
        </p:pic>
        <p:sp>
          <p:nvSpPr>
            <p:cNvPr id="17" name="TextBox 16">
              <a:extLst>
                <a:ext uri="{FF2B5EF4-FFF2-40B4-BE49-F238E27FC236}">
                  <a16:creationId xmlns:a16="http://schemas.microsoft.com/office/drawing/2014/main" id="{B8B54B40-10CD-DDA1-4742-9D0CA81424F9}"/>
                </a:ext>
              </a:extLst>
            </p:cNvPr>
            <p:cNvSpPr txBox="1"/>
            <p:nvPr/>
          </p:nvSpPr>
          <p:spPr>
            <a:xfrm>
              <a:off x="5910127" y="4680975"/>
              <a:ext cx="1152239" cy="307777"/>
            </a:xfrm>
            <a:prstGeom prst="rect">
              <a:avLst/>
            </a:prstGeom>
            <a:noFill/>
          </p:spPr>
          <p:txBody>
            <a:bodyPr wrap="none" rtlCol="0">
              <a:spAutoFit/>
            </a:bodyPr>
            <a:lstStyle/>
            <a:p>
              <a:r>
                <a:rPr lang="en-US" sz="1400"/>
                <a:t>‘Eureka Gold’</a:t>
              </a:r>
            </a:p>
          </p:txBody>
        </p:sp>
      </p:grpSp>
    </p:spTree>
    <p:extLst>
      <p:ext uri="{BB962C8B-B14F-4D97-AF65-F5344CB8AC3E}">
        <p14:creationId xmlns:p14="http://schemas.microsoft.com/office/powerpoint/2010/main" val="22516855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a:extLst>
              <a:ext uri="{FF2B5EF4-FFF2-40B4-BE49-F238E27FC236}">
                <a16:creationId xmlns:a16="http://schemas.microsoft.com/office/drawing/2014/main" id="{D87899CD-A577-0786-2585-E7BBB23B3DB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32205" y="891057"/>
            <a:ext cx="6742999" cy="2419754"/>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106E2B89-1865-6024-3431-275202A14B67}"/>
              </a:ext>
            </a:extLst>
          </p:cNvPr>
          <p:cNvPicPr>
            <a:picLocks noChangeAspect="1"/>
          </p:cNvPicPr>
          <p:nvPr/>
        </p:nvPicPr>
        <p:blipFill>
          <a:blip r:embed="rId4"/>
          <a:stretch>
            <a:fillRect/>
          </a:stretch>
        </p:blipFill>
        <p:spPr>
          <a:xfrm>
            <a:off x="3050246" y="2571750"/>
            <a:ext cx="2558076" cy="2558076"/>
          </a:xfrm>
          <a:prstGeom prst="rect">
            <a:avLst/>
          </a:prstGeom>
        </p:spPr>
      </p:pic>
      <p:sp>
        <p:nvSpPr>
          <p:cNvPr id="2" name="TextBox 1">
            <a:extLst>
              <a:ext uri="{FF2B5EF4-FFF2-40B4-BE49-F238E27FC236}">
                <a16:creationId xmlns:a16="http://schemas.microsoft.com/office/drawing/2014/main" id="{20526FD5-F5CC-179D-3D38-9E15B4A3D88B}"/>
              </a:ext>
            </a:extLst>
          </p:cNvPr>
          <p:cNvSpPr txBox="1"/>
          <p:nvPr/>
        </p:nvSpPr>
        <p:spPr>
          <a:xfrm>
            <a:off x="3447621" y="491463"/>
            <a:ext cx="2248757" cy="461665"/>
          </a:xfrm>
          <a:prstGeom prst="rect">
            <a:avLst/>
          </a:prstGeom>
          <a:noFill/>
        </p:spPr>
        <p:txBody>
          <a:bodyPr wrap="none" rtlCol="0">
            <a:spAutoFit/>
          </a:bodyPr>
          <a:lstStyle/>
          <a:p>
            <a:r>
              <a:rPr lang="en-US" sz="2400" b="1"/>
              <a:t>Purine Alkaloids</a:t>
            </a:r>
          </a:p>
        </p:txBody>
      </p:sp>
    </p:spTree>
    <p:extLst>
      <p:ext uri="{BB962C8B-B14F-4D97-AF65-F5344CB8AC3E}">
        <p14:creationId xmlns:p14="http://schemas.microsoft.com/office/powerpoint/2010/main" val="19009527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DFCD39-D3AB-A63A-154B-CA289802F743}"/>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DDACAF33-5391-6779-BE39-3098832C75AE}"/>
              </a:ext>
            </a:extLst>
          </p:cNvPr>
          <p:cNvPicPr>
            <a:picLocks noChangeAspect="1"/>
          </p:cNvPicPr>
          <p:nvPr/>
        </p:nvPicPr>
        <p:blipFill>
          <a:blip r:embed="rId3"/>
          <a:stretch>
            <a:fillRect/>
          </a:stretch>
        </p:blipFill>
        <p:spPr>
          <a:xfrm>
            <a:off x="0" y="465614"/>
            <a:ext cx="9144000" cy="4474431"/>
          </a:xfrm>
          <a:prstGeom prst="rect">
            <a:avLst/>
          </a:prstGeom>
        </p:spPr>
      </p:pic>
      <p:sp>
        <p:nvSpPr>
          <p:cNvPr id="5" name="TextBox 4">
            <a:extLst>
              <a:ext uri="{FF2B5EF4-FFF2-40B4-BE49-F238E27FC236}">
                <a16:creationId xmlns:a16="http://schemas.microsoft.com/office/drawing/2014/main" id="{7DB81411-A4F1-C882-21CE-03E6680F80FD}"/>
              </a:ext>
            </a:extLst>
          </p:cNvPr>
          <p:cNvSpPr txBox="1"/>
          <p:nvPr/>
        </p:nvSpPr>
        <p:spPr>
          <a:xfrm>
            <a:off x="140246" y="661959"/>
            <a:ext cx="6969216" cy="369332"/>
          </a:xfrm>
          <a:prstGeom prst="rect">
            <a:avLst/>
          </a:prstGeom>
          <a:noFill/>
        </p:spPr>
        <p:txBody>
          <a:bodyPr wrap="none" rtlCol="0">
            <a:spAutoFit/>
          </a:bodyPr>
          <a:lstStyle/>
          <a:p>
            <a:r>
              <a:rPr lang="en-US">
                <a:solidFill>
                  <a:schemeClr val="bg1"/>
                </a:solidFill>
              </a:rPr>
              <a:t>Holly Teas: Yerba Maté (</a:t>
            </a:r>
            <a:r>
              <a:rPr lang="en-US" i="1">
                <a:solidFill>
                  <a:schemeClr val="bg1"/>
                </a:solidFill>
              </a:rPr>
              <a:t>Ilex paraguariensis</a:t>
            </a:r>
            <a:r>
              <a:rPr lang="en-US">
                <a:solidFill>
                  <a:schemeClr val="bg1"/>
                </a:solidFill>
              </a:rPr>
              <a:t>) and Guayusa (</a:t>
            </a:r>
            <a:r>
              <a:rPr lang="en-US" i="1">
                <a:solidFill>
                  <a:schemeClr val="bg1"/>
                </a:solidFill>
              </a:rPr>
              <a:t>Ilex guayusa</a:t>
            </a:r>
            <a:r>
              <a:rPr lang="en-US">
                <a:solidFill>
                  <a:schemeClr val="bg1"/>
                </a:solidFill>
              </a:rPr>
              <a:t>)  </a:t>
            </a:r>
          </a:p>
        </p:txBody>
      </p:sp>
    </p:spTree>
    <p:extLst>
      <p:ext uri="{BB962C8B-B14F-4D97-AF65-F5344CB8AC3E}">
        <p14:creationId xmlns:p14="http://schemas.microsoft.com/office/powerpoint/2010/main" val="18453907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65C582-923F-89FC-6D6E-9148AA2A22A8}"/>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2151F3A7-F1A4-E45C-E6FF-EEA050C0965C}"/>
              </a:ext>
            </a:extLst>
          </p:cNvPr>
          <p:cNvPicPr>
            <a:picLocks noChangeAspect="1"/>
          </p:cNvPicPr>
          <p:nvPr/>
        </p:nvPicPr>
        <p:blipFill>
          <a:blip r:embed="rId3"/>
          <a:stretch>
            <a:fillRect/>
          </a:stretch>
        </p:blipFill>
        <p:spPr>
          <a:xfrm>
            <a:off x="0" y="407670"/>
            <a:ext cx="9144000" cy="4735830"/>
          </a:xfrm>
          <a:prstGeom prst="rect">
            <a:avLst/>
          </a:prstGeom>
        </p:spPr>
      </p:pic>
      <p:pic>
        <p:nvPicPr>
          <p:cNvPr id="3" name="Picture 2">
            <a:extLst>
              <a:ext uri="{FF2B5EF4-FFF2-40B4-BE49-F238E27FC236}">
                <a16:creationId xmlns:a16="http://schemas.microsoft.com/office/drawing/2014/main" id="{1DF98369-44CA-3CA3-C4FB-985548E1A67C}"/>
              </a:ext>
            </a:extLst>
          </p:cNvPr>
          <p:cNvPicPr>
            <a:picLocks noChangeAspect="1"/>
          </p:cNvPicPr>
          <p:nvPr/>
        </p:nvPicPr>
        <p:blipFill>
          <a:blip r:embed="rId4"/>
          <a:stretch>
            <a:fillRect/>
          </a:stretch>
        </p:blipFill>
        <p:spPr>
          <a:xfrm>
            <a:off x="976108" y="1198633"/>
            <a:ext cx="7320810" cy="3656974"/>
          </a:xfrm>
          <a:prstGeom prst="rect">
            <a:avLst/>
          </a:prstGeom>
        </p:spPr>
      </p:pic>
      <p:sp>
        <p:nvSpPr>
          <p:cNvPr id="4" name="TextBox 3">
            <a:extLst>
              <a:ext uri="{FF2B5EF4-FFF2-40B4-BE49-F238E27FC236}">
                <a16:creationId xmlns:a16="http://schemas.microsoft.com/office/drawing/2014/main" id="{13BBE221-599F-4384-6ACA-2C9A65C884EF}"/>
              </a:ext>
            </a:extLst>
          </p:cNvPr>
          <p:cNvSpPr txBox="1"/>
          <p:nvPr/>
        </p:nvSpPr>
        <p:spPr>
          <a:xfrm>
            <a:off x="140246" y="661959"/>
            <a:ext cx="6863610" cy="369332"/>
          </a:xfrm>
          <a:prstGeom prst="rect">
            <a:avLst/>
          </a:prstGeom>
          <a:noFill/>
        </p:spPr>
        <p:txBody>
          <a:bodyPr wrap="none" rtlCol="0">
            <a:spAutoFit/>
          </a:bodyPr>
          <a:lstStyle/>
          <a:p>
            <a:r>
              <a:rPr lang="en-US">
                <a:solidFill>
                  <a:schemeClr val="bg1"/>
                </a:solidFill>
              </a:rPr>
              <a:t>Holly Tea: Yerba Maté (</a:t>
            </a:r>
            <a:r>
              <a:rPr lang="en-US" i="1">
                <a:solidFill>
                  <a:schemeClr val="bg1"/>
                </a:solidFill>
              </a:rPr>
              <a:t>Ilex paraguariensis</a:t>
            </a:r>
            <a:r>
              <a:rPr lang="en-US">
                <a:solidFill>
                  <a:schemeClr val="bg1"/>
                </a:solidFill>
              </a:rPr>
              <a:t>) and Guayusa (</a:t>
            </a:r>
            <a:r>
              <a:rPr lang="en-US" i="1">
                <a:solidFill>
                  <a:schemeClr val="bg1"/>
                </a:solidFill>
              </a:rPr>
              <a:t>Ilex guayusa</a:t>
            </a:r>
            <a:r>
              <a:rPr lang="en-US">
                <a:solidFill>
                  <a:schemeClr val="bg1"/>
                </a:solidFill>
              </a:rPr>
              <a:t>)  </a:t>
            </a:r>
          </a:p>
        </p:txBody>
      </p:sp>
    </p:spTree>
    <p:extLst>
      <p:ext uri="{BB962C8B-B14F-4D97-AF65-F5344CB8AC3E}">
        <p14:creationId xmlns:p14="http://schemas.microsoft.com/office/powerpoint/2010/main" val="454156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43208E-8CCE-1CC8-AD4A-E2D6459BE9CB}"/>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BA280546-A619-0DA6-00B3-4DAC988A3F3D}"/>
              </a:ext>
            </a:extLst>
          </p:cNvPr>
          <p:cNvPicPr>
            <a:picLocks noChangeAspect="1"/>
          </p:cNvPicPr>
          <p:nvPr/>
        </p:nvPicPr>
        <p:blipFill>
          <a:blip r:embed="rId3"/>
          <a:stretch>
            <a:fillRect/>
          </a:stretch>
        </p:blipFill>
        <p:spPr>
          <a:xfrm>
            <a:off x="0" y="407670"/>
            <a:ext cx="9144000" cy="4735830"/>
          </a:xfrm>
          <a:prstGeom prst="rect">
            <a:avLst/>
          </a:prstGeom>
        </p:spPr>
      </p:pic>
      <p:pic>
        <p:nvPicPr>
          <p:cNvPr id="6" name="Picture 5">
            <a:extLst>
              <a:ext uri="{FF2B5EF4-FFF2-40B4-BE49-F238E27FC236}">
                <a16:creationId xmlns:a16="http://schemas.microsoft.com/office/drawing/2014/main" id="{0DD4B8B0-D173-FD84-774A-D7C3ECA32425}"/>
              </a:ext>
            </a:extLst>
          </p:cNvPr>
          <p:cNvPicPr>
            <a:picLocks noChangeAspect="1"/>
          </p:cNvPicPr>
          <p:nvPr/>
        </p:nvPicPr>
        <p:blipFill>
          <a:blip r:embed="rId4"/>
          <a:stretch>
            <a:fillRect/>
          </a:stretch>
        </p:blipFill>
        <p:spPr>
          <a:xfrm>
            <a:off x="2272269" y="433493"/>
            <a:ext cx="4394999" cy="2540545"/>
          </a:xfrm>
          <a:prstGeom prst="rect">
            <a:avLst/>
          </a:prstGeom>
        </p:spPr>
      </p:pic>
      <p:pic>
        <p:nvPicPr>
          <p:cNvPr id="8" name="Picture 7">
            <a:extLst>
              <a:ext uri="{FF2B5EF4-FFF2-40B4-BE49-F238E27FC236}">
                <a16:creationId xmlns:a16="http://schemas.microsoft.com/office/drawing/2014/main" id="{D51C4309-D419-C70B-FBF0-97AE973BEAC3}"/>
              </a:ext>
            </a:extLst>
          </p:cNvPr>
          <p:cNvPicPr>
            <a:picLocks noChangeAspect="1"/>
          </p:cNvPicPr>
          <p:nvPr/>
        </p:nvPicPr>
        <p:blipFill>
          <a:blip r:embed="rId5"/>
          <a:stretch>
            <a:fillRect/>
          </a:stretch>
        </p:blipFill>
        <p:spPr>
          <a:xfrm>
            <a:off x="2272269" y="2906668"/>
            <a:ext cx="4394999" cy="2123592"/>
          </a:xfrm>
          <a:prstGeom prst="rect">
            <a:avLst/>
          </a:prstGeom>
        </p:spPr>
      </p:pic>
    </p:spTree>
    <p:extLst>
      <p:ext uri="{BB962C8B-B14F-4D97-AF65-F5344CB8AC3E}">
        <p14:creationId xmlns:p14="http://schemas.microsoft.com/office/powerpoint/2010/main" val="29236675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94E0C5-086B-96A7-D3A1-44042598DEFE}"/>
              </a:ext>
            </a:extLst>
          </p:cNvPr>
          <p:cNvSpPr>
            <a:spLocks noGrp="1"/>
          </p:cNvSpPr>
          <p:nvPr>
            <p:ph type="ctrTitle"/>
          </p:nvPr>
        </p:nvSpPr>
        <p:spPr>
          <a:xfrm>
            <a:off x="685800" y="593663"/>
            <a:ext cx="7772400" cy="1102519"/>
          </a:xfrm>
        </p:spPr>
        <p:txBody>
          <a:bodyPr/>
          <a:lstStyle/>
          <a:p>
            <a:r>
              <a:rPr lang="en-US"/>
              <a:t>Project Objectives</a:t>
            </a:r>
          </a:p>
        </p:txBody>
      </p:sp>
      <p:sp>
        <p:nvSpPr>
          <p:cNvPr id="3" name="Subtitle 2">
            <a:extLst>
              <a:ext uri="{FF2B5EF4-FFF2-40B4-BE49-F238E27FC236}">
                <a16:creationId xmlns:a16="http://schemas.microsoft.com/office/drawing/2014/main" id="{9CF165F7-5492-4F16-BF7C-82547775436A}"/>
              </a:ext>
            </a:extLst>
          </p:cNvPr>
          <p:cNvSpPr>
            <a:spLocks noGrp="1"/>
          </p:cNvSpPr>
          <p:nvPr>
            <p:ph type="subTitle" idx="1"/>
          </p:nvPr>
        </p:nvSpPr>
        <p:spPr>
          <a:xfrm>
            <a:off x="1371600" y="1478537"/>
            <a:ext cx="6400800" cy="3205659"/>
          </a:xfrm>
        </p:spPr>
        <p:txBody>
          <a:bodyPr/>
          <a:lstStyle/>
          <a:p>
            <a:pPr marL="0" marR="0" algn="just"/>
            <a:r>
              <a:rPr lang="en-US" sz="1800" b="1" u="none" strike="noStrike" kern="10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800" kern="10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buFont typeface="+mj-lt"/>
              <a:buAutoNum type="arabicParenR"/>
            </a:pPr>
            <a:r>
              <a:rPr lang="en-US" sz="1800" kern="100">
                <a:effectLst/>
                <a:latin typeface="Times New Roman" panose="02020603050405020304" pitchFamily="18" charset="0"/>
                <a:ea typeface="Times New Roman" panose="02020603050405020304" pitchFamily="18" charset="0"/>
                <a:cs typeface="Times New Roman" panose="02020603050405020304" pitchFamily="18" charset="0"/>
              </a:rPr>
              <a:t>Camellia Tea (</a:t>
            </a:r>
            <a:r>
              <a:rPr lang="en-US" sz="1800" i="1" kern="100">
                <a:effectLst/>
                <a:latin typeface="Times New Roman" panose="02020603050405020304" pitchFamily="18" charset="0"/>
                <a:ea typeface="Times New Roman" panose="02020603050405020304" pitchFamily="18" charset="0"/>
                <a:cs typeface="Times New Roman" panose="02020603050405020304" pitchFamily="18" charset="0"/>
              </a:rPr>
              <a:t>Camellia sinensis</a:t>
            </a:r>
            <a:r>
              <a:rPr lang="en-US" sz="1800" kern="100">
                <a:effectLst/>
                <a:latin typeface="Times New Roman" panose="02020603050405020304" pitchFamily="18" charset="0"/>
                <a:ea typeface="Times New Roman" panose="02020603050405020304" pitchFamily="18" charset="0"/>
                <a:cs typeface="Times New Roman" panose="02020603050405020304" pitchFamily="18" charset="0"/>
              </a:rPr>
              <a:t>). Develop and screen new hybrids for cold hardiness, purine alkaloids (e.g., caffeine and </a:t>
            </a:r>
            <a:r>
              <a:rPr lang="en-US" sz="1800" kern="100" err="1">
                <a:effectLst/>
                <a:latin typeface="Times New Roman" panose="02020603050405020304" pitchFamily="18" charset="0"/>
                <a:ea typeface="Times New Roman" panose="02020603050405020304" pitchFamily="18" charset="0"/>
                <a:cs typeface="Times New Roman" panose="02020603050405020304" pitchFamily="18" charset="0"/>
              </a:rPr>
              <a:t>theacrine</a:t>
            </a:r>
            <a:r>
              <a:rPr lang="en-US" sz="1800" kern="100">
                <a:effectLst/>
                <a:latin typeface="Times New Roman" panose="02020603050405020304" pitchFamily="18" charset="0"/>
                <a:ea typeface="Times New Roman" panose="02020603050405020304" pitchFamily="18" charset="0"/>
                <a:cs typeface="Times New Roman" panose="02020603050405020304" pitchFamily="18" charset="0"/>
              </a:rPr>
              <a:t>), and desirable commercial traits for both landscapes and tea production.  </a:t>
            </a:r>
            <a:endParaRPr lang="en-US" sz="1800" kern="10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buFont typeface="+mj-lt"/>
              <a:buAutoNum type="arabicParenR"/>
            </a:pPr>
            <a:r>
              <a:rPr lang="en-US" sz="1800" kern="100">
                <a:effectLst/>
                <a:latin typeface="Times New Roman" panose="02020603050405020304" pitchFamily="18" charset="0"/>
                <a:ea typeface="Times New Roman" panose="02020603050405020304" pitchFamily="18" charset="0"/>
                <a:cs typeface="Times New Roman" panose="02020603050405020304" pitchFamily="18" charset="0"/>
              </a:rPr>
              <a:t>Holly Tea (</a:t>
            </a:r>
            <a:r>
              <a:rPr lang="en-US" sz="1800" i="1" kern="100">
                <a:effectLst/>
                <a:latin typeface="Times New Roman" panose="02020603050405020304" pitchFamily="18" charset="0"/>
                <a:ea typeface="Times New Roman" panose="02020603050405020304" pitchFamily="18" charset="0"/>
                <a:cs typeface="Times New Roman" panose="02020603050405020304" pitchFamily="18" charset="0"/>
              </a:rPr>
              <a:t>Ilex</a:t>
            </a:r>
            <a:r>
              <a:rPr lang="en-US" sz="1800" kern="100">
                <a:effectLst/>
                <a:latin typeface="Times New Roman" panose="02020603050405020304" pitchFamily="18" charset="0"/>
                <a:ea typeface="Times New Roman" panose="02020603050405020304" pitchFamily="18" charset="0"/>
                <a:cs typeface="Times New Roman" panose="02020603050405020304" pitchFamily="18" charset="0"/>
              </a:rPr>
              <a:t> spp.). Develop and screen new hybrids and collections of yaupon (</a:t>
            </a:r>
            <a:r>
              <a:rPr lang="en-US" sz="1800" i="1" kern="100">
                <a:effectLst/>
                <a:latin typeface="Times New Roman" panose="02020603050405020304" pitchFamily="18" charset="0"/>
                <a:ea typeface="Times New Roman" panose="02020603050405020304" pitchFamily="18" charset="0"/>
                <a:cs typeface="Times New Roman" panose="02020603050405020304" pitchFamily="18" charset="0"/>
              </a:rPr>
              <a:t>I. vomitoria</a:t>
            </a:r>
            <a:r>
              <a:rPr lang="en-US" sz="1800" kern="100">
                <a:effectLst/>
                <a:latin typeface="Times New Roman" panose="02020603050405020304" pitchFamily="18" charset="0"/>
                <a:ea typeface="Times New Roman" panose="02020603050405020304" pitchFamily="18" charset="0"/>
                <a:cs typeface="Times New Roman" panose="02020603050405020304" pitchFamily="18" charset="0"/>
              </a:rPr>
              <a:t>), yerba maté (</a:t>
            </a:r>
            <a:r>
              <a:rPr lang="en-US" sz="1800" i="1" kern="100">
                <a:effectLst/>
                <a:latin typeface="Times New Roman" panose="02020603050405020304" pitchFamily="18" charset="0"/>
                <a:ea typeface="Times New Roman" panose="02020603050405020304" pitchFamily="18" charset="0"/>
                <a:cs typeface="Times New Roman" panose="02020603050405020304" pitchFamily="18" charset="0"/>
              </a:rPr>
              <a:t>I. paraguariensis) </a:t>
            </a:r>
            <a:r>
              <a:rPr lang="en-US" sz="1800" kern="100">
                <a:effectLst/>
                <a:latin typeface="Times New Roman" panose="02020603050405020304" pitchFamily="18" charset="0"/>
                <a:ea typeface="Times New Roman" panose="02020603050405020304" pitchFamily="18" charset="0"/>
                <a:cs typeface="Times New Roman" panose="02020603050405020304" pitchFamily="18" charset="0"/>
              </a:rPr>
              <a:t>and guayusa (</a:t>
            </a:r>
            <a:r>
              <a:rPr lang="en-US" sz="1800" i="1" kern="100">
                <a:effectLst/>
                <a:latin typeface="Times New Roman" panose="02020603050405020304" pitchFamily="18" charset="0"/>
                <a:ea typeface="Times New Roman" panose="02020603050405020304" pitchFamily="18" charset="0"/>
                <a:cs typeface="Times New Roman" panose="02020603050405020304" pitchFamily="18" charset="0"/>
              </a:rPr>
              <a:t>I. guayusa</a:t>
            </a:r>
            <a:r>
              <a:rPr lang="en-US" sz="1800" kern="100">
                <a:effectLst/>
                <a:latin typeface="Times New Roman" panose="02020603050405020304" pitchFamily="18" charset="0"/>
                <a:ea typeface="Times New Roman" panose="02020603050405020304" pitchFamily="18" charset="0"/>
                <a:cs typeface="Times New Roman" panose="02020603050405020304" pitchFamily="18" charset="0"/>
              </a:rPr>
              <a:t>) for cold hardiness,  purine alkaloids, and superior commercial traits for both landscapes and tea production.</a:t>
            </a:r>
            <a:endParaRPr lang="en-US" sz="1800" kern="100">
              <a:effectLst/>
              <a:latin typeface="Calibri" panose="020F0502020204030204" pitchFamily="34" charset="0"/>
              <a:ea typeface="Calibri" panose="020F0502020204030204" pitchFamily="34" charset="0"/>
              <a:cs typeface="Times New Roman" panose="02020603050405020304" pitchFamily="18" charset="0"/>
            </a:endParaRPr>
          </a:p>
          <a:p>
            <a:endParaRPr lang="en-US"/>
          </a:p>
        </p:txBody>
      </p:sp>
    </p:spTree>
    <p:extLst>
      <p:ext uri="{BB962C8B-B14F-4D97-AF65-F5344CB8AC3E}">
        <p14:creationId xmlns:p14="http://schemas.microsoft.com/office/powerpoint/2010/main" val="122301506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125661-EAFA-6593-3E7D-DBD576B4C046}"/>
            </a:ext>
          </a:extLst>
        </p:cNvPr>
        <p:cNvGrpSpPr/>
        <p:nvPr/>
      </p:nvGrpSpPr>
      <p:grpSpPr>
        <a:xfrm>
          <a:off x="0" y="0"/>
          <a:ext cx="0" cy="0"/>
          <a:chOff x="0" y="0"/>
          <a:chExt cx="0" cy="0"/>
        </a:xfrm>
      </p:grpSpPr>
      <p:sp>
        <p:nvSpPr>
          <p:cNvPr id="15" name="Title 1">
            <a:extLst>
              <a:ext uri="{FF2B5EF4-FFF2-40B4-BE49-F238E27FC236}">
                <a16:creationId xmlns:a16="http://schemas.microsoft.com/office/drawing/2014/main" id="{6DBDE3AA-84EB-2448-F1CA-23E1E341FEFF}"/>
              </a:ext>
            </a:extLst>
          </p:cNvPr>
          <p:cNvSpPr>
            <a:spLocks noGrp="1"/>
          </p:cNvSpPr>
          <p:nvPr>
            <p:ph type="title"/>
          </p:nvPr>
        </p:nvSpPr>
        <p:spPr>
          <a:xfrm>
            <a:off x="457203" y="650504"/>
            <a:ext cx="8229600" cy="801290"/>
          </a:xfrm>
        </p:spPr>
        <p:txBody>
          <a:bodyPr wrap="square" anchor="ctr">
            <a:normAutofit/>
          </a:bodyPr>
          <a:lstStyle/>
          <a:p>
            <a:r>
              <a:rPr lang="en-US"/>
              <a:t>Camellia Research Progress and Plans</a:t>
            </a:r>
          </a:p>
        </p:txBody>
      </p:sp>
      <p:sp>
        <p:nvSpPr>
          <p:cNvPr id="16" name="Content Placeholder 2">
            <a:extLst>
              <a:ext uri="{FF2B5EF4-FFF2-40B4-BE49-F238E27FC236}">
                <a16:creationId xmlns:a16="http://schemas.microsoft.com/office/drawing/2014/main" id="{978DC8BB-C63C-414D-A474-713CDAE2AA89}"/>
              </a:ext>
            </a:extLst>
          </p:cNvPr>
          <p:cNvSpPr>
            <a:spLocks noGrp="1"/>
          </p:cNvSpPr>
          <p:nvPr>
            <p:ph sz="half" idx="2"/>
          </p:nvPr>
        </p:nvSpPr>
        <p:spPr>
          <a:xfrm>
            <a:off x="457200" y="1631156"/>
            <a:ext cx="4040188" cy="2963466"/>
          </a:xfrm>
        </p:spPr>
        <p:txBody>
          <a:bodyPr wrap="square" anchor="t">
            <a:normAutofit/>
          </a:bodyPr>
          <a:lstStyle/>
          <a:p>
            <a:r>
              <a:rPr lang="en-US">
                <a:ea typeface="ＭＳ Ｐゴシック"/>
              </a:rPr>
              <a:t>Crop improvement.</a:t>
            </a:r>
          </a:p>
          <a:p>
            <a:r>
              <a:rPr lang="en-US">
                <a:ea typeface="ＭＳ Ｐゴシック"/>
              </a:rPr>
              <a:t>Field trialing for hardiness</a:t>
            </a:r>
          </a:p>
          <a:p>
            <a:r>
              <a:rPr lang="en-US">
                <a:ea typeface="ＭＳ Ｐゴシック"/>
              </a:rPr>
              <a:t>2025 metabolite screening.</a:t>
            </a:r>
          </a:p>
          <a:p>
            <a:r>
              <a:rPr lang="en-US">
                <a:ea typeface="ＭＳ Ｐゴシック"/>
              </a:rPr>
              <a:t>Germplasm acquisition.</a:t>
            </a:r>
          </a:p>
          <a:p>
            <a:pPr marL="0" indent="0">
              <a:buNone/>
            </a:pPr>
            <a:endParaRPr lang="en-US">
              <a:ea typeface="ＭＳ Ｐゴシック"/>
            </a:endParaRPr>
          </a:p>
          <a:p>
            <a:endParaRPr lang="en-US"/>
          </a:p>
          <a:p>
            <a:endParaRPr lang="en-US"/>
          </a:p>
        </p:txBody>
      </p:sp>
      <p:pic>
        <p:nvPicPr>
          <p:cNvPr id="3" name="Picture 2" descr="A plant in a pot&#10;&#10;AI-generated content may be incorrect.">
            <a:extLst>
              <a:ext uri="{FF2B5EF4-FFF2-40B4-BE49-F238E27FC236}">
                <a16:creationId xmlns:a16="http://schemas.microsoft.com/office/drawing/2014/main" id="{AACFA3B3-6B9D-A50D-C2A5-E3234C0369E4}"/>
              </a:ext>
            </a:extLst>
          </p:cNvPr>
          <p:cNvPicPr>
            <a:picLocks noChangeAspect="1"/>
          </p:cNvPicPr>
          <p:nvPr/>
        </p:nvPicPr>
        <p:blipFill>
          <a:blip r:embed="rId2"/>
          <a:stretch>
            <a:fillRect/>
          </a:stretch>
        </p:blipFill>
        <p:spPr>
          <a:xfrm>
            <a:off x="5064042" y="1631156"/>
            <a:ext cx="3203747" cy="2963466"/>
          </a:xfrm>
          <a:prstGeom prst="rect">
            <a:avLst/>
          </a:prstGeom>
          <a:noFill/>
        </p:spPr>
      </p:pic>
      <p:sp>
        <p:nvSpPr>
          <p:cNvPr id="2" name="TextBox 1">
            <a:extLst>
              <a:ext uri="{FF2B5EF4-FFF2-40B4-BE49-F238E27FC236}">
                <a16:creationId xmlns:a16="http://schemas.microsoft.com/office/drawing/2014/main" id="{78BC9F0A-310F-5BF7-6E3D-0F06BAA0C4A5}"/>
              </a:ext>
            </a:extLst>
          </p:cNvPr>
          <p:cNvSpPr txBox="1"/>
          <p:nvPr/>
        </p:nvSpPr>
        <p:spPr>
          <a:xfrm>
            <a:off x="5064760" y="4590517"/>
            <a:ext cx="2653103"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Calibri"/>
                <a:ea typeface="ＭＳ Ｐゴシック"/>
              </a:rPr>
              <a:t>Red leaf </a:t>
            </a:r>
            <a:r>
              <a:rPr lang="en-US" sz="1200" i="1">
                <a:latin typeface="Calibri"/>
                <a:ea typeface="ＭＳ Ｐゴシック"/>
              </a:rPr>
              <a:t>C. sinensis </a:t>
            </a:r>
            <a:r>
              <a:rPr lang="en-US" sz="1200">
                <a:latin typeface="Calibri"/>
                <a:ea typeface="ＭＳ Ｐゴシック"/>
              </a:rPr>
              <a:t>in greenhouse.</a:t>
            </a:r>
            <a:endParaRPr lang="en-US" sz="1200"/>
          </a:p>
        </p:txBody>
      </p:sp>
    </p:spTree>
    <p:extLst>
      <p:ext uri="{BB962C8B-B14F-4D97-AF65-F5344CB8AC3E}">
        <p14:creationId xmlns:p14="http://schemas.microsoft.com/office/powerpoint/2010/main" val="91665519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A0DEA151-599F-5767-258A-4BDD4831648A}"/>
              </a:ext>
            </a:extLst>
          </p:cNvPr>
          <p:cNvPicPr>
            <a:picLocks noChangeAspect="1"/>
          </p:cNvPicPr>
          <p:nvPr/>
        </p:nvPicPr>
        <p:blipFill>
          <a:blip r:embed="rId3"/>
          <a:stretch>
            <a:fillRect/>
          </a:stretch>
        </p:blipFill>
        <p:spPr>
          <a:xfrm>
            <a:off x="7084375" y="1472993"/>
            <a:ext cx="1840170" cy="3050977"/>
          </a:xfrm>
          <a:prstGeom prst="rect">
            <a:avLst/>
          </a:prstGeom>
        </p:spPr>
      </p:pic>
      <p:sp>
        <p:nvSpPr>
          <p:cNvPr id="2" name="Title 1">
            <a:extLst>
              <a:ext uri="{FF2B5EF4-FFF2-40B4-BE49-F238E27FC236}">
                <a16:creationId xmlns:a16="http://schemas.microsoft.com/office/drawing/2014/main" id="{77B85F4C-7D94-821F-4B02-233BA392FB05}"/>
              </a:ext>
            </a:extLst>
          </p:cNvPr>
          <p:cNvSpPr>
            <a:spLocks noGrp="1"/>
          </p:cNvSpPr>
          <p:nvPr>
            <p:ph type="title"/>
          </p:nvPr>
        </p:nvSpPr>
        <p:spPr>
          <a:xfrm>
            <a:off x="151465" y="586907"/>
            <a:ext cx="8535335" cy="801290"/>
          </a:xfrm>
        </p:spPr>
        <p:txBody>
          <a:bodyPr/>
          <a:lstStyle/>
          <a:p>
            <a:r>
              <a:rPr lang="en-US" i="1"/>
              <a:t>Camellia sinensis </a:t>
            </a:r>
            <a:r>
              <a:rPr lang="en-US"/>
              <a:t>Improvement Underway</a:t>
            </a:r>
          </a:p>
        </p:txBody>
      </p:sp>
      <p:sp>
        <p:nvSpPr>
          <p:cNvPr id="3" name="Content Placeholder 2">
            <a:extLst>
              <a:ext uri="{FF2B5EF4-FFF2-40B4-BE49-F238E27FC236}">
                <a16:creationId xmlns:a16="http://schemas.microsoft.com/office/drawing/2014/main" id="{AD817D1C-114A-9A49-9980-9F1ED21D091E}"/>
              </a:ext>
            </a:extLst>
          </p:cNvPr>
          <p:cNvSpPr>
            <a:spLocks noGrp="1"/>
          </p:cNvSpPr>
          <p:nvPr>
            <p:ph sz="half" idx="1"/>
          </p:nvPr>
        </p:nvSpPr>
        <p:spPr>
          <a:xfrm>
            <a:off x="457200" y="1476378"/>
            <a:ext cx="4038600" cy="1849178"/>
          </a:xfrm>
        </p:spPr>
        <p:txBody>
          <a:bodyPr/>
          <a:lstStyle/>
          <a:p>
            <a:r>
              <a:rPr lang="en-US" sz="1800">
                <a:ea typeface="ＭＳ Ｐゴシック"/>
              </a:rPr>
              <a:t>Crossing and evaluating hybrids since 2024.</a:t>
            </a:r>
          </a:p>
          <a:p>
            <a:r>
              <a:rPr lang="en-US" sz="1800">
                <a:ea typeface="ＭＳ Ｐゴシック"/>
              </a:rPr>
              <a:t>Traits for the whole package:</a:t>
            </a:r>
            <a:endParaRPr lang="en-US">
              <a:ea typeface="ＭＳ Ｐゴシック"/>
            </a:endParaRPr>
          </a:p>
          <a:p>
            <a:pPr lvl="1"/>
            <a:r>
              <a:rPr lang="en-US" sz="1800">
                <a:ea typeface="ＭＳ Ｐゴシック"/>
              </a:rPr>
              <a:t>Cold hardiness</a:t>
            </a:r>
          </a:p>
          <a:p>
            <a:pPr lvl="1"/>
            <a:r>
              <a:rPr lang="en-US" sz="1800">
                <a:ea typeface="ＭＳ Ｐゴシック"/>
              </a:rPr>
              <a:t>Compact and hedge forms</a:t>
            </a:r>
          </a:p>
          <a:p>
            <a:pPr lvl="1"/>
            <a:r>
              <a:rPr lang="en-US" sz="1800">
                <a:ea typeface="ＭＳ Ｐゴシック"/>
              </a:rPr>
              <a:t>Floral traits</a:t>
            </a:r>
          </a:p>
          <a:p>
            <a:pPr lvl="1"/>
            <a:r>
              <a:rPr lang="en-US" sz="1800">
                <a:ea typeface="ＭＳ Ｐゴシック"/>
              </a:rPr>
              <a:t>Tea quality</a:t>
            </a:r>
          </a:p>
          <a:p>
            <a:pPr marL="457200" lvl="1" indent="0">
              <a:buNone/>
            </a:pPr>
            <a:endParaRPr lang="en-US" sz="1800"/>
          </a:p>
        </p:txBody>
      </p:sp>
      <p:pic>
        <p:nvPicPr>
          <p:cNvPr id="5" name="Content Placeholder 4">
            <a:extLst>
              <a:ext uri="{FF2B5EF4-FFF2-40B4-BE49-F238E27FC236}">
                <a16:creationId xmlns:a16="http://schemas.microsoft.com/office/drawing/2014/main" id="{C1768CBF-4771-2163-8E95-6A22AF35CED6}"/>
              </a:ext>
            </a:extLst>
          </p:cNvPr>
          <p:cNvPicPr>
            <a:picLocks noGrp="1" noChangeAspect="1"/>
          </p:cNvPicPr>
          <p:nvPr>
            <p:ph sz="half" idx="2"/>
          </p:nvPr>
        </p:nvPicPr>
        <p:blipFill>
          <a:blip r:embed="rId4"/>
          <a:stretch>
            <a:fillRect/>
          </a:stretch>
        </p:blipFill>
        <p:spPr>
          <a:xfrm>
            <a:off x="4242491" y="1472993"/>
            <a:ext cx="3023878" cy="3054361"/>
          </a:xfrm>
          <a:prstGeom prst="rect">
            <a:avLst/>
          </a:prstGeom>
        </p:spPr>
      </p:pic>
      <p:sp>
        <p:nvSpPr>
          <p:cNvPr id="6" name="TextBox 5">
            <a:extLst>
              <a:ext uri="{FF2B5EF4-FFF2-40B4-BE49-F238E27FC236}">
                <a16:creationId xmlns:a16="http://schemas.microsoft.com/office/drawing/2014/main" id="{35394492-C34E-DAB7-5334-57B20590767A}"/>
              </a:ext>
            </a:extLst>
          </p:cNvPr>
          <p:cNvSpPr txBox="1"/>
          <p:nvPr/>
        </p:nvSpPr>
        <p:spPr>
          <a:xfrm>
            <a:off x="457200" y="3784797"/>
            <a:ext cx="3660213" cy="369332"/>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US">
                <a:latin typeface="Calibri"/>
                <a:ea typeface="ＭＳ Ｐゴシック"/>
              </a:rPr>
              <a:t>Exploratory interspecific crosses.</a:t>
            </a:r>
          </a:p>
        </p:txBody>
      </p:sp>
    </p:spTree>
    <p:extLst>
      <p:ext uri="{BB962C8B-B14F-4D97-AF65-F5344CB8AC3E}">
        <p14:creationId xmlns:p14="http://schemas.microsoft.com/office/powerpoint/2010/main" val="1348813797"/>
      </p:ext>
    </p:extLst>
  </p:cSld>
  <p:clrMapOvr>
    <a:masterClrMapping/>
  </p:clrMapOvr>
  <p:extLst>
    <p:ext uri="{6950BFC3-D8DA-4A85-94F7-54DA5524770B}">
      <p188:commentRel xmlns:p188="http://schemas.microsoft.com/office/powerpoint/2018/8/main" r:id="rId2"/>
    </p:ext>
  </p:extLs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789A15-E137-A35C-F44F-29AA9A8126C2}"/>
              </a:ext>
            </a:extLst>
          </p:cNvPr>
          <p:cNvSpPr>
            <a:spLocks noGrp="1"/>
          </p:cNvSpPr>
          <p:nvPr>
            <p:ph type="title"/>
          </p:nvPr>
        </p:nvSpPr>
        <p:spPr>
          <a:xfrm>
            <a:off x="457200" y="675085"/>
            <a:ext cx="8229600" cy="801290"/>
          </a:xfrm>
        </p:spPr>
        <p:txBody>
          <a:bodyPr wrap="square" anchor="ctr">
            <a:normAutofit/>
          </a:bodyPr>
          <a:lstStyle/>
          <a:p>
            <a:r>
              <a:rPr lang="en-US"/>
              <a:t>Plans for Cold Hardiness Trialing </a:t>
            </a:r>
          </a:p>
        </p:txBody>
      </p:sp>
      <p:sp>
        <p:nvSpPr>
          <p:cNvPr id="3" name="Content Placeholder 2">
            <a:extLst>
              <a:ext uri="{FF2B5EF4-FFF2-40B4-BE49-F238E27FC236}">
                <a16:creationId xmlns:a16="http://schemas.microsoft.com/office/drawing/2014/main" id="{1F93F6DC-F113-2BA5-CA08-599E702C0EB1}"/>
              </a:ext>
            </a:extLst>
          </p:cNvPr>
          <p:cNvSpPr>
            <a:spLocks noGrp="1"/>
          </p:cNvSpPr>
          <p:nvPr>
            <p:ph sz="half" idx="1"/>
          </p:nvPr>
        </p:nvSpPr>
        <p:spPr>
          <a:xfrm>
            <a:off x="457200" y="1476377"/>
            <a:ext cx="4038600" cy="3118247"/>
          </a:xfrm>
        </p:spPr>
        <p:txBody>
          <a:bodyPr wrap="square" anchor="t">
            <a:normAutofit/>
          </a:bodyPr>
          <a:lstStyle/>
          <a:p>
            <a:pPr marL="0" indent="0">
              <a:buNone/>
            </a:pPr>
            <a:endParaRPr lang="en-US" sz="1800">
              <a:ea typeface="ＭＳ Ｐゴシック"/>
            </a:endParaRPr>
          </a:p>
          <a:p>
            <a:r>
              <a:rPr lang="en-US" sz="1800">
                <a:ea typeface="ＭＳ Ｐゴシック"/>
              </a:rPr>
              <a:t>Screening germplasm hardiness:</a:t>
            </a:r>
          </a:p>
          <a:p>
            <a:pPr lvl="1"/>
            <a:r>
              <a:rPr lang="en-US" sz="1800">
                <a:ea typeface="ＭＳ Ｐゴシック"/>
              </a:rPr>
              <a:t>Cultivars</a:t>
            </a:r>
          </a:p>
          <a:p>
            <a:pPr lvl="1"/>
            <a:r>
              <a:rPr lang="en-US" sz="1800">
                <a:ea typeface="ＭＳ Ｐゴシック"/>
              </a:rPr>
              <a:t>Program hybrids</a:t>
            </a:r>
          </a:p>
          <a:p>
            <a:pPr lvl="1"/>
            <a:r>
              <a:rPr lang="en-US" sz="1800">
                <a:ea typeface="ＭＳ Ｐゴシック"/>
              </a:rPr>
              <a:t>Initial hybrids survived 0F with no injury.</a:t>
            </a:r>
          </a:p>
          <a:p>
            <a:pPr marL="457200" lvl="1" indent="0">
              <a:buNone/>
            </a:pPr>
            <a:endParaRPr lang="en-US" sz="1800">
              <a:ea typeface="ＭＳ Ｐゴシック"/>
            </a:endParaRPr>
          </a:p>
          <a:p>
            <a:pPr lvl="1">
              <a:buFont typeface="Arial"/>
              <a:buChar char="–"/>
            </a:pPr>
            <a:r>
              <a:rPr lang="en-US" sz="1800">
                <a:ea typeface="ＭＳ Ｐゴシック"/>
              </a:rPr>
              <a:t>2025 spring planting.</a:t>
            </a:r>
          </a:p>
        </p:txBody>
      </p:sp>
      <p:pic>
        <p:nvPicPr>
          <p:cNvPr id="4" name="Picture 3">
            <a:extLst>
              <a:ext uri="{FF2B5EF4-FFF2-40B4-BE49-F238E27FC236}">
                <a16:creationId xmlns:a16="http://schemas.microsoft.com/office/drawing/2014/main" id="{47492FF3-121F-0D6F-BC85-053768511828}"/>
              </a:ext>
            </a:extLst>
          </p:cNvPr>
          <p:cNvPicPr>
            <a:picLocks noChangeAspect="1"/>
          </p:cNvPicPr>
          <p:nvPr/>
        </p:nvPicPr>
        <p:blipFill>
          <a:blip r:embed="rId3"/>
          <a:stretch>
            <a:fillRect/>
          </a:stretch>
        </p:blipFill>
        <p:spPr>
          <a:xfrm>
            <a:off x="5552727" y="1476377"/>
            <a:ext cx="2229546" cy="3118247"/>
          </a:xfrm>
          <a:prstGeom prst="rect">
            <a:avLst/>
          </a:prstGeom>
          <a:noFill/>
        </p:spPr>
      </p:pic>
    </p:spTree>
    <p:extLst>
      <p:ext uri="{BB962C8B-B14F-4D97-AF65-F5344CB8AC3E}">
        <p14:creationId xmlns:p14="http://schemas.microsoft.com/office/powerpoint/2010/main" val="1020958530"/>
      </p:ext>
    </p:extLst>
  </p:cSld>
  <p:clrMapOvr>
    <a:masterClrMapping/>
  </p:clrMapOvr>
  <p:extLst>
    <p:ext uri="{6950BFC3-D8DA-4A85-94F7-54DA5524770B}">
      <p188:commentRel xmlns:p188="http://schemas.microsoft.com/office/powerpoint/2018/8/main" r:id="rId2"/>
    </p:ext>
  </p:extLs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Plants in a planter box&#10;&#10;AI-generated content may be incorrect.">
            <a:extLst>
              <a:ext uri="{FF2B5EF4-FFF2-40B4-BE49-F238E27FC236}">
                <a16:creationId xmlns:a16="http://schemas.microsoft.com/office/drawing/2014/main" id="{41594744-EA3E-C1E3-95F8-C86E152DD112}"/>
              </a:ext>
            </a:extLst>
          </p:cNvPr>
          <p:cNvPicPr>
            <a:picLocks noGrp="1" noChangeAspect="1"/>
          </p:cNvPicPr>
          <p:nvPr>
            <p:ph idx="1"/>
          </p:nvPr>
        </p:nvPicPr>
        <p:blipFill>
          <a:blip r:embed="rId2"/>
          <a:stretch>
            <a:fillRect/>
          </a:stretch>
        </p:blipFill>
        <p:spPr>
          <a:xfrm>
            <a:off x="1515534" y="508000"/>
            <a:ext cx="6112933" cy="4584700"/>
          </a:xfrm>
          <a:noFill/>
        </p:spPr>
      </p:pic>
    </p:spTree>
    <p:extLst>
      <p:ext uri="{BB962C8B-B14F-4D97-AF65-F5344CB8AC3E}">
        <p14:creationId xmlns:p14="http://schemas.microsoft.com/office/powerpoint/2010/main" val="292638574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group of plants in pots&#10;&#10;AI-generated content may be incorrect.">
            <a:extLst>
              <a:ext uri="{FF2B5EF4-FFF2-40B4-BE49-F238E27FC236}">
                <a16:creationId xmlns:a16="http://schemas.microsoft.com/office/drawing/2014/main" id="{DC3C2F1C-A7B9-F9D6-0DC7-88EEDA3F1C82}"/>
              </a:ext>
            </a:extLst>
          </p:cNvPr>
          <p:cNvPicPr>
            <a:picLocks noGrp="1" noChangeAspect="1"/>
          </p:cNvPicPr>
          <p:nvPr>
            <p:ph idx="1"/>
          </p:nvPr>
        </p:nvPicPr>
        <p:blipFill>
          <a:blip r:embed="rId2"/>
          <a:stretch/>
        </p:blipFill>
        <p:spPr>
          <a:xfrm>
            <a:off x="1515534" y="508000"/>
            <a:ext cx="6112933" cy="4584700"/>
          </a:xfrm>
          <a:noFill/>
        </p:spPr>
      </p:pic>
    </p:spTree>
    <p:extLst>
      <p:ext uri="{BB962C8B-B14F-4D97-AF65-F5344CB8AC3E}">
        <p14:creationId xmlns:p14="http://schemas.microsoft.com/office/powerpoint/2010/main" val="415558571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E225DE-C5D5-74E7-8B57-4BB59A06A955}"/>
              </a:ext>
            </a:extLst>
          </p:cNvPr>
          <p:cNvSpPr>
            <a:spLocks noGrp="1"/>
          </p:cNvSpPr>
          <p:nvPr>
            <p:ph type="title"/>
          </p:nvPr>
        </p:nvSpPr>
        <p:spPr>
          <a:xfrm>
            <a:off x="457200" y="617636"/>
            <a:ext cx="8229600" cy="801290"/>
          </a:xfrm>
        </p:spPr>
        <p:txBody>
          <a:bodyPr/>
          <a:lstStyle/>
          <a:p>
            <a:r>
              <a:rPr lang="en-US"/>
              <a:t>Efforts to expand </a:t>
            </a:r>
            <a:r>
              <a:rPr lang="en-US" i="1"/>
              <a:t>Camellia sinensis </a:t>
            </a:r>
            <a:r>
              <a:rPr lang="en-US"/>
              <a:t>germplasm</a:t>
            </a:r>
          </a:p>
        </p:txBody>
      </p:sp>
      <p:sp>
        <p:nvSpPr>
          <p:cNvPr id="3" name="Content Placeholder 2">
            <a:extLst>
              <a:ext uri="{FF2B5EF4-FFF2-40B4-BE49-F238E27FC236}">
                <a16:creationId xmlns:a16="http://schemas.microsoft.com/office/drawing/2014/main" id="{72003F17-8D78-7706-32C5-316F1A8D4703}"/>
              </a:ext>
            </a:extLst>
          </p:cNvPr>
          <p:cNvSpPr>
            <a:spLocks noGrp="1"/>
          </p:cNvSpPr>
          <p:nvPr>
            <p:ph idx="1"/>
          </p:nvPr>
        </p:nvSpPr>
        <p:spPr>
          <a:xfrm>
            <a:off x="457200" y="1613647"/>
            <a:ext cx="4386008" cy="2980975"/>
          </a:xfrm>
        </p:spPr>
        <p:txBody>
          <a:bodyPr/>
          <a:lstStyle/>
          <a:p>
            <a:r>
              <a:rPr lang="en-US">
                <a:ea typeface="ＭＳ Ｐゴシック"/>
              </a:rPr>
              <a:t>13 new cultivars of tea have been acquired.</a:t>
            </a:r>
          </a:p>
          <a:p>
            <a:pPr lvl="1"/>
            <a:r>
              <a:rPr lang="en-US">
                <a:ea typeface="ＭＳ Ｐゴシック"/>
              </a:rPr>
              <a:t>Six commercial varieties.</a:t>
            </a:r>
          </a:p>
          <a:p>
            <a:pPr lvl="1"/>
            <a:r>
              <a:rPr lang="en-US">
                <a:ea typeface="ＭＳ Ｐゴシック"/>
              </a:rPr>
              <a:t>New landscape traits (foliage, hardiness, production).</a:t>
            </a:r>
          </a:p>
        </p:txBody>
      </p:sp>
      <p:pic>
        <p:nvPicPr>
          <p:cNvPr id="4" name="Picture 3">
            <a:extLst>
              <a:ext uri="{FF2B5EF4-FFF2-40B4-BE49-F238E27FC236}">
                <a16:creationId xmlns:a16="http://schemas.microsoft.com/office/drawing/2014/main" id="{5817B6F7-D116-17EF-5E6D-6762D5E8E479}"/>
              </a:ext>
            </a:extLst>
          </p:cNvPr>
          <p:cNvPicPr>
            <a:picLocks noChangeAspect="1"/>
          </p:cNvPicPr>
          <p:nvPr/>
        </p:nvPicPr>
        <p:blipFill>
          <a:blip r:embed="rId2"/>
          <a:stretch>
            <a:fillRect/>
          </a:stretch>
        </p:blipFill>
        <p:spPr>
          <a:xfrm>
            <a:off x="5110934" y="1915919"/>
            <a:ext cx="1938667" cy="1188215"/>
          </a:xfrm>
          <a:prstGeom prst="rect">
            <a:avLst/>
          </a:prstGeom>
        </p:spPr>
      </p:pic>
      <p:pic>
        <p:nvPicPr>
          <p:cNvPr id="5" name="Picture 4">
            <a:extLst>
              <a:ext uri="{FF2B5EF4-FFF2-40B4-BE49-F238E27FC236}">
                <a16:creationId xmlns:a16="http://schemas.microsoft.com/office/drawing/2014/main" id="{F01056C7-5F06-B59E-9D81-C65BBDB19D44}"/>
              </a:ext>
            </a:extLst>
          </p:cNvPr>
          <p:cNvPicPr>
            <a:picLocks noChangeAspect="1"/>
          </p:cNvPicPr>
          <p:nvPr/>
        </p:nvPicPr>
        <p:blipFill>
          <a:blip r:embed="rId3"/>
          <a:stretch>
            <a:fillRect/>
          </a:stretch>
        </p:blipFill>
        <p:spPr>
          <a:xfrm>
            <a:off x="5110934" y="3402182"/>
            <a:ext cx="2840882" cy="995973"/>
          </a:xfrm>
          <a:prstGeom prst="rect">
            <a:avLst/>
          </a:prstGeom>
        </p:spPr>
      </p:pic>
    </p:spTree>
    <p:extLst>
      <p:ext uri="{BB962C8B-B14F-4D97-AF65-F5344CB8AC3E}">
        <p14:creationId xmlns:p14="http://schemas.microsoft.com/office/powerpoint/2010/main" val="184518403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972E2A-F513-9F35-D805-BDF705CFB057}"/>
              </a:ext>
            </a:extLst>
          </p:cNvPr>
          <p:cNvSpPr>
            <a:spLocks noGrp="1"/>
          </p:cNvSpPr>
          <p:nvPr>
            <p:ph type="title"/>
          </p:nvPr>
        </p:nvSpPr>
        <p:spPr>
          <a:xfrm>
            <a:off x="457203" y="650504"/>
            <a:ext cx="8229600" cy="801290"/>
          </a:xfrm>
        </p:spPr>
        <p:txBody>
          <a:bodyPr wrap="square" anchor="ctr">
            <a:normAutofit/>
          </a:bodyPr>
          <a:lstStyle/>
          <a:p>
            <a:r>
              <a:rPr lang="en-US"/>
              <a:t>2025 </a:t>
            </a:r>
            <a:r>
              <a:rPr lang="en-US" i="1"/>
              <a:t>Camellia</a:t>
            </a:r>
            <a:r>
              <a:rPr lang="en-US"/>
              <a:t> Metabolite Screening</a:t>
            </a:r>
          </a:p>
        </p:txBody>
      </p:sp>
      <p:sp>
        <p:nvSpPr>
          <p:cNvPr id="3" name="Content Placeholder 2">
            <a:extLst>
              <a:ext uri="{FF2B5EF4-FFF2-40B4-BE49-F238E27FC236}">
                <a16:creationId xmlns:a16="http://schemas.microsoft.com/office/drawing/2014/main" id="{84CA747A-5E05-C0DD-5620-F594313F0823}"/>
              </a:ext>
            </a:extLst>
          </p:cNvPr>
          <p:cNvSpPr>
            <a:spLocks noGrp="1"/>
          </p:cNvSpPr>
          <p:nvPr>
            <p:ph sz="half" idx="2"/>
          </p:nvPr>
        </p:nvSpPr>
        <p:spPr>
          <a:xfrm>
            <a:off x="457200" y="1631156"/>
            <a:ext cx="4040188" cy="2963466"/>
          </a:xfrm>
        </p:spPr>
        <p:txBody>
          <a:bodyPr wrap="square" anchor="t">
            <a:normAutofit/>
          </a:bodyPr>
          <a:lstStyle/>
          <a:p>
            <a:pPr>
              <a:lnSpc>
                <a:spcPct val="90000"/>
              </a:lnSpc>
            </a:pPr>
            <a:r>
              <a:rPr lang="en-US" sz="2200"/>
              <a:t>Camellia:</a:t>
            </a:r>
          </a:p>
          <a:p>
            <a:pPr lvl="1">
              <a:lnSpc>
                <a:spcPct val="90000"/>
              </a:lnSpc>
            </a:pPr>
            <a:r>
              <a:rPr lang="en-US" sz="2200"/>
              <a:t>21 cultivars.</a:t>
            </a:r>
          </a:p>
          <a:p>
            <a:pPr lvl="1">
              <a:lnSpc>
                <a:spcPct val="90000"/>
              </a:lnSpc>
            </a:pPr>
            <a:r>
              <a:rPr lang="en-US" sz="2200"/>
              <a:t>7 commercial tea varieties.</a:t>
            </a:r>
          </a:p>
          <a:p>
            <a:pPr lvl="1">
              <a:lnSpc>
                <a:spcPct val="90000"/>
              </a:lnSpc>
            </a:pPr>
            <a:r>
              <a:rPr lang="en-US" sz="2200"/>
              <a:t>12 program top selections.</a:t>
            </a:r>
          </a:p>
          <a:p>
            <a:pPr lvl="1">
              <a:lnSpc>
                <a:spcPct val="90000"/>
              </a:lnSpc>
            </a:pPr>
            <a:r>
              <a:rPr lang="en-US" sz="2200"/>
              <a:t>7 other species and hybrids.</a:t>
            </a:r>
          </a:p>
          <a:p>
            <a:pPr>
              <a:lnSpc>
                <a:spcPct val="90000"/>
              </a:lnSpc>
            </a:pPr>
            <a:endParaRPr lang="en-US" sz="2200"/>
          </a:p>
        </p:txBody>
      </p:sp>
      <p:pic>
        <p:nvPicPr>
          <p:cNvPr id="5" name="Picture 4" descr="A black and white image of a molecule&#10;&#10;AI-generated content may be incorrect.">
            <a:extLst>
              <a:ext uri="{FF2B5EF4-FFF2-40B4-BE49-F238E27FC236}">
                <a16:creationId xmlns:a16="http://schemas.microsoft.com/office/drawing/2014/main" id="{2449CA5B-EC1A-DD5E-C468-31733F562876}"/>
              </a:ext>
            </a:extLst>
          </p:cNvPr>
          <p:cNvPicPr>
            <a:picLocks noChangeAspect="1"/>
          </p:cNvPicPr>
          <p:nvPr/>
        </p:nvPicPr>
        <p:blipFill>
          <a:blip r:embed="rId2"/>
          <a:stretch>
            <a:fillRect/>
          </a:stretch>
        </p:blipFill>
        <p:spPr>
          <a:xfrm>
            <a:off x="5855277" y="1576388"/>
            <a:ext cx="1932710" cy="1871230"/>
          </a:xfrm>
          <a:prstGeom prst="rect">
            <a:avLst/>
          </a:prstGeom>
        </p:spPr>
      </p:pic>
      <p:pic>
        <p:nvPicPr>
          <p:cNvPr id="7" name="Picture 6" descr="Blue text on a black background&#10;&#10;AI-generated content may be incorrect.">
            <a:extLst>
              <a:ext uri="{FF2B5EF4-FFF2-40B4-BE49-F238E27FC236}">
                <a16:creationId xmlns:a16="http://schemas.microsoft.com/office/drawing/2014/main" id="{69453E91-26C0-9D19-FD08-4E6BE9FBED2E}"/>
              </a:ext>
            </a:extLst>
          </p:cNvPr>
          <p:cNvPicPr>
            <a:picLocks noChangeAspect="1"/>
          </p:cNvPicPr>
          <p:nvPr/>
        </p:nvPicPr>
        <p:blipFill>
          <a:blip r:embed="rId3"/>
          <a:stretch>
            <a:fillRect/>
          </a:stretch>
        </p:blipFill>
        <p:spPr>
          <a:xfrm>
            <a:off x="6624637" y="4191432"/>
            <a:ext cx="2056534" cy="511753"/>
          </a:xfrm>
          <a:prstGeom prst="rect">
            <a:avLst/>
          </a:prstGeom>
        </p:spPr>
      </p:pic>
    </p:spTree>
    <p:extLst>
      <p:ext uri="{BB962C8B-B14F-4D97-AF65-F5344CB8AC3E}">
        <p14:creationId xmlns:p14="http://schemas.microsoft.com/office/powerpoint/2010/main" val="283147867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184687A7-EBE8-7A56-F09A-B4FC10C1783E}"/>
              </a:ext>
            </a:extLst>
          </p:cNvPr>
          <p:cNvSpPr>
            <a:spLocks noGrp="1"/>
          </p:cNvSpPr>
          <p:nvPr>
            <p:ph type="title"/>
          </p:nvPr>
        </p:nvSpPr>
        <p:spPr>
          <a:xfrm>
            <a:off x="457203" y="650504"/>
            <a:ext cx="8229600" cy="801290"/>
          </a:xfrm>
        </p:spPr>
        <p:txBody>
          <a:bodyPr wrap="square" anchor="ctr">
            <a:normAutofit/>
          </a:bodyPr>
          <a:lstStyle/>
          <a:p>
            <a:r>
              <a:rPr lang="en-US" i="1"/>
              <a:t>Ilex</a:t>
            </a:r>
            <a:r>
              <a:rPr lang="en-US"/>
              <a:t> Research Progress and Plans</a:t>
            </a:r>
          </a:p>
        </p:txBody>
      </p:sp>
      <p:sp>
        <p:nvSpPr>
          <p:cNvPr id="16" name="Content Placeholder 2">
            <a:extLst>
              <a:ext uri="{FF2B5EF4-FFF2-40B4-BE49-F238E27FC236}">
                <a16:creationId xmlns:a16="http://schemas.microsoft.com/office/drawing/2014/main" id="{E60DD64D-62E9-EDA9-35DE-8238CB20D000}"/>
              </a:ext>
            </a:extLst>
          </p:cNvPr>
          <p:cNvSpPr>
            <a:spLocks noGrp="1"/>
          </p:cNvSpPr>
          <p:nvPr>
            <p:ph sz="half" idx="2"/>
          </p:nvPr>
        </p:nvSpPr>
        <p:spPr>
          <a:xfrm>
            <a:off x="457200" y="1631156"/>
            <a:ext cx="4040188" cy="2963466"/>
          </a:xfrm>
        </p:spPr>
        <p:txBody>
          <a:bodyPr wrap="square" anchor="t">
            <a:normAutofit/>
          </a:bodyPr>
          <a:lstStyle/>
          <a:p>
            <a:r>
              <a:rPr lang="en-US" sz="2200">
                <a:ea typeface="ＭＳ Ｐゴシック"/>
              </a:rPr>
              <a:t>Crop improvement.</a:t>
            </a:r>
          </a:p>
          <a:p>
            <a:r>
              <a:rPr lang="en-US" sz="2200">
                <a:ea typeface="ＭＳ Ｐゴシック"/>
              </a:rPr>
              <a:t>2024 metabolite screening.</a:t>
            </a:r>
          </a:p>
          <a:p>
            <a:r>
              <a:rPr lang="en-US" sz="2200">
                <a:ea typeface="ＭＳ Ｐゴシック"/>
              </a:rPr>
              <a:t>2025 metabolite screening.</a:t>
            </a:r>
          </a:p>
          <a:p>
            <a:r>
              <a:rPr lang="en-US" sz="2200">
                <a:ea typeface="ＭＳ Ｐゴシック"/>
              </a:rPr>
              <a:t>Ilex germplasm acquisition.</a:t>
            </a:r>
          </a:p>
          <a:p>
            <a:r>
              <a:rPr lang="en-US" sz="2200">
                <a:ea typeface="ＭＳ Ｐゴシック"/>
              </a:rPr>
              <a:t>Field trialing for hardiness</a:t>
            </a:r>
          </a:p>
          <a:p>
            <a:endParaRPr lang="en-US" sz="2200"/>
          </a:p>
          <a:p>
            <a:endParaRPr lang="en-US" sz="2200"/>
          </a:p>
        </p:txBody>
      </p:sp>
      <p:pic>
        <p:nvPicPr>
          <p:cNvPr id="2" name="Picture 1" descr="A close up of a plant&#10;&#10;AI-generated content may be incorrect.">
            <a:extLst>
              <a:ext uri="{FF2B5EF4-FFF2-40B4-BE49-F238E27FC236}">
                <a16:creationId xmlns:a16="http://schemas.microsoft.com/office/drawing/2014/main" id="{D86B2D60-4622-D8C9-80FB-7C65A8B189F7}"/>
              </a:ext>
            </a:extLst>
          </p:cNvPr>
          <p:cNvPicPr>
            <a:picLocks noChangeAspect="1"/>
          </p:cNvPicPr>
          <p:nvPr/>
        </p:nvPicPr>
        <p:blipFill>
          <a:blip r:embed="rId2"/>
          <a:srcRect t="2186" r="-4" b="49"/>
          <a:stretch/>
        </p:blipFill>
        <p:spPr>
          <a:xfrm>
            <a:off x="4645028" y="1631156"/>
            <a:ext cx="4041775" cy="2963466"/>
          </a:xfrm>
          <a:prstGeom prst="rect">
            <a:avLst/>
          </a:prstGeom>
          <a:noFill/>
        </p:spPr>
      </p:pic>
      <p:sp>
        <p:nvSpPr>
          <p:cNvPr id="3" name="TextBox 2">
            <a:extLst>
              <a:ext uri="{FF2B5EF4-FFF2-40B4-BE49-F238E27FC236}">
                <a16:creationId xmlns:a16="http://schemas.microsoft.com/office/drawing/2014/main" id="{7FFA00F6-2712-823E-45CE-6E2CF89D1416}"/>
              </a:ext>
            </a:extLst>
          </p:cNvPr>
          <p:cNvSpPr txBox="1"/>
          <p:nvPr/>
        </p:nvSpPr>
        <p:spPr>
          <a:xfrm>
            <a:off x="4644344" y="4590517"/>
            <a:ext cx="262314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Arial"/>
                <a:ea typeface="ＭＳ Ｐゴシック"/>
              </a:rPr>
              <a:t>Female flowers of </a:t>
            </a:r>
            <a:r>
              <a:rPr lang="en-US" sz="1200" i="1">
                <a:latin typeface="Arial"/>
                <a:ea typeface="ＭＳ Ｐゴシック"/>
              </a:rPr>
              <a:t>Ilex vomitoria.</a:t>
            </a:r>
            <a:endParaRPr lang="en-US" sz="1200" i="1">
              <a:latin typeface="Arial"/>
            </a:endParaRPr>
          </a:p>
        </p:txBody>
      </p:sp>
    </p:spTree>
    <p:extLst>
      <p:ext uri="{BB962C8B-B14F-4D97-AF65-F5344CB8AC3E}">
        <p14:creationId xmlns:p14="http://schemas.microsoft.com/office/powerpoint/2010/main" val="22315673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F7E433-5C0D-5649-3D6F-D38DA96CB875}"/>
              </a:ext>
            </a:extLst>
          </p:cNvPr>
          <p:cNvSpPr>
            <a:spLocks noGrp="1"/>
          </p:cNvSpPr>
          <p:nvPr>
            <p:ph type="title"/>
          </p:nvPr>
        </p:nvSpPr>
        <p:spPr>
          <a:xfrm>
            <a:off x="457200" y="470750"/>
            <a:ext cx="8229600" cy="801290"/>
          </a:xfrm>
        </p:spPr>
        <p:txBody>
          <a:bodyPr/>
          <a:lstStyle/>
          <a:p>
            <a:r>
              <a:rPr lang="en-US"/>
              <a:t>Ilex Improvement Plans</a:t>
            </a:r>
          </a:p>
        </p:txBody>
      </p:sp>
      <p:pic>
        <p:nvPicPr>
          <p:cNvPr id="8" name="Content Placeholder 7">
            <a:extLst>
              <a:ext uri="{FF2B5EF4-FFF2-40B4-BE49-F238E27FC236}">
                <a16:creationId xmlns:a16="http://schemas.microsoft.com/office/drawing/2014/main" id="{B319C5DB-6390-5C29-EE18-A6E78BAC99CC}"/>
              </a:ext>
            </a:extLst>
          </p:cNvPr>
          <p:cNvPicPr>
            <a:picLocks noGrp="1" noChangeAspect="1"/>
          </p:cNvPicPr>
          <p:nvPr>
            <p:ph sz="half" idx="2"/>
          </p:nvPr>
        </p:nvPicPr>
        <p:blipFill>
          <a:blip r:embed="rId2"/>
          <a:stretch>
            <a:fillRect/>
          </a:stretch>
        </p:blipFill>
        <p:spPr>
          <a:xfrm>
            <a:off x="4648201" y="1272040"/>
            <a:ext cx="4038600" cy="3106615"/>
          </a:xfrm>
        </p:spPr>
      </p:pic>
      <p:sp>
        <p:nvSpPr>
          <p:cNvPr id="5" name="Content Placeholder 2">
            <a:extLst>
              <a:ext uri="{FF2B5EF4-FFF2-40B4-BE49-F238E27FC236}">
                <a16:creationId xmlns:a16="http://schemas.microsoft.com/office/drawing/2014/main" id="{B8CF119F-13B9-24B5-2D78-FB3CB374ED1C}"/>
              </a:ext>
            </a:extLst>
          </p:cNvPr>
          <p:cNvSpPr>
            <a:spLocks noGrp="1"/>
          </p:cNvSpPr>
          <p:nvPr>
            <p:ph sz="half" idx="1"/>
          </p:nvPr>
        </p:nvSpPr>
        <p:spPr>
          <a:xfrm>
            <a:off x="457201" y="1190306"/>
            <a:ext cx="4038600" cy="2196550"/>
          </a:xfrm>
        </p:spPr>
        <p:txBody>
          <a:bodyPr/>
          <a:lstStyle/>
          <a:p>
            <a:endParaRPr lang="en-US" sz="2000">
              <a:ea typeface="ＭＳ Ｐゴシック"/>
            </a:endParaRPr>
          </a:p>
          <a:p>
            <a:r>
              <a:rPr lang="en-US" sz="2000">
                <a:ea typeface="ＭＳ Ｐゴシック"/>
              </a:rPr>
              <a:t>Traits for the whole package:</a:t>
            </a:r>
            <a:endParaRPr lang="en-US">
              <a:ea typeface="ＭＳ Ｐゴシック"/>
            </a:endParaRPr>
          </a:p>
          <a:p>
            <a:pPr lvl="1"/>
            <a:r>
              <a:rPr lang="en-US" sz="1800">
                <a:ea typeface="ＭＳ Ｐゴシック"/>
              </a:rPr>
              <a:t>Cold hardiness</a:t>
            </a:r>
          </a:p>
          <a:p>
            <a:pPr lvl="1"/>
            <a:r>
              <a:rPr lang="en-US" sz="1800">
                <a:ea typeface="ＭＳ Ｐゴシック"/>
              </a:rPr>
              <a:t>Compact and hedge forms</a:t>
            </a:r>
          </a:p>
          <a:p>
            <a:pPr lvl="1"/>
            <a:r>
              <a:rPr lang="en-US" sz="1800">
                <a:ea typeface="ＭＳ Ｐゴシック"/>
              </a:rPr>
              <a:t>Production traits</a:t>
            </a:r>
          </a:p>
          <a:p>
            <a:pPr lvl="1"/>
            <a:r>
              <a:rPr lang="en-US" sz="1800">
                <a:ea typeface="ＭＳ Ｐゴシック"/>
              </a:rPr>
              <a:t>Foliage traits</a:t>
            </a:r>
          </a:p>
          <a:p>
            <a:pPr lvl="1"/>
            <a:r>
              <a:rPr lang="en-US" sz="1800">
                <a:ea typeface="ＭＳ Ｐゴシック"/>
              </a:rPr>
              <a:t>Tea quality</a:t>
            </a:r>
          </a:p>
        </p:txBody>
      </p:sp>
      <p:sp>
        <p:nvSpPr>
          <p:cNvPr id="6" name="TextBox 5">
            <a:extLst>
              <a:ext uri="{FF2B5EF4-FFF2-40B4-BE49-F238E27FC236}">
                <a16:creationId xmlns:a16="http://schemas.microsoft.com/office/drawing/2014/main" id="{54DC3C32-4295-8066-EB31-3B2A0242A189}"/>
              </a:ext>
            </a:extLst>
          </p:cNvPr>
          <p:cNvSpPr txBox="1"/>
          <p:nvPr/>
        </p:nvSpPr>
        <p:spPr>
          <a:xfrm>
            <a:off x="457200" y="3473698"/>
            <a:ext cx="3693359" cy="1477328"/>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US">
                <a:latin typeface="Calibri"/>
                <a:ea typeface="ＭＳ Ｐゴシック"/>
              </a:rPr>
              <a:t>Exploratory interspecific crosses.</a:t>
            </a:r>
          </a:p>
          <a:p>
            <a:pPr marL="285750" indent="-285750">
              <a:buFont typeface="Arial" panose="020B0604020202020204" pitchFamily="34" charset="0"/>
              <a:buChar char="•"/>
            </a:pPr>
            <a:endParaRPr lang="en-US"/>
          </a:p>
          <a:p>
            <a:pPr marL="285750" indent="-285750">
              <a:buFont typeface="Arial" panose="020B0604020202020204" pitchFamily="34" charset="0"/>
              <a:buChar char="•"/>
            </a:pPr>
            <a:r>
              <a:rPr lang="en-US">
                <a:latin typeface="Calibri"/>
                <a:ea typeface="ＭＳ Ｐゴシック"/>
              </a:rPr>
              <a:t>Growing out 250 F1 hybrids this season for 2026 field planting.</a:t>
            </a:r>
            <a:endParaRPr lang="en-US"/>
          </a:p>
          <a:p>
            <a:pPr marL="285750" indent="-285750">
              <a:buFont typeface="Arial" panose="020B0604020202020204" pitchFamily="34" charset="0"/>
              <a:buChar char="•"/>
            </a:pPr>
            <a:endParaRPr lang="en-US"/>
          </a:p>
        </p:txBody>
      </p:sp>
      <p:sp>
        <p:nvSpPr>
          <p:cNvPr id="9" name="TextBox 8">
            <a:extLst>
              <a:ext uri="{FF2B5EF4-FFF2-40B4-BE49-F238E27FC236}">
                <a16:creationId xmlns:a16="http://schemas.microsoft.com/office/drawing/2014/main" id="{5242C70A-BAB1-462F-A059-FD49E2F79EAB}"/>
              </a:ext>
            </a:extLst>
          </p:cNvPr>
          <p:cNvSpPr txBox="1"/>
          <p:nvPr/>
        </p:nvSpPr>
        <p:spPr>
          <a:xfrm>
            <a:off x="4572000" y="4378655"/>
            <a:ext cx="4148764" cy="553998"/>
          </a:xfrm>
          <a:prstGeom prst="rect">
            <a:avLst/>
          </a:prstGeom>
          <a:noFill/>
        </p:spPr>
        <p:txBody>
          <a:bodyPr wrap="square" rtlCol="0">
            <a:spAutoFit/>
          </a:bodyPr>
          <a:lstStyle/>
          <a:p>
            <a:r>
              <a:rPr lang="en-US" sz="1200" i="1"/>
              <a:t>Ilex vomitoria </a:t>
            </a:r>
            <a:r>
              <a:rPr lang="en-US" sz="1200"/>
              <a:t>seedling germination in greenhouse.</a:t>
            </a:r>
          </a:p>
          <a:p>
            <a:endParaRPr lang="en-US" i="1"/>
          </a:p>
        </p:txBody>
      </p:sp>
    </p:spTree>
    <p:extLst>
      <p:ext uri="{BB962C8B-B14F-4D97-AF65-F5344CB8AC3E}">
        <p14:creationId xmlns:p14="http://schemas.microsoft.com/office/powerpoint/2010/main" val="210486059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28B80E-114A-A71D-BD6E-C981585E8E2B}"/>
              </a:ext>
            </a:extLst>
          </p:cNvPr>
          <p:cNvSpPr>
            <a:spLocks noGrp="1"/>
          </p:cNvSpPr>
          <p:nvPr>
            <p:ph type="title"/>
          </p:nvPr>
        </p:nvSpPr>
        <p:spPr>
          <a:xfrm>
            <a:off x="457200" y="513720"/>
            <a:ext cx="8229600" cy="801290"/>
          </a:xfrm>
        </p:spPr>
        <p:txBody>
          <a:bodyPr/>
          <a:lstStyle/>
          <a:p>
            <a:r>
              <a:rPr lang="en-US"/>
              <a:t>Initial </a:t>
            </a:r>
            <a:r>
              <a:rPr lang="en-US" i="1"/>
              <a:t>Ilex</a:t>
            </a:r>
            <a:r>
              <a:rPr lang="en-US"/>
              <a:t> Metabolite Screening</a:t>
            </a:r>
          </a:p>
        </p:txBody>
      </p:sp>
      <p:sp>
        <p:nvSpPr>
          <p:cNvPr id="3" name="TextBox 2">
            <a:extLst>
              <a:ext uri="{FF2B5EF4-FFF2-40B4-BE49-F238E27FC236}">
                <a16:creationId xmlns:a16="http://schemas.microsoft.com/office/drawing/2014/main" id="{697AA243-6175-3545-D63F-7053C97AE54A}"/>
              </a:ext>
            </a:extLst>
          </p:cNvPr>
          <p:cNvSpPr txBox="1"/>
          <p:nvPr/>
        </p:nvSpPr>
        <p:spPr>
          <a:xfrm>
            <a:off x="726141" y="1315010"/>
            <a:ext cx="4446494" cy="3816429"/>
          </a:xfrm>
          <a:prstGeom prst="rect">
            <a:avLst/>
          </a:prstGeom>
          <a:noFill/>
        </p:spPr>
        <p:txBody>
          <a:bodyPr wrap="square" lIns="91440" tIns="45720" rIns="91440" bIns="45720" rtlCol="0" anchor="t">
            <a:spAutoFit/>
          </a:bodyPr>
          <a:lstStyle/>
          <a:p>
            <a:r>
              <a:rPr lang="en-US" sz="1400" i="1">
                <a:latin typeface="Arial"/>
                <a:ea typeface="ＭＳ Ｐゴシック"/>
                <a:cs typeface="Arial"/>
              </a:rPr>
              <a:t>Ilex vomitoria</a:t>
            </a:r>
            <a:r>
              <a:rPr lang="en-US" sz="1400">
                <a:latin typeface="Arial"/>
                <a:ea typeface="ＭＳ Ｐゴシック"/>
                <a:cs typeface="Arial"/>
              </a:rPr>
              <a:t> metabolites ranged widely:</a:t>
            </a:r>
          </a:p>
          <a:p>
            <a:pPr marL="742950" lvl="1" indent="-285750">
              <a:buFont typeface="Arial" panose="020B0604020202020204" pitchFamily="34" charset="0"/>
              <a:buChar char="•"/>
            </a:pPr>
            <a:r>
              <a:rPr lang="en-US" sz="1400">
                <a:latin typeface="Arial"/>
                <a:ea typeface="ＭＳ Ｐゴシック"/>
                <a:cs typeface="Arial"/>
              </a:rPr>
              <a:t>Caffeine: 	72.9</a:t>
            </a:r>
            <a:r>
              <a:rPr lang="el-GR" sz="1400">
                <a:latin typeface="Arial"/>
                <a:ea typeface="ＭＳ Ｐゴシック"/>
                <a:cs typeface="Arial"/>
              </a:rPr>
              <a:t>μ</a:t>
            </a:r>
            <a:r>
              <a:rPr lang="en-US" sz="1400">
                <a:latin typeface="Arial"/>
                <a:ea typeface="ＭＳ Ｐゴシック"/>
                <a:cs typeface="Arial"/>
              </a:rPr>
              <a:t>g/g – 950.9</a:t>
            </a:r>
            <a:r>
              <a:rPr lang="el-GR" sz="1400">
                <a:latin typeface="Arial"/>
                <a:ea typeface="ＭＳ Ｐゴシック"/>
                <a:cs typeface="Arial"/>
              </a:rPr>
              <a:t>μ</a:t>
            </a:r>
            <a:r>
              <a:rPr lang="en-US" sz="1400">
                <a:latin typeface="Arial"/>
                <a:ea typeface="ＭＳ Ｐゴシック"/>
                <a:cs typeface="Arial"/>
              </a:rPr>
              <a:t>g/g </a:t>
            </a:r>
          </a:p>
          <a:p>
            <a:pPr marL="742950" lvl="1" indent="-285750">
              <a:buFont typeface="Arial" panose="020B0604020202020204" pitchFamily="34" charset="0"/>
              <a:buChar char="•"/>
            </a:pPr>
            <a:r>
              <a:rPr lang="en-US" sz="1400" err="1">
                <a:latin typeface="Arial"/>
                <a:ea typeface="ＭＳ Ｐゴシック"/>
                <a:cs typeface="Arial"/>
              </a:rPr>
              <a:t>Theacrine</a:t>
            </a:r>
            <a:r>
              <a:rPr lang="en-US" sz="1400">
                <a:latin typeface="Arial"/>
                <a:ea typeface="ＭＳ Ｐゴシック"/>
                <a:cs typeface="Arial"/>
              </a:rPr>
              <a:t>: 	00.0</a:t>
            </a:r>
            <a:r>
              <a:rPr lang="el-GR" sz="1400">
                <a:latin typeface="Arial"/>
                <a:ea typeface="ＭＳ Ｐゴシック"/>
                <a:cs typeface="Arial"/>
              </a:rPr>
              <a:t>μ</a:t>
            </a:r>
            <a:r>
              <a:rPr lang="en-US" sz="1400">
                <a:latin typeface="Arial"/>
                <a:ea typeface="ＭＳ Ｐゴシック"/>
                <a:cs typeface="Arial"/>
              </a:rPr>
              <a:t>g/g – 63.6 </a:t>
            </a:r>
            <a:r>
              <a:rPr lang="el-GR" sz="1400">
                <a:latin typeface="Arial"/>
                <a:ea typeface="ＭＳ Ｐゴシック"/>
                <a:cs typeface="Arial"/>
              </a:rPr>
              <a:t>μ</a:t>
            </a:r>
            <a:r>
              <a:rPr lang="en-US" sz="1400">
                <a:latin typeface="Arial"/>
                <a:ea typeface="ＭＳ Ｐゴシック"/>
                <a:cs typeface="Arial"/>
              </a:rPr>
              <a:t>g/g </a:t>
            </a:r>
          </a:p>
          <a:p>
            <a:pPr marL="742950" lvl="1" indent="-285750">
              <a:buFont typeface="Arial" panose="020B0604020202020204" pitchFamily="34" charset="0"/>
              <a:buChar char="•"/>
            </a:pPr>
            <a:r>
              <a:rPr lang="en-US" sz="1400">
                <a:latin typeface="Arial"/>
                <a:ea typeface="ＭＳ Ｐゴシック"/>
                <a:cs typeface="Arial"/>
              </a:rPr>
              <a:t>Theobromine:04.1</a:t>
            </a:r>
            <a:r>
              <a:rPr lang="el-GR" sz="1400">
                <a:latin typeface="Arial"/>
                <a:ea typeface="ＭＳ Ｐゴシック"/>
                <a:cs typeface="Arial"/>
              </a:rPr>
              <a:t> μ</a:t>
            </a:r>
            <a:r>
              <a:rPr lang="en-US" sz="1400">
                <a:latin typeface="Arial"/>
                <a:ea typeface="ＭＳ Ｐゴシック"/>
                <a:cs typeface="Arial"/>
              </a:rPr>
              <a:t>g/g – 128.6</a:t>
            </a:r>
            <a:r>
              <a:rPr lang="el-GR" sz="1400">
                <a:latin typeface="Arial"/>
                <a:ea typeface="ＭＳ Ｐゴシック"/>
                <a:cs typeface="Arial"/>
              </a:rPr>
              <a:t> μ</a:t>
            </a:r>
            <a:r>
              <a:rPr lang="en-US" sz="1400">
                <a:latin typeface="Arial"/>
                <a:ea typeface="ＭＳ Ｐゴシック"/>
                <a:cs typeface="Arial"/>
              </a:rPr>
              <a:t>g/g </a:t>
            </a:r>
          </a:p>
          <a:p>
            <a:pPr marL="742950" lvl="1" indent="-285750">
              <a:buFont typeface="Arial" panose="020B0604020202020204" pitchFamily="34" charset="0"/>
              <a:buChar char="•"/>
            </a:pPr>
            <a:r>
              <a:rPr lang="en-US" sz="1400">
                <a:latin typeface="Arial"/>
                <a:ea typeface="ＭＳ Ｐゴシック"/>
                <a:cs typeface="Arial"/>
              </a:rPr>
              <a:t>Theophylline: 02.2</a:t>
            </a:r>
            <a:r>
              <a:rPr lang="el-GR" sz="1400">
                <a:latin typeface="Arial"/>
                <a:ea typeface="ＭＳ Ｐゴシック"/>
                <a:cs typeface="Arial"/>
              </a:rPr>
              <a:t> μ</a:t>
            </a:r>
            <a:r>
              <a:rPr lang="en-US" sz="1400">
                <a:latin typeface="Arial"/>
                <a:ea typeface="ＭＳ Ｐゴシック"/>
                <a:cs typeface="Arial"/>
              </a:rPr>
              <a:t>g/g – 6.0 </a:t>
            </a:r>
            <a:r>
              <a:rPr lang="el-GR" sz="1400">
                <a:latin typeface="Arial"/>
                <a:ea typeface="ＭＳ Ｐゴシック"/>
                <a:cs typeface="Arial"/>
              </a:rPr>
              <a:t>μ</a:t>
            </a:r>
            <a:r>
              <a:rPr lang="en-US" sz="1400">
                <a:latin typeface="Arial"/>
                <a:ea typeface="ＭＳ Ｐゴシック"/>
                <a:cs typeface="Arial"/>
              </a:rPr>
              <a:t>g/g </a:t>
            </a:r>
          </a:p>
          <a:p>
            <a:pPr lvl="1"/>
            <a:endParaRPr lang="en-US" sz="1400">
              <a:latin typeface="Arial" panose="020B0604020202020204" pitchFamily="34" charset="0"/>
              <a:cs typeface="Arial" panose="020B0604020202020204" pitchFamily="34" charset="0"/>
            </a:endParaRPr>
          </a:p>
          <a:p>
            <a:r>
              <a:rPr lang="en-US" sz="1400">
                <a:latin typeface="Arial"/>
                <a:ea typeface="ＭＳ Ｐゴシック"/>
                <a:cs typeface="Arial"/>
              </a:rPr>
              <a:t>Commercial preparations of </a:t>
            </a:r>
            <a:r>
              <a:rPr lang="en-US" sz="1400" i="1">
                <a:latin typeface="Arial"/>
                <a:ea typeface="ＭＳ Ｐゴシック"/>
                <a:cs typeface="Arial"/>
              </a:rPr>
              <a:t>Ilex paraguariensis</a:t>
            </a:r>
            <a:r>
              <a:rPr lang="en-US" sz="1400">
                <a:latin typeface="Arial"/>
                <a:ea typeface="ＭＳ Ｐゴシック"/>
                <a:cs typeface="Arial"/>
              </a:rPr>
              <a:t>:</a:t>
            </a:r>
          </a:p>
          <a:p>
            <a:pPr marL="742950" lvl="1" indent="-285750">
              <a:buFont typeface="Arial" panose="020B0604020202020204" pitchFamily="34" charset="0"/>
              <a:buChar char="•"/>
            </a:pPr>
            <a:r>
              <a:rPr lang="en-US" sz="1400">
                <a:latin typeface="Arial"/>
                <a:ea typeface="ＭＳ Ｐゴシック"/>
                <a:cs typeface="Arial"/>
              </a:rPr>
              <a:t>Caffeine: 511.1</a:t>
            </a:r>
            <a:r>
              <a:rPr lang="el-GR" sz="1400">
                <a:latin typeface="Arial"/>
                <a:ea typeface="ＭＳ Ｐゴシック"/>
                <a:cs typeface="Arial"/>
              </a:rPr>
              <a:t>μ</a:t>
            </a:r>
            <a:r>
              <a:rPr lang="en-US" sz="1400">
                <a:latin typeface="Arial"/>
                <a:ea typeface="ＭＳ Ｐゴシック"/>
                <a:cs typeface="Arial"/>
              </a:rPr>
              <a:t>g/g  – 825.7</a:t>
            </a:r>
            <a:r>
              <a:rPr lang="el-GR" sz="1400">
                <a:latin typeface="Arial"/>
                <a:ea typeface="ＭＳ Ｐゴシック"/>
                <a:cs typeface="Arial"/>
              </a:rPr>
              <a:t>μ</a:t>
            </a:r>
            <a:r>
              <a:rPr lang="en-US" sz="1400">
                <a:latin typeface="Arial"/>
                <a:ea typeface="ＭＳ Ｐゴシック"/>
                <a:cs typeface="Arial"/>
              </a:rPr>
              <a:t>g/g </a:t>
            </a:r>
            <a:endParaRPr lang="en-US"/>
          </a:p>
          <a:p>
            <a:pPr lvl="1"/>
            <a:endParaRPr lang="en-US" sz="1400">
              <a:latin typeface="Arial" panose="020B0604020202020204" pitchFamily="34" charset="0"/>
              <a:cs typeface="Arial" panose="020B0604020202020204" pitchFamily="34" charset="0"/>
            </a:endParaRPr>
          </a:p>
          <a:p>
            <a:r>
              <a:rPr lang="en-US" sz="1400">
                <a:latin typeface="Arial"/>
                <a:ea typeface="ＭＳ Ｐゴシック"/>
                <a:cs typeface="Arial"/>
              </a:rPr>
              <a:t>One accession of </a:t>
            </a:r>
            <a:r>
              <a:rPr lang="en-US" sz="1400" i="1">
                <a:latin typeface="Arial"/>
                <a:ea typeface="ＭＳ Ｐゴシック"/>
                <a:cs typeface="Arial"/>
              </a:rPr>
              <a:t>Ilex guayusa</a:t>
            </a:r>
            <a:r>
              <a:rPr lang="en-US" sz="1400">
                <a:latin typeface="Calibri"/>
                <a:ea typeface="ＭＳ Ｐゴシック"/>
              </a:rPr>
              <a:t>:</a:t>
            </a:r>
          </a:p>
          <a:p>
            <a:pPr marL="742950" lvl="1" indent="-285750">
              <a:buFont typeface="Arial" panose="020B0604020202020204" pitchFamily="34" charset="0"/>
              <a:buChar char="•"/>
            </a:pPr>
            <a:r>
              <a:rPr lang="en-US" sz="1400">
                <a:latin typeface="Calibri"/>
                <a:ea typeface="ＭＳ Ｐゴシック"/>
              </a:rPr>
              <a:t>Caffeine: 899.1</a:t>
            </a:r>
            <a:r>
              <a:rPr lang="el-GR" sz="1400">
                <a:latin typeface="Arial"/>
                <a:ea typeface="ＭＳ Ｐゴシック"/>
                <a:cs typeface="Arial"/>
              </a:rPr>
              <a:t>μ</a:t>
            </a:r>
            <a:r>
              <a:rPr lang="en-US" sz="1400">
                <a:latin typeface="Arial"/>
                <a:ea typeface="ＭＳ Ｐゴシック"/>
                <a:cs typeface="Arial"/>
              </a:rPr>
              <a:t>g/g – 965.0</a:t>
            </a:r>
            <a:r>
              <a:rPr lang="el-GR" sz="1400">
                <a:latin typeface="Arial"/>
                <a:ea typeface="ＭＳ Ｐゴシック"/>
                <a:cs typeface="Arial"/>
              </a:rPr>
              <a:t>μ</a:t>
            </a:r>
            <a:r>
              <a:rPr lang="en-US" sz="1400">
                <a:latin typeface="Arial"/>
                <a:ea typeface="ＭＳ Ｐゴシック"/>
                <a:cs typeface="Arial"/>
              </a:rPr>
              <a:t>g/g </a:t>
            </a:r>
          </a:p>
          <a:p>
            <a:pPr lvl="1"/>
            <a:endParaRPr lang="en-US" sz="1400">
              <a:cs typeface="Arial"/>
            </a:endParaRPr>
          </a:p>
          <a:p>
            <a:r>
              <a:rPr lang="en-US" sz="1400">
                <a:latin typeface="Calibri"/>
                <a:ea typeface="ＭＳ Ｐゴシック"/>
              </a:rPr>
              <a:t>Commercial controls of </a:t>
            </a:r>
            <a:r>
              <a:rPr lang="en-US" sz="1400" i="1">
                <a:latin typeface="Calibri"/>
                <a:ea typeface="ＭＳ Ｐゴシック"/>
              </a:rPr>
              <a:t>Camellia sinensis</a:t>
            </a:r>
            <a:r>
              <a:rPr lang="en-US" sz="1400">
                <a:latin typeface="Calibri"/>
                <a:ea typeface="ＭＳ Ｐゴシック"/>
              </a:rPr>
              <a:t>:</a:t>
            </a:r>
          </a:p>
          <a:p>
            <a:pPr marL="742950" lvl="1" indent="-285750">
              <a:buFont typeface="Arial" panose="020B0604020202020204" pitchFamily="34" charset="0"/>
              <a:buChar char="•"/>
            </a:pPr>
            <a:r>
              <a:rPr lang="en-US" sz="1400">
                <a:latin typeface="Calibri"/>
                <a:ea typeface="ＭＳ Ｐゴシック"/>
              </a:rPr>
              <a:t>Caffeine: 893.0</a:t>
            </a:r>
            <a:r>
              <a:rPr lang="el-GR" sz="1400">
                <a:latin typeface="Arial"/>
                <a:ea typeface="ＭＳ Ｐゴシック"/>
                <a:cs typeface="Arial"/>
              </a:rPr>
              <a:t>μ</a:t>
            </a:r>
            <a:r>
              <a:rPr lang="en-US" sz="1400">
                <a:latin typeface="Arial"/>
                <a:ea typeface="ＭＳ Ｐゴシック"/>
                <a:cs typeface="Arial"/>
              </a:rPr>
              <a:t>g/g –</a:t>
            </a:r>
            <a:r>
              <a:rPr lang="en-US" sz="1400">
                <a:latin typeface="Calibri"/>
                <a:ea typeface="ＭＳ Ｐゴシック"/>
              </a:rPr>
              <a:t> 914.4</a:t>
            </a:r>
            <a:r>
              <a:rPr lang="el-GR" sz="1400">
                <a:latin typeface="Arial"/>
                <a:ea typeface="ＭＳ Ｐゴシック"/>
                <a:cs typeface="Arial"/>
              </a:rPr>
              <a:t>μ</a:t>
            </a:r>
            <a:r>
              <a:rPr lang="en-US" sz="1400">
                <a:latin typeface="Arial"/>
                <a:ea typeface="ＭＳ Ｐゴシック"/>
                <a:cs typeface="Arial"/>
              </a:rPr>
              <a:t>g/g </a:t>
            </a:r>
            <a:endParaRPr lang="en-US"/>
          </a:p>
          <a:p>
            <a:endParaRPr lang="en-US" sz="1400"/>
          </a:p>
          <a:p>
            <a:endParaRPr lang="en-US" sz="1400"/>
          </a:p>
          <a:p>
            <a:pPr marL="285750" indent="-285750">
              <a:buFont typeface="Arial" panose="020B0604020202020204" pitchFamily="34" charset="0"/>
              <a:buChar char="•"/>
            </a:pPr>
            <a:endParaRPr lang="en-US"/>
          </a:p>
        </p:txBody>
      </p:sp>
      <p:pic>
        <p:nvPicPr>
          <p:cNvPr id="5" name="Picture 4">
            <a:extLst>
              <a:ext uri="{FF2B5EF4-FFF2-40B4-BE49-F238E27FC236}">
                <a16:creationId xmlns:a16="http://schemas.microsoft.com/office/drawing/2014/main" id="{364FD214-EA49-15E1-3ABE-9432250D6EAB}"/>
              </a:ext>
            </a:extLst>
          </p:cNvPr>
          <p:cNvPicPr>
            <a:picLocks noChangeAspect="1"/>
          </p:cNvPicPr>
          <p:nvPr/>
        </p:nvPicPr>
        <p:blipFill>
          <a:blip r:embed="rId4"/>
          <a:stretch>
            <a:fillRect/>
          </a:stretch>
        </p:blipFill>
        <p:spPr>
          <a:xfrm>
            <a:off x="4569396" y="1438815"/>
            <a:ext cx="4440286" cy="2701060"/>
          </a:xfrm>
          <a:prstGeom prst="rect">
            <a:avLst/>
          </a:prstGeom>
        </p:spPr>
      </p:pic>
      <p:pic>
        <p:nvPicPr>
          <p:cNvPr id="4" name="Picture 3" descr="Blue text on a black background&#10;&#10;AI-generated content may be incorrect.">
            <a:extLst>
              <a:ext uri="{FF2B5EF4-FFF2-40B4-BE49-F238E27FC236}">
                <a16:creationId xmlns:a16="http://schemas.microsoft.com/office/drawing/2014/main" id="{854E898A-A71E-502C-3AB1-9545CAC07459}"/>
              </a:ext>
            </a:extLst>
          </p:cNvPr>
          <p:cNvPicPr>
            <a:picLocks noChangeAspect="1"/>
          </p:cNvPicPr>
          <p:nvPr/>
        </p:nvPicPr>
        <p:blipFill>
          <a:blip r:embed="rId5"/>
          <a:stretch>
            <a:fillRect/>
          </a:stretch>
        </p:blipFill>
        <p:spPr>
          <a:xfrm>
            <a:off x="6920592" y="4262869"/>
            <a:ext cx="1760579" cy="440316"/>
          </a:xfrm>
          <a:prstGeom prst="rect">
            <a:avLst/>
          </a:prstGeom>
        </p:spPr>
      </p:pic>
    </p:spTree>
    <p:extLst>
      <p:ext uri="{BB962C8B-B14F-4D97-AF65-F5344CB8AC3E}">
        <p14:creationId xmlns:p14="http://schemas.microsoft.com/office/powerpoint/2010/main" val="723068152"/>
      </p:ext>
    </p:extLst>
  </p:cSld>
  <p:clrMapOvr>
    <a:masterClrMapping/>
  </p:clrMapOvr>
  <p:extLst>
    <p:ext uri="{6950BFC3-D8DA-4A85-94F7-54DA5524770B}">
      <p188:commentRel xmlns:p188="http://schemas.microsoft.com/office/powerpoint/2018/8/main" r:id="rId3"/>
    </p:ext>
  </p:extLs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9C2D98-550F-083C-F0C2-A569BF47E8D7}"/>
              </a:ext>
            </a:extLst>
          </p:cNvPr>
          <p:cNvSpPr>
            <a:spLocks noGrp="1"/>
          </p:cNvSpPr>
          <p:nvPr>
            <p:ph type="title"/>
          </p:nvPr>
        </p:nvSpPr>
        <p:spPr/>
        <p:txBody>
          <a:bodyPr/>
          <a:lstStyle/>
          <a:p>
            <a:r>
              <a:rPr lang="en-US"/>
              <a:t>2025 Metabolite Screening</a:t>
            </a:r>
          </a:p>
        </p:txBody>
      </p:sp>
      <p:sp>
        <p:nvSpPr>
          <p:cNvPr id="3" name="Content Placeholder 2">
            <a:extLst>
              <a:ext uri="{FF2B5EF4-FFF2-40B4-BE49-F238E27FC236}">
                <a16:creationId xmlns:a16="http://schemas.microsoft.com/office/drawing/2014/main" id="{4E908CA6-9577-8B4C-3F6F-958B728DD896}"/>
              </a:ext>
            </a:extLst>
          </p:cNvPr>
          <p:cNvSpPr>
            <a:spLocks noGrp="1"/>
          </p:cNvSpPr>
          <p:nvPr>
            <p:ph idx="1"/>
          </p:nvPr>
        </p:nvSpPr>
        <p:spPr>
          <a:xfrm>
            <a:off x="457200" y="1476375"/>
            <a:ext cx="4114800" cy="3118247"/>
          </a:xfrm>
        </p:spPr>
        <p:txBody>
          <a:bodyPr/>
          <a:lstStyle/>
          <a:p>
            <a:pPr marL="0" indent="0">
              <a:buNone/>
            </a:pPr>
            <a:r>
              <a:rPr lang="en-US">
                <a:ea typeface="ＭＳ Ｐゴシック"/>
              </a:rPr>
              <a:t>Ilex:</a:t>
            </a:r>
          </a:p>
          <a:p>
            <a:pPr lvl="1"/>
            <a:r>
              <a:rPr lang="en-US">
                <a:ea typeface="ＭＳ Ｐゴシック"/>
              </a:rPr>
              <a:t>26 cultivars</a:t>
            </a:r>
          </a:p>
          <a:p>
            <a:pPr lvl="1"/>
            <a:r>
              <a:rPr lang="en-US">
                <a:ea typeface="ＭＳ Ｐゴシック"/>
              </a:rPr>
              <a:t>27 wild collections</a:t>
            </a:r>
          </a:p>
          <a:p>
            <a:pPr lvl="1"/>
            <a:r>
              <a:rPr lang="en-US">
                <a:ea typeface="ＭＳ Ｐゴシック"/>
              </a:rPr>
              <a:t>1 interspecific hybrid</a:t>
            </a:r>
          </a:p>
          <a:p>
            <a:pPr lvl="1"/>
            <a:r>
              <a:rPr lang="en-US">
                <a:ea typeface="ＭＳ Ｐゴシック"/>
              </a:rPr>
              <a:t>2 of other species</a:t>
            </a:r>
          </a:p>
          <a:p>
            <a:pPr lvl="1"/>
            <a:endParaRPr lang="en-US"/>
          </a:p>
          <a:p>
            <a:pPr lvl="1"/>
            <a:endParaRPr lang="en-US"/>
          </a:p>
          <a:p>
            <a:pPr lvl="1"/>
            <a:endParaRPr lang="en-US"/>
          </a:p>
        </p:txBody>
      </p:sp>
      <p:pic>
        <p:nvPicPr>
          <p:cNvPr id="5" name="Picture 4" descr="A black and white image of a molecule&#10;&#10;AI-generated content may be incorrect.">
            <a:extLst>
              <a:ext uri="{FF2B5EF4-FFF2-40B4-BE49-F238E27FC236}">
                <a16:creationId xmlns:a16="http://schemas.microsoft.com/office/drawing/2014/main" id="{800AC19D-9AFE-9147-5D5E-72E88AA4BE35}"/>
              </a:ext>
            </a:extLst>
          </p:cNvPr>
          <p:cNvPicPr>
            <a:picLocks noChangeAspect="1"/>
          </p:cNvPicPr>
          <p:nvPr/>
        </p:nvPicPr>
        <p:blipFill>
          <a:blip r:embed="rId2"/>
          <a:stretch>
            <a:fillRect/>
          </a:stretch>
        </p:blipFill>
        <p:spPr>
          <a:xfrm>
            <a:off x="4569402" y="1474334"/>
            <a:ext cx="1932710" cy="1871230"/>
          </a:xfrm>
          <a:prstGeom prst="rect">
            <a:avLst/>
          </a:prstGeom>
        </p:spPr>
      </p:pic>
      <p:pic>
        <p:nvPicPr>
          <p:cNvPr id="7" name="Picture 6" descr="Blue text on a black background&#10;&#10;AI-generated content may be incorrect.">
            <a:extLst>
              <a:ext uri="{FF2B5EF4-FFF2-40B4-BE49-F238E27FC236}">
                <a16:creationId xmlns:a16="http://schemas.microsoft.com/office/drawing/2014/main" id="{A54E415F-8CD2-4B40-7470-E9F76B864ACD}"/>
              </a:ext>
            </a:extLst>
          </p:cNvPr>
          <p:cNvPicPr>
            <a:picLocks noChangeAspect="1"/>
          </p:cNvPicPr>
          <p:nvPr/>
        </p:nvPicPr>
        <p:blipFill>
          <a:blip r:embed="rId3"/>
          <a:stretch>
            <a:fillRect/>
          </a:stretch>
        </p:blipFill>
        <p:spPr>
          <a:xfrm>
            <a:off x="6624637" y="4079173"/>
            <a:ext cx="2056534" cy="511753"/>
          </a:xfrm>
          <a:prstGeom prst="rect">
            <a:avLst/>
          </a:prstGeom>
        </p:spPr>
      </p:pic>
    </p:spTree>
    <p:extLst>
      <p:ext uri="{BB962C8B-B14F-4D97-AF65-F5344CB8AC3E}">
        <p14:creationId xmlns:p14="http://schemas.microsoft.com/office/powerpoint/2010/main" val="267223900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351C941C-2574-1314-6FA8-6CDA90234BEE}"/>
              </a:ext>
            </a:extLst>
          </p:cNvPr>
          <p:cNvSpPr>
            <a:spLocks noGrp="1"/>
          </p:cNvSpPr>
          <p:nvPr>
            <p:ph type="title"/>
          </p:nvPr>
        </p:nvSpPr>
        <p:spPr>
          <a:xfrm>
            <a:off x="457200" y="548876"/>
            <a:ext cx="8229600" cy="801290"/>
          </a:xfrm>
        </p:spPr>
        <p:txBody>
          <a:bodyPr/>
          <a:lstStyle/>
          <a:p>
            <a:r>
              <a:rPr lang="en-US"/>
              <a:t>Need for New Yerba Mate Germplasm</a:t>
            </a:r>
          </a:p>
        </p:txBody>
      </p:sp>
      <p:sp>
        <p:nvSpPr>
          <p:cNvPr id="11" name="Content Placeholder 2">
            <a:extLst>
              <a:ext uri="{FF2B5EF4-FFF2-40B4-BE49-F238E27FC236}">
                <a16:creationId xmlns:a16="http://schemas.microsoft.com/office/drawing/2014/main" id="{1098BB21-778F-0999-143F-18478F35A899}"/>
              </a:ext>
            </a:extLst>
          </p:cNvPr>
          <p:cNvSpPr>
            <a:spLocks noGrp="1"/>
          </p:cNvSpPr>
          <p:nvPr>
            <p:ph sz="half" idx="1"/>
          </p:nvPr>
        </p:nvSpPr>
        <p:spPr>
          <a:xfrm>
            <a:off x="457200" y="1476377"/>
            <a:ext cx="4191000" cy="3118247"/>
          </a:xfrm>
        </p:spPr>
        <p:txBody>
          <a:bodyPr/>
          <a:lstStyle/>
          <a:p>
            <a:pPr marL="0" indent="0">
              <a:buNone/>
            </a:pPr>
            <a:r>
              <a:rPr lang="en-US" sz="1600">
                <a:ea typeface="ＭＳ Ｐゴシック"/>
              </a:rPr>
              <a:t>Initial screening indicated true </a:t>
            </a:r>
            <a:r>
              <a:rPr lang="en-US" sz="1600" i="1">
                <a:ea typeface="ＭＳ Ｐゴシック"/>
              </a:rPr>
              <a:t>Ilex paraguariensis </a:t>
            </a:r>
            <a:r>
              <a:rPr lang="en-US" sz="1600">
                <a:ea typeface="ＭＳ Ｐゴシック"/>
              </a:rPr>
              <a:t>may not be in the US.</a:t>
            </a:r>
          </a:p>
          <a:p>
            <a:pPr marL="0" indent="0">
              <a:buNone/>
            </a:pPr>
            <a:endParaRPr lang="en-US" sz="1600"/>
          </a:p>
          <a:p>
            <a:pPr marL="0" indent="0">
              <a:buNone/>
            </a:pPr>
            <a:r>
              <a:rPr lang="en-US" sz="1600">
                <a:ea typeface="ＭＳ Ｐゴシック"/>
              </a:rPr>
              <a:t>Successfully imported seed lots:</a:t>
            </a:r>
          </a:p>
          <a:p>
            <a:pPr lvl="1"/>
            <a:r>
              <a:rPr lang="en-US" sz="1600">
                <a:ea typeface="ＭＳ Ｐゴシック"/>
              </a:rPr>
              <a:t>Uruguay</a:t>
            </a:r>
          </a:p>
          <a:p>
            <a:pPr lvl="1"/>
            <a:r>
              <a:rPr lang="en-US" sz="1600">
                <a:ea typeface="ＭＳ Ｐゴシック"/>
              </a:rPr>
              <a:t>Argentina</a:t>
            </a:r>
          </a:p>
          <a:p>
            <a:pPr lvl="1"/>
            <a:r>
              <a:rPr lang="en-US" sz="1600">
                <a:ea typeface="ＭＳ Ｐゴシック"/>
              </a:rPr>
              <a:t>Brazil</a:t>
            </a:r>
          </a:p>
        </p:txBody>
      </p:sp>
      <p:pic>
        <p:nvPicPr>
          <p:cNvPr id="4" name="Picture 3" descr="A small plants growing in a pot&#10;&#10;AI-generated content may be incorrect.">
            <a:extLst>
              <a:ext uri="{FF2B5EF4-FFF2-40B4-BE49-F238E27FC236}">
                <a16:creationId xmlns:a16="http://schemas.microsoft.com/office/drawing/2014/main" id="{B5EEE779-E1FC-7C0E-A5C2-ED2238905D03}"/>
              </a:ext>
            </a:extLst>
          </p:cNvPr>
          <p:cNvPicPr>
            <a:picLocks noChangeAspect="1"/>
          </p:cNvPicPr>
          <p:nvPr/>
        </p:nvPicPr>
        <p:blipFill>
          <a:blip r:embed="rId2"/>
          <a:srcRect r="2862" b="-2"/>
          <a:stretch/>
        </p:blipFill>
        <p:spPr>
          <a:xfrm>
            <a:off x="5717116" y="1254126"/>
            <a:ext cx="2969684" cy="2303331"/>
          </a:xfrm>
          <a:prstGeom prst="rect">
            <a:avLst/>
          </a:prstGeom>
          <a:noFill/>
        </p:spPr>
      </p:pic>
      <p:sp>
        <p:nvSpPr>
          <p:cNvPr id="5" name="TextBox 4">
            <a:extLst>
              <a:ext uri="{FF2B5EF4-FFF2-40B4-BE49-F238E27FC236}">
                <a16:creationId xmlns:a16="http://schemas.microsoft.com/office/drawing/2014/main" id="{4F23CEA8-3F8C-0E1B-95AA-43BF8B38FC29}"/>
              </a:ext>
            </a:extLst>
          </p:cNvPr>
          <p:cNvSpPr txBox="1"/>
          <p:nvPr/>
        </p:nvSpPr>
        <p:spPr>
          <a:xfrm>
            <a:off x="6369634" y="3556727"/>
            <a:ext cx="4648200" cy="276999"/>
          </a:xfrm>
          <a:prstGeom prst="rect">
            <a:avLst/>
          </a:prstGeom>
          <a:noFill/>
        </p:spPr>
        <p:txBody>
          <a:bodyPr wrap="square" lIns="91440" tIns="45720" rIns="91440" bIns="45720" rtlCol="0" anchor="t">
            <a:spAutoFit/>
          </a:bodyPr>
          <a:lstStyle/>
          <a:p>
            <a:r>
              <a:rPr lang="en-US" sz="1200">
                <a:latin typeface="Calibri"/>
                <a:ea typeface="ＭＳ Ｐゴシック"/>
              </a:rPr>
              <a:t>New </a:t>
            </a:r>
            <a:r>
              <a:rPr lang="en-US" sz="1200" i="1">
                <a:latin typeface="Calibri"/>
                <a:ea typeface="ＭＳ Ｐゴシック"/>
              </a:rPr>
              <a:t>Ilex paraguariensis</a:t>
            </a:r>
            <a:r>
              <a:rPr lang="en-US" sz="1200">
                <a:latin typeface="Calibri"/>
                <a:ea typeface="ＭＳ Ｐゴシック"/>
              </a:rPr>
              <a:t> seedlings .</a:t>
            </a:r>
          </a:p>
        </p:txBody>
      </p:sp>
      <p:pic>
        <p:nvPicPr>
          <p:cNvPr id="2" name="Picture 1" descr="A person sitting in a forest&#10;&#10;AI-generated content may be incorrect.">
            <a:extLst>
              <a:ext uri="{FF2B5EF4-FFF2-40B4-BE49-F238E27FC236}">
                <a16:creationId xmlns:a16="http://schemas.microsoft.com/office/drawing/2014/main" id="{492FD3C6-E9EE-2E52-B1CC-BAA7B227317A}"/>
              </a:ext>
            </a:extLst>
          </p:cNvPr>
          <p:cNvPicPr>
            <a:picLocks noChangeAspect="1"/>
          </p:cNvPicPr>
          <p:nvPr/>
        </p:nvPicPr>
        <p:blipFill>
          <a:blip r:embed="rId3"/>
          <a:stretch>
            <a:fillRect/>
          </a:stretch>
        </p:blipFill>
        <p:spPr>
          <a:xfrm>
            <a:off x="4449860" y="1936748"/>
            <a:ext cx="2149286" cy="2656417"/>
          </a:xfrm>
          <a:prstGeom prst="rect">
            <a:avLst/>
          </a:prstGeom>
        </p:spPr>
      </p:pic>
      <p:sp>
        <p:nvSpPr>
          <p:cNvPr id="3" name="TextBox 2">
            <a:extLst>
              <a:ext uri="{FF2B5EF4-FFF2-40B4-BE49-F238E27FC236}">
                <a16:creationId xmlns:a16="http://schemas.microsoft.com/office/drawing/2014/main" id="{3EE25AD9-A4B5-83C7-5498-26E60350594E}"/>
              </a:ext>
            </a:extLst>
          </p:cNvPr>
          <p:cNvSpPr txBox="1"/>
          <p:nvPr/>
        </p:nvSpPr>
        <p:spPr>
          <a:xfrm>
            <a:off x="4654294" y="4312525"/>
            <a:ext cx="3227917"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Calibri"/>
                <a:ea typeface="ＭＳ Ｐゴシック"/>
              </a:rPr>
              <a:t>Mark Weathington collecting in Uruguay.</a:t>
            </a:r>
            <a:endParaRPr lang="en-US" sz="1200"/>
          </a:p>
        </p:txBody>
      </p:sp>
    </p:spTree>
    <p:extLst>
      <p:ext uri="{BB962C8B-B14F-4D97-AF65-F5344CB8AC3E}">
        <p14:creationId xmlns:p14="http://schemas.microsoft.com/office/powerpoint/2010/main" val="327803367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A map of the united states&#10;&#10;AI-generated content may be incorrect.">
            <a:extLst>
              <a:ext uri="{FF2B5EF4-FFF2-40B4-BE49-F238E27FC236}">
                <a16:creationId xmlns:a16="http://schemas.microsoft.com/office/drawing/2014/main" id="{E7C52EF2-5295-17A6-E584-E83409D4292E}"/>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l="9801" r="-1" b="-1"/>
          <a:stretch/>
        </p:blipFill>
        <p:spPr>
          <a:xfrm>
            <a:off x="3867044" y="1083350"/>
            <a:ext cx="4984136" cy="3370669"/>
          </a:xfrm>
          <a:prstGeom prst="rect">
            <a:avLst/>
          </a:prstGeom>
        </p:spPr>
      </p:pic>
      <p:sp>
        <p:nvSpPr>
          <p:cNvPr id="86" name="Title 85">
            <a:extLst>
              <a:ext uri="{FF2B5EF4-FFF2-40B4-BE49-F238E27FC236}">
                <a16:creationId xmlns:a16="http://schemas.microsoft.com/office/drawing/2014/main" id="{DAB1E6CC-402D-C985-564B-11872E6F3C88}"/>
              </a:ext>
            </a:extLst>
          </p:cNvPr>
          <p:cNvSpPr>
            <a:spLocks noGrp="1"/>
          </p:cNvSpPr>
          <p:nvPr>
            <p:ph type="title"/>
          </p:nvPr>
        </p:nvSpPr>
        <p:spPr>
          <a:xfrm>
            <a:off x="178793" y="885620"/>
            <a:ext cx="3023983" cy="977067"/>
          </a:xfrm>
        </p:spPr>
        <p:txBody>
          <a:bodyPr>
            <a:noAutofit/>
          </a:bodyPr>
          <a:lstStyle/>
          <a:p>
            <a:r>
              <a:rPr lang="en-US" sz="1800"/>
              <a:t>Targeted wild collection of </a:t>
            </a:r>
            <a:r>
              <a:rPr lang="en-US" sz="1800" i="1"/>
              <a:t>Ilex vomitoria</a:t>
            </a:r>
            <a:br>
              <a:rPr lang="en-US" sz="1800"/>
            </a:br>
            <a:r>
              <a:rPr lang="en-US" sz="1800"/>
              <a:t>	</a:t>
            </a:r>
            <a:br>
              <a:rPr lang="en-US" sz="1800"/>
            </a:br>
            <a:br>
              <a:rPr lang="en-US" sz="1800"/>
            </a:br>
            <a:endParaRPr lang="en-US" sz="1800"/>
          </a:p>
        </p:txBody>
      </p:sp>
      <p:sp>
        <p:nvSpPr>
          <p:cNvPr id="88" name="Oval 87">
            <a:extLst>
              <a:ext uri="{FF2B5EF4-FFF2-40B4-BE49-F238E27FC236}">
                <a16:creationId xmlns:a16="http://schemas.microsoft.com/office/drawing/2014/main" id="{E862CDB2-CBB1-A49D-39AA-367FF6A19870}"/>
              </a:ext>
            </a:extLst>
          </p:cNvPr>
          <p:cNvSpPr/>
          <p:nvPr/>
        </p:nvSpPr>
        <p:spPr>
          <a:xfrm>
            <a:off x="6213982" y="2903794"/>
            <a:ext cx="361950" cy="209550"/>
          </a:xfrm>
          <a:prstGeom prst="ellipse">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Oval 2">
            <a:extLst>
              <a:ext uri="{FF2B5EF4-FFF2-40B4-BE49-F238E27FC236}">
                <a16:creationId xmlns:a16="http://schemas.microsoft.com/office/drawing/2014/main" id="{C5FB5096-99C9-6BC3-FDF4-E659C436014F}"/>
              </a:ext>
            </a:extLst>
          </p:cNvPr>
          <p:cNvSpPr/>
          <p:nvPr/>
        </p:nvSpPr>
        <p:spPr>
          <a:xfrm>
            <a:off x="7709886" y="2362200"/>
            <a:ext cx="361950" cy="209550"/>
          </a:xfrm>
          <a:prstGeom prst="ellipse">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8BED7F40-7ABD-C50A-1E42-61A0240EBED0}"/>
              </a:ext>
            </a:extLst>
          </p:cNvPr>
          <p:cNvSpPr txBox="1"/>
          <p:nvPr/>
        </p:nvSpPr>
        <p:spPr>
          <a:xfrm>
            <a:off x="3824535" y="4438694"/>
            <a:ext cx="5026645" cy="553998"/>
          </a:xfrm>
          <a:prstGeom prst="rect">
            <a:avLst/>
          </a:prstGeom>
          <a:noFill/>
        </p:spPr>
        <p:txBody>
          <a:bodyPr wrap="square" rtlCol="0">
            <a:spAutoFit/>
          </a:bodyPr>
          <a:lstStyle/>
          <a:p>
            <a:r>
              <a:rPr lang="en-US" sz="1200"/>
              <a:t>Species distribution of </a:t>
            </a:r>
            <a:r>
              <a:rPr lang="en-US" sz="1200" i="1"/>
              <a:t>Ilex vomitoria, </a:t>
            </a:r>
            <a:r>
              <a:rPr lang="en-US" sz="1200"/>
              <a:t>BONAP 2014.</a:t>
            </a:r>
          </a:p>
          <a:p>
            <a:endParaRPr lang="en-US"/>
          </a:p>
        </p:txBody>
      </p:sp>
      <p:sp>
        <p:nvSpPr>
          <p:cNvPr id="6" name="TextBox 5">
            <a:extLst>
              <a:ext uri="{FF2B5EF4-FFF2-40B4-BE49-F238E27FC236}">
                <a16:creationId xmlns:a16="http://schemas.microsoft.com/office/drawing/2014/main" id="{9B580E66-FFFA-022D-5995-D52EE52EE6C1}"/>
              </a:ext>
            </a:extLst>
          </p:cNvPr>
          <p:cNvSpPr txBox="1"/>
          <p:nvPr/>
        </p:nvSpPr>
        <p:spPr>
          <a:xfrm>
            <a:off x="292820" y="1374154"/>
            <a:ext cx="3426488" cy="3139321"/>
          </a:xfrm>
          <a:prstGeom prst="rect">
            <a:avLst/>
          </a:prstGeom>
          <a:noFill/>
        </p:spPr>
        <p:txBody>
          <a:bodyPr wrap="square" rtlCol="0">
            <a:spAutoFit/>
          </a:bodyPr>
          <a:lstStyle/>
          <a:p>
            <a:pPr marL="285750" indent="-285750">
              <a:buFont typeface="Arial" panose="020B0604020202020204" pitchFamily="34" charset="0"/>
              <a:buChar char="•"/>
            </a:pPr>
            <a:r>
              <a:rPr lang="en-US"/>
              <a:t>New germplasm for improvement.</a:t>
            </a:r>
          </a:p>
          <a:p>
            <a:pPr marL="285750" indent="-285750">
              <a:buFont typeface="Arial" panose="020B0604020202020204" pitchFamily="34" charset="0"/>
              <a:buChar char="•"/>
            </a:pPr>
            <a:r>
              <a:rPr lang="en-US"/>
              <a:t>Sources of cold hardiness:</a:t>
            </a:r>
          </a:p>
          <a:p>
            <a:pPr marL="742950" lvl="1" indent="-285750">
              <a:buFont typeface="Arial" panose="020B0604020202020204" pitchFamily="34" charset="0"/>
              <a:buChar char="•"/>
            </a:pPr>
            <a:r>
              <a:rPr lang="en-US"/>
              <a:t>Arkansas Mountains</a:t>
            </a:r>
          </a:p>
          <a:p>
            <a:pPr marL="742950" lvl="1" indent="-285750">
              <a:buFont typeface="Arial" panose="020B0604020202020204" pitchFamily="34" charset="0"/>
              <a:buChar char="•"/>
            </a:pPr>
            <a:r>
              <a:rPr lang="en-US"/>
              <a:t>Southeast Virginia</a:t>
            </a:r>
          </a:p>
          <a:p>
            <a:pPr lvl="1"/>
            <a:endParaRPr lang="en-US"/>
          </a:p>
          <a:p>
            <a:pPr marL="285750" indent="-285750">
              <a:buFont typeface="Arial" panose="020B0604020202020204" pitchFamily="34" charset="0"/>
              <a:buChar char="•"/>
            </a:pPr>
            <a:r>
              <a:rPr lang="en-US"/>
              <a:t> Planned collection:</a:t>
            </a:r>
          </a:p>
          <a:p>
            <a:pPr marL="742950" lvl="1" indent="-285750">
              <a:buFont typeface="Arial" panose="020B0604020202020204" pitchFamily="34" charset="0"/>
              <a:buChar char="•"/>
            </a:pPr>
            <a:r>
              <a:rPr lang="en-US"/>
              <a:t>Arkansas Mountains</a:t>
            </a:r>
          </a:p>
          <a:p>
            <a:pPr marL="1200150" lvl="2" indent="-285750">
              <a:buFont typeface="Arial" panose="020B0604020202020204" pitchFamily="34" charset="0"/>
              <a:buChar char="•"/>
            </a:pPr>
            <a:r>
              <a:rPr lang="en-US"/>
              <a:t>Fall 2024 (completed)</a:t>
            </a:r>
          </a:p>
          <a:p>
            <a:pPr marL="742950" lvl="1" indent="-285750">
              <a:buFont typeface="Arial" panose="020B0604020202020204" pitchFamily="34" charset="0"/>
              <a:buChar char="•"/>
            </a:pPr>
            <a:r>
              <a:rPr lang="en-US"/>
              <a:t>Southeast Virginia</a:t>
            </a:r>
          </a:p>
          <a:p>
            <a:pPr marL="1200150" lvl="2" indent="-285750">
              <a:buFont typeface="Arial" panose="020B0604020202020204" pitchFamily="34" charset="0"/>
              <a:buChar char="•"/>
            </a:pPr>
            <a:r>
              <a:rPr lang="en-US"/>
              <a:t>Fall 2025</a:t>
            </a:r>
          </a:p>
        </p:txBody>
      </p:sp>
    </p:spTree>
    <p:extLst>
      <p:ext uri="{BB962C8B-B14F-4D97-AF65-F5344CB8AC3E}">
        <p14:creationId xmlns:p14="http://schemas.microsoft.com/office/powerpoint/2010/main" val="134016590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up of a bush with red berries&#10;&#10;AI-generated content may be incorrect.">
            <a:extLst>
              <a:ext uri="{FF2B5EF4-FFF2-40B4-BE49-F238E27FC236}">
                <a16:creationId xmlns:a16="http://schemas.microsoft.com/office/drawing/2014/main" id="{32A3238E-5A24-AE74-9D7F-4EDA1BA9F532}"/>
              </a:ext>
            </a:extLst>
          </p:cNvPr>
          <p:cNvPicPr>
            <a:picLocks noChangeAspect="1"/>
          </p:cNvPicPr>
          <p:nvPr/>
        </p:nvPicPr>
        <p:blipFill>
          <a:blip r:embed="rId2">
            <a:extLst>
              <a:ext uri="{28A0092B-C50C-407E-A947-70E740481C1C}">
                <a14:useLocalDpi xmlns:a14="http://schemas.microsoft.com/office/drawing/2010/main" val="0"/>
              </a:ext>
            </a:extLst>
          </a:blip>
          <a:srcRect l="7075" r="-1" b="-1"/>
          <a:stretch/>
        </p:blipFill>
        <p:spPr>
          <a:xfrm>
            <a:off x="1983582" y="7"/>
            <a:ext cx="7160418" cy="5143493"/>
          </a:xfrm>
          <a:custGeom>
            <a:avLst/>
            <a:gdLst/>
            <a:ahLst/>
            <a:cxnLst/>
            <a:rect l="l" t="t" r="r" b="b"/>
            <a:pathLst>
              <a:path w="9547224" h="6858000">
                <a:moveTo>
                  <a:pt x="1623023" y="0"/>
                </a:moveTo>
                <a:lnTo>
                  <a:pt x="2716256" y="0"/>
                </a:lnTo>
                <a:lnTo>
                  <a:pt x="3032455" y="0"/>
                </a:lnTo>
                <a:lnTo>
                  <a:pt x="3496422" y="0"/>
                </a:lnTo>
                <a:lnTo>
                  <a:pt x="5205951" y="0"/>
                </a:lnTo>
                <a:lnTo>
                  <a:pt x="9547224" y="0"/>
                </a:lnTo>
                <a:lnTo>
                  <a:pt x="9547224" y="6858000"/>
                </a:lnTo>
                <a:lnTo>
                  <a:pt x="5205951" y="6858000"/>
                </a:lnTo>
                <a:lnTo>
                  <a:pt x="3496422" y="6858000"/>
                </a:lnTo>
                <a:lnTo>
                  <a:pt x="3032455"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p:spPr>
      </p:pic>
      <p:sp>
        <p:nvSpPr>
          <p:cNvPr id="4" name="TextBox 3">
            <a:extLst>
              <a:ext uri="{FF2B5EF4-FFF2-40B4-BE49-F238E27FC236}">
                <a16:creationId xmlns:a16="http://schemas.microsoft.com/office/drawing/2014/main" id="{334846F0-D000-B09B-C962-DF39C89872F8}"/>
              </a:ext>
            </a:extLst>
          </p:cNvPr>
          <p:cNvSpPr txBox="1"/>
          <p:nvPr/>
        </p:nvSpPr>
        <p:spPr>
          <a:xfrm>
            <a:off x="158908" y="540917"/>
            <a:ext cx="1927067" cy="1754326"/>
          </a:xfrm>
          <a:prstGeom prst="rect">
            <a:avLst/>
          </a:prstGeom>
          <a:noFill/>
        </p:spPr>
        <p:txBody>
          <a:bodyPr wrap="square" rtlCol="0">
            <a:spAutoFit/>
          </a:bodyPr>
          <a:lstStyle/>
          <a:p>
            <a:r>
              <a:rPr lang="en-US" sz="2700"/>
              <a:t>Arkansas Wild Collections 2024</a:t>
            </a:r>
          </a:p>
        </p:txBody>
      </p:sp>
    </p:spTree>
    <p:extLst>
      <p:ext uri="{BB962C8B-B14F-4D97-AF65-F5344CB8AC3E}">
        <p14:creationId xmlns:p14="http://schemas.microsoft.com/office/powerpoint/2010/main" val="417539502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01ABCD2B-786D-86A6-36BE-0779B241EF5C}"/>
              </a:ext>
            </a:extLst>
          </p:cNvPr>
          <p:cNvPicPr>
            <a:picLocks noGrp="1" noChangeAspect="1"/>
          </p:cNvPicPr>
          <p:nvPr>
            <p:ph sz="half" idx="1"/>
          </p:nvPr>
        </p:nvPicPr>
        <p:blipFill>
          <a:blip r:embed="rId2"/>
          <a:srcRect l="12157" r="3515" b="-1"/>
          <a:stretch/>
        </p:blipFill>
        <p:spPr>
          <a:xfrm>
            <a:off x="3202390" y="-1"/>
            <a:ext cx="5941610" cy="51435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489D3905-194B-A7D2-7A05-1887921EDADF}"/>
              </a:ext>
            </a:extLst>
          </p:cNvPr>
          <p:cNvSpPr>
            <a:spLocks noGrp="1"/>
          </p:cNvSpPr>
          <p:nvPr>
            <p:ph type="title"/>
          </p:nvPr>
        </p:nvSpPr>
        <p:spPr>
          <a:xfrm>
            <a:off x="215156" y="543889"/>
            <a:ext cx="3502452" cy="990600"/>
          </a:xfrm>
        </p:spPr>
        <p:txBody>
          <a:bodyPr vert="horz" wrap="square" lIns="68580" tIns="34290" rIns="68580" bIns="34290" numCol="1" rtlCol="0" anchor="t" anchorCtr="0" compatLnSpc="1">
            <a:prstTxWarp prst="textNoShape">
              <a:avLst/>
            </a:prstTxWarp>
            <a:normAutofit/>
          </a:bodyPr>
          <a:lstStyle/>
          <a:p>
            <a:r>
              <a:rPr lang="en-US" sz="1800"/>
              <a:t>AR24 Field Work</a:t>
            </a:r>
          </a:p>
        </p:txBody>
      </p:sp>
      <p:sp>
        <p:nvSpPr>
          <p:cNvPr id="4" name="Content Placeholder 3">
            <a:extLst>
              <a:ext uri="{FF2B5EF4-FFF2-40B4-BE49-F238E27FC236}">
                <a16:creationId xmlns:a16="http://schemas.microsoft.com/office/drawing/2014/main" id="{C19DA406-7EDC-B489-53B8-B09F3D264B4F}"/>
              </a:ext>
            </a:extLst>
          </p:cNvPr>
          <p:cNvSpPr>
            <a:spLocks noGrp="1"/>
          </p:cNvSpPr>
          <p:nvPr>
            <p:ph sz="half" idx="2"/>
          </p:nvPr>
        </p:nvSpPr>
        <p:spPr>
          <a:xfrm>
            <a:off x="582908" y="928691"/>
            <a:ext cx="2888342" cy="2910580"/>
          </a:xfrm>
        </p:spPr>
        <p:txBody>
          <a:bodyPr vert="horz" wrap="square" lIns="68580" tIns="34290" rIns="68580" bIns="34290" numCol="1" rtlCol="0" anchor="t" anchorCtr="0" compatLnSpc="1">
            <a:prstTxWarp prst="textNoShape">
              <a:avLst/>
            </a:prstTxWarp>
            <a:normAutofit/>
          </a:bodyPr>
          <a:lstStyle/>
          <a:p>
            <a:r>
              <a:rPr lang="en-US" sz="1200">
                <a:ea typeface="ＭＳ Ｐゴシック"/>
              </a:rPr>
              <a:t>31 clonal collections made from 11 different sites in Arkansas.</a:t>
            </a:r>
          </a:p>
          <a:p>
            <a:pPr marL="0" indent="0">
              <a:buNone/>
            </a:pPr>
            <a:endParaRPr lang="en-US" sz="1200">
              <a:ea typeface="ＭＳ Ｐゴシック"/>
            </a:endParaRPr>
          </a:p>
          <a:p>
            <a:r>
              <a:rPr lang="en-US" sz="1200">
                <a:ea typeface="ＭＳ Ｐゴシック"/>
              </a:rPr>
              <a:t>11 seed lots were collected.</a:t>
            </a:r>
          </a:p>
          <a:p>
            <a:endParaRPr lang="en-US" sz="1200">
              <a:ea typeface="ＭＳ Ｐゴシック"/>
            </a:endParaRPr>
          </a:p>
        </p:txBody>
      </p:sp>
      <p:pic>
        <p:nvPicPr>
          <p:cNvPr id="7" name="Picture 6">
            <a:extLst>
              <a:ext uri="{FF2B5EF4-FFF2-40B4-BE49-F238E27FC236}">
                <a16:creationId xmlns:a16="http://schemas.microsoft.com/office/drawing/2014/main" id="{A957683A-7F3F-5002-EB4E-36799A30CCE9}"/>
              </a:ext>
            </a:extLst>
          </p:cNvPr>
          <p:cNvPicPr>
            <a:picLocks noChangeAspect="1"/>
          </p:cNvPicPr>
          <p:nvPr/>
        </p:nvPicPr>
        <p:blipFill>
          <a:blip r:embed="rId3"/>
          <a:stretch>
            <a:fillRect/>
          </a:stretch>
        </p:blipFill>
        <p:spPr>
          <a:xfrm>
            <a:off x="210626" y="2695299"/>
            <a:ext cx="3381058" cy="2284683"/>
          </a:xfrm>
          <a:prstGeom prst="rect">
            <a:avLst/>
          </a:prstGeom>
        </p:spPr>
      </p:pic>
      <p:pic>
        <p:nvPicPr>
          <p:cNvPr id="5" name="Picture 4" descr="A yellow and green sign with a tree&#10;&#10;AI-generated content may be incorrect.">
            <a:extLst>
              <a:ext uri="{FF2B5EF4-FFF2-40B4-BE49-F238E27FC236}">
                <a16:creationId xmlns:a16="http://schemas.microsoft.com/office/drawing/2014/main" id="{C16C5223-D3FC-79CE-4ECC-78B5E50504AA}"/>
              </a:ext>
            </a:extLst>
          </p:cNvPr>
          <p:cNvPicPr>
            <a:picLocks noChangeAspect="1"/>
          </p:cNvPicPr>
          <p:nvPr/>
        </p:nvPicPr>
        <p:blipFill>
          <a:blip r:embed="rId4"/>
          <a:stretch>
            <a:fillRect/>
          </a:stretch>
        </p:blipFill>
        <p:spPr>
          <a:xfrm>
            <a:off x="3698783" y="3553494"/>
            <a:ext cx="876085" cy="1420680"/>
          </a:xfrm>
          <a:prstGeom prst="rect">
            <a:avLst/>
          </a:prstGeom>
        </p:spPr>
      </p:pic>
      <p:pic>
        <p:nvPicPr>
          <p:cNvPr id="9" name="Picture 8" descr="A green and yellow shield with a tree&#10;&#10;AI-generated content may be incorrect.">
            <a:extLst>
              <a:ext uri="{FF2B5EF4-FFF2-40B4-BE49-F238E27FC236}">
                <a16:creationId xmlns:a16="http://schemas.microsoft.com/office/drawing/2014/main" id="{0B41C12B-DF2F-19C4-255F-AD3C9F8CBBCF}"/>
              </a:ext>
            </a:extLst>
          </p:cNvPr>
          <p:cNvPicPr>
            <a:picLocks noChangeAspect="1"/>
          </p:cNvPicPr>
          <p:nvPr/>
        </p:nvPicPr>
        <p:blipFill>
          <a:blip r:embed="rId5"/>
          <a:stretch>
            <a:fillRect/>
          </a:stretch>
        </p:blipFill>
        <p:spPr>
          <a:xfrm>
            <a:off x="3420026" y="1947617"/>
            <a:ext cx="1150919" cy="1252435"/>
          </a:xfrm>
          <a:prstGeom prst="rect">
            <a:avLst/>
          </a:prstGeom>
        </p:spPr>
      </p:pic>
      <p:pic>
        <p:nvPicPr>
          <p:cNvPr id="11" name="Picture 10" descr="A logo with a bat and a cart&#10;&#10;AI-generated content may be incorrect.">
            <a:extLst>
              <a:ext uri="{FF2B5EF4-FFF2-40B4-BE49-F238E27FC236}">
                <a16:creationId xmlns:a16="http://schemas.microsoft.com/office/drawing/2014/main" id="{04720DFC-C31A-9C97-DE7B-03612CE29188}"/>
              </a:ext>
            </a:extLst>
          </p:cNvPr>
          <p:cNvPicPr>
            <a:picLocks noChangeAspect="1"/>
          </p:cNvPicPr>
          <p:nvPr/>
        </p:nvPicPr>
        <p:blipFill>
          <a:blip r:embed="rId6"/>
          <a:stretch>
            <a:fillRect/>
          </a:stretch>
        </p:blipFill>
        <p:spPr>
          <a:xfrm>
            <a:off x="841283" y="1928300"/>
            <a:ext cx="2257323" cy="636681"/>
          </a:xfrm>
          <a:prstGeom prst="rect">
            <a:avLst/>
          </a:prstGeom>
        </p:spPr>
      </p:pic>
    </p:spTree>
    <p:extLst>
      <p:ext uri="{BB962C8B-B14F-4D97-AF65-F5344CB8AC3E}">
        <p14:creationId xmlns:p14="http://schemas.microsoft.com/office/powerpoint/2010/main" val="343986632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7AA50255-21B1-FEB5-292F-96B99C23FF84}"/>
              </a:ext>
            </a:extLst>
          </p:cNvPr>
          <p:cNvPicPr>
            <a:picLocks noChangeAspect="1"/>
          </p:cNvPicPr>
          <p:nvPr/>
        </p:nvPicPr>
        <p:blipFill>
          <a:blip r:embed="rId2"/>
          <a:stretch>
            <a:fillRect/>
          </a:stretch>
        </p:blipFill>
        <p:spPr>
          <a:xfrm>
            <a:off x="5583459" y="2710284"/>
            <a:ext cx="3560541" cy="2345627"/>
          </a:xfrm>
          <a:prstGeom prst="rect">
            <a:avLst/>
          </a:prstGeom>
        </p:spPr>
      </p:pic>
      <p:sp>
        <p:nvSpPr>
          <p:cNvPr id="2" name="Title 1">
            <a:extLst>
              <a:ext uri="{FF2B5EF4-FFF2-40B4-BE49-F238E27FC236}">
                <a16:creationId xmlns:a16="http://schemas.microsoft.com/office/drawing/2014/main" id="{1E700EA3-058C-4E4A-ACBF-07E6CA9371A2}"/>
              </a:ext>
            </a:extLst>
          </p:cNvPr>
          <p:cNvSpPr>
            <a:spLocks noGrp="1"/>
          </p:cNvSpPr>
          <p:nvPr>
            <p:ph type="title"/>
          </p:nvPr>
        </p:nvSpPr>
        <p:spPr/>
        <p:txBody>
          <a:bodyPr/>
          <a:lstStyle/>
          <a:p>
            <a:endParaRPr lang="en-US"/>
          </a:p>
        </p:txBody>
      </p:sp>
      <p:pic>
        <p:nvPicPr>
          <p:cNvPr id="8" name="Picture 7">
            <a:extLst>
              <a:ext uri="{FF2B5EF4-FFF2-40B4-BE49-F238E27FC236}">
                <a16:creationId xmlns:a16="http://schemas.microsoft.com/office/drawing/2014/main" id="{DF7470F0-5F45-8ECB-B60D-FAACD54DC954}"/>
              </a:ext>
            </a:extLst>
          </p:cNvPr>
          <p:cNvPicPr>
            <a:picLocks noChangeAspect="1"/>
          </p:cNvPicPr>
          <p:nvPr/>
        </p:nvPicPr>
        <p:blipFill>
          <a:blip r:embed="rId3"/>
          <a:stretch>
            <a:fillRect/>
          </a:stretch>
        </p:blipFill>
        <p:spPr>
          <a:xfrm>
            <a:off x="-18920" y="2710285"/>
            <a:ext cx="3147961" cy="2340273"/>
          </a:xfrm>
          <a:prstGeom prst="rect">
            <a:avLst/>
          </a:prstGeom>
        </p:spPr>
      </p:pic>
      <p:pic>
        <p:nvPicPr>
          <p:cNvPr id="4" name="Picture 3">
            <a:extLst>
              <a:ext uri="{FF2B5EF4-FFF2-40B4-BE49-F238E27FC236}">
                <a16:creationId xmlns:a16="http://schemas.microsoft.com/office/drawing/2014/main" id="{C48F335B-77F3-F5CC-2FCB-FEDEC0E2060A}"/>
              </a:ext>
            </a:extLst>
          </p:cNvPr>
          <p:cNvPicPr>
            <a:picLocks noChangeAspect="1"/>
          </p:cNvPicPr>
          <p:nvPr/>
        </p:nvPicPr>
        <p:blipFill>
          <a:blip r:embed="rId4"/>
          <a:stretch>
            <a:fillRect/>
          </a:stretch>
        </p:blipFill>
        <p:spPr>
          <a:xfrm>
            <a:off x="0" y="450075"/>
            <a:ext cx="3150132" cy="2261706"/>
          </a:xfrm>
          <a:prstGeom prst="rect">
            <a:avLst/>
          </a:prstGeom>
        </p:spPr>
      </p:pic>
      <p:pic>
        <p:nvPicPr>
          <p:cNvPr id="7" name="Picture 6">
            <a:extLst>
              <a:ext uri="{FF2B5EF4-FFF2-40B4-BE49-F238E27FC236}">
                <a16:creationId xmlns:a16="http://schemas.microsoft.com/office/drawing/2014/main" id="{58C6AD39-C46D-0757-D9FA-D37E12DBD42B}"/>
              </a:ext>
            </a:extLst>
          </p:cNvPr>
          <p:cNvPicPr>
            <a:picLocks noChangeAspect="1"/>
          </p:cNvPicPr>
          <p:nvPr/>
        </p:nvPicPr>
        <p:blipFill>
          <a:blip r:embed="rId5"/>
          <a:stretch>
            <a:fillRect/>
          </a:stretch>
        </p:blipFill>
        <p:spPr>
          <a:xfrm>
            <a:off x="3121526" y="2710285"/>
            <a:ext cx="3134384" cy="2343238"/>
          </a:xfrm>
          <a:prstGeom prst="rect">
            <a:avLst/>
          </a:prstGeom>
        </p:spPr>
      </p:pic>
      <p:pic>
        <p:nvPicPr>
          <p:cNvPr id="10" name="Picture 9">
            <a:extLst>
              <a:ext uri="{FF2B5EF4-FFF2-40B4-BE49-F238E27FC236}">
                <a16:creationId xmlns:a16="http://schemas.microsoft.com/office/drawing/2014/main" id="{B50E232D-9BF2-3021-966F-1FBD29E785DB}"/>
              </a:ext>
            </a:extLst>
          </p:cNvPr>
          <p:cNvPicPr>
            <a:picLocks noChangeAspect="1"/>
          </p:cNvPicPr>
          <p:nvPr/>
        </p:nvPicPr>
        <p:blipFill>
          <a:blip r:embed="rId6"/>
          <a:stretch>
            <a:fillRect/>
          </a:stretch>
        </p:blipFill>
        <p:spPr>
          <a:xfrm>
            <a:off x="6124516" y="450075"/>
            <a:ext cx="3019484" cy="2261706"/>
          </a:xfrm>
          <a:prstGeom prst="rect">
            <a:avLst/>
          </a:prstGeom>
        </p:spPr>
      </p:pic>
      <p:pic>
        <p:nvPicPr>
          <p:cNvPr id="6" name="Content Placeholder 5">
            <a:extLst>
              <a:ext uri="{FF2B5EF4-FFF2-40B4-BE49-F238E27FC236}">
                <a16:creationId xmlns:a16="http://schemas.microsoft.com/office/drawing/2014/main" id="{E7403030-E5D0-C30F-9261-2BCA9AF2B239}"/>
              </a:ext>
            </a:extLst>
          </p:cNvPr>
          <p:cNvPicPr>
            <a:picLocks noGrp="1" noChangeAspect="1"/>
          </p:cNvPicPr>
          <p:nvPr>
            <p:ph sz="half" idx="1"/>
          </p:nvPr>
        </p:nvPicPr>
        <p:blipFill>
          <a:blip r:embed="rId7"/>
          <a:stretch>
            <a:fillRect/>
          </a:stretch>
        </p:blipFill>
        <p:spPr>
          <a:xfrm>
            <a:off x="3106985" y="450075"/>
            <a:ext cx="3040128" cy="2260210"/>
          </a:xfrm>
        </p:spPr>
      </p:pic>
    </p:spTree>
    <p:extLst>
      <p:ext uri="{BB962C8B-B14F-4D97-AF65-F5344CB8AC3E}">
        <p14:creationId xmlns:p14="http://schemas.microsoft.com/office/powerpoint/2010/main" val="51497255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bag of berries from a tree branch&#10;&#10;AI-generated content may be incorrect.">
            <a:extLst>
              <a:ext uri="{FF2B5EF4-FFF2-40B4-BE49-F238E27FC236}">
                <a16:creationId xmlns:a16="http://schemas.microsoft.com/office/drawing/2014/main" id="{F6654209-930F-1D9D-718D-EE98A88EA612}"/>
              </a:ext>
            </a:extLst>
          </p:cNvPr>
          <p:cNvPicPr>
            <a:picLocks noGrp="1" noChangeAspect="1"/>
          </p:cNvPicPr>
          <p:nvPr>
            <p:ph sz="half" idx="1"/>
          </p:nvPr>
        </p:nvPicPr>
        <p:blipFill>
          <a:blip r:embed="rId2"/>
          <a:srcRect r="-17" b="15361"/>
          <a:stretch/>
        </p:blipFill>
        <p:spPr>
          <a:xfrm>
            <a:off x="5909977" y="3097163"/>
            <a:ext cx="3244492" cy="2063510"/>
          </a:xfrm>
        </p:spPr>
      </p:pic>
      <p:pic>
        <p:nvPicPr>
          <p:cNvPr id="6" name="Content Placeholder 5">
            <a:extLst>
              <a:ext uri="{FF2B5EF4-FFF2-40B4-BE49-F238E27FC236}">
                <a16:creationId xmlns:a16="http://schemas.microsoft.com/office/drawing/2014/main" id="{F331BC27-2AF8-AC88-7D44-CC0BB1BF986C}"/>
              </a:ext>
            </a:extLst>
          </p:cNvPr>
          <p:cNvPicPr>
            <a:picLocks noGrp="1" noChangeAspect="1"/>
          </p:cNvPicPr>
          <p:nvPr>
            <p:ph sz="half" idx="2"/>
          </p:nvPr>
        </p:nvPicPr>
        <p:blipFill>
          <a:blip r:embed="rId3"/>
          <a:srcRect l="22281" t="175" r="-522" b="3733"/>
          <a:stretch/>
        </p:blipFill>
        <p:spPr>
          <a:xfrm>
            <a:off x="-22948" y="462286"/>
            <a:ext cx="3182613" cy="2921775"/>
          </a:xfrm>
          <a:prstGeom prst="rect">
            <a:avLst/>
          </a:prstGeom>
        </p:spPr>
      </p:pic>
      <p:sp>
        <p:nvSpPr>
          <p:cNvPr id="9" name="TextBox 8">
            <a:extLst>
              <a:ext uri="{FF2B5EF4-FFF2-40B4-BE49-F238E27FC236}">
                <a16:creationId xmlns:a16="http://schemas.microsoft.com/office/drawing/2014/main" id="{531E93F4-8870-E168-B494-7401485C5E05}"/>
              </a:ext>
            </a:extLst>
          </p:cNvPr>
          <p:cNvSpPr txBox="1"/>
          <p:nvPr/>
        </p:nvSpPr>
        <p:spPr>
          <a:xfrm>
            <a:off x="505620" y="4531022"/>
            <a:ext cx="2489200" cy="253916"/>
          </a:xfrm>
          <a:prstGeom prst="rect">
            <a:avLst/>
          </a:prstGeom>
          <a:noFill/>
        </p:spPr>
        <p:txBody>
          <a:bodyPr wrap="square" rtlCol="0">
            <a:spAutoFit/>
          </a:bodyPr>
          <a:lstStyle/>
          <a:p>
            <a:r>
              <a:rPr lang="en-US" sz="1050"/>
              <a:t>Ilex vomitoria MCIL-AR24-012</a:t>
            </a:r>
          </a:p>
        </p:txBody>
      </p:sp>
      <p:pic>
        <p:nvPicPr>
          <p:cNvPr id="3" name="Picture 2" descr="A group of plants in a field&#10;&#10;AI-generated content may be incorrect.">
            <a:extLst>
              <a:ext uri="{FF2B5EF4-FFF2-40B4-BE49-F238E27FC236}">
                <a16:creationId xmlns:a16="http://schemas.microsoft.com/office/drawing/2014/main" id="{D5046E0A-0E8B-B893-7650-AF48438500F8}"/>
              </a:ext>
            </a:extLst>
          </p:cNvPr>
          <p:cNvPicPr>
            <a:picLocks noChangeAspect="1"/>
          </p:cNvPicPr>
          <p:nvPr/>
        </p:nvPicPr>
        <p:blipFill>
          <a:blip r:embed="rId4"/>
          <a:stretch>
            <a:fillRect/>
          </a:stretch>
        </p:blipFill>
        <p:spPr>
          <a:xfrm>
            <a:off x="5372276" y="456225"/>
            <a:ext cx="3936085" cy="2932732"/>
          </a:xfrm>
          <a:prstGeom prst="rect">
            <a:avLst/>
          </a:prstGeom>
        </p:spPr>
      </p:pic>
      <p:pic>
        <p:nvPicPr>
          <p:cNvPr id="4" name="Picture 3" descr="A group of trees in a forest&#10;&#10;AI-generated content may be incorrect.">
            <a:extLst>
              <a:ext uri="{FF2B5EF4-FFF2-40B4-BE49-F238E27FC236}">
                <a16:creationId xmlns:a16="http://schemas.microsoft.com/office/drawing/2014/main" id="{14BF0CBB-7C58-9B64-C728-70E3E30E66E4}"/>
              </a:ext>
            </a:extLst>
          </p:cNvPr>
          <p:cNvPicPr>
            <a:picLocks noChangeAspect="1"/>
          </p:cNvPicPr>
          <p:nvPr/>
        </p:nvPicPr>
        <p:blipFill>
          <a:blip r:embed="rId5"/>
          <a:stretch>
            <a:fillRect/>
          </a:stretch>
        </p:blipFill>
        <p:spPr>
          <a:xfrm>
            <a:off x="2461710" y="464949"/>
            <a:ext cx="3452011" cy="4668864"/>
          </a:xfrm>
          <a:prstGeom prst="rect">
            <a:avLst/>
          </a:prstGeom>
        </p:spPr>
      </p:pic>
      <p:pic>
        <p:nvPicPr>
          <p:cNvPr id="7" name="Picture 6" descr="A tree with red berries&#10;&#10;AI-generated content may be incorrect.">
            <a:extLst>
              <a:ext uri="{FF2B5EF4-FFF2-40B4-BE49-F238E27FC236}">
                <a16:creationId xmlns:a16="http://schemas.microsoft.com/office/drawing/2014/main" id="{7D852A6B-479C-F43F-64A7-C26AF7481FAE}"/>
              </a:ext>
            </a:extLst>
          </p:cNvPr>
          <p:cNvPicPr>
            <a:picLocks noChangeAspect="1"/>
          </p:cNvPicPr>
          <p:nvPr/>
        </p:nvPicPr>
        <p:blipFill>
          <a:blip r:embed="rId6"/>
          <a:stretch>
            <a:fillRect/>
          </a:stretch>
        </p:blipFill>
        <p:spPr>
          <a:xfrm>
            <a:off x="328" y="3242934"/>
            <a:ext cx="2472558" cy="1899417"/>
          </a:xfrm>
          <a:prstGeom prst="rect">
            <a:avLst/>
          </a:prstGeom>
        </p:spPr>
      </p:pic>
    </p:spTree>
    <p:extLst>
      <p:ext uri="{BB962C8B-B14F-4D97-AF65-F5344CB8AC3E}">
        <p14:creationId xmlns:p14="http://schemas.microsoft.com/office/powerpoint/2010/main" val="138562208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
            <a:extLst>
              <a:ext uri="{FF2B5EF4-FFF2-40B4-BE49-F238E27FC236}">
                <a16:creationId xmlns:a16="http://schemas.microsoft.com/office/drawing/2014/main" id="{1914710B-38E2-6220-1945-B961B9746E52}"/>
              </a:ext>
            </a:extLst>
          </p:cNvPr>
          <p:cNvSpPr>
            <a:spLocks noGrp="1"/>
          </p:cNvSpPr>
          <p:nvPr>
            <p:ph type="title"/>
          </p:nvPr>
        </p:nvSpPr>
        <p:spPr>
          <a:xfrm>
            <a:off x="457203" y="650504"/>
            <a:ext cx="8229600" cy="801290"/>
          </a:xfrm>
        </p:spPr>
        <p:txBody>
          <a:bodyPr wrap="square" anchor="ctr">
            <a:normAutofit/>
          </a:bodyPr>
          <a:lstStyle/>
          <a:p>
            <a:pPr>
              <a:lnSpc>
                <a:spcPct val="90000"/>
              </a:lnSpc>
            </a:pPr>
            <a:r>
              <a:rPr lang="en-US" sz="2500"/>
              <a:t>Cutting and seed propagation of Arkansas material</a:t>
            </a:r>
          </a:p>
        </p:txBody>
      </p:sp>
      <p:pic>
        <p:nvPicPr>
          <p:cNvPr id="6" name="Content Placeholder 5" descr="A bunch of leaves and berries on a table&#10;&#10;AI-generated content may be incorrect.">
            <a:extLst>
              <a:ext uri="{FF2B5EF4-FFF2-40B4-BE49-F238E27FC236}">
                <a16:creationId xmlns:a16="http://schemas.microsoft.com/office/drawing/2014/main" id="{898B4AE2-576E-250E-A42C-E46C01D3FE52}"/>
              </a:ext>
            </a:extLst>
          </p:cNvPr>
          <p:cNvPicPr>
            <a:picLocks noGrp="1" noChangeAspect="1"/>
          </p:cNvPicPr>
          <p:nvPr>
            <p:ph sz="half" idx="2"/>
          </p:nvPr>
        </p:nvPicPr>
        <p:blipFill>
          <a:blip r:embed="rId2"/>
          <a:srcRect t="1100" r="-5" b="1096"/>
          <a:stretch/>
        </p:blipFill>
        <p:spPr>
          <a:xfrm>
            <a:off x="457200" y="1631156"/>
            <a:ext cx="4040188" cy="2963466"/>
          </a:xfrm>
          <a:noFill/>
        </p:spPr>
      </p:pic>
      <p:pic>
        <p:nvPicPr>
          <p:cNvPr id="12" name="Content Placeholder 11" descr="Plants in a planter box&#10;&#10;AI-generated content may be incorrect.">
            <a:extLst>
              <a:ext uri="{FF2B5EF4-FFF2-40B4-BE49-F238E27FC236}">
                <a16:creationId xmlns:a16="http://schemas.microsoft.com/office/drawing/2014/main" id="{B6D3B355-8328-7B8C-D055-7C6E630224B0}"/>
              </a:ext>
            </a:extLst>
          </p:cNvPr>
          <p:cNvPicPr>
            <a:picLocks noGrp="1" noChangeAspect="1"/>
          </p:cNvPicPr>
          <p:nvPr>
            <p:ph sz="quarter" idx="4"/>
          </p:nvPr>
        </p:nvPicPr>
        <p:blipFill>
          <a:blip r:embed="rId3"/>
          <a:srcRect t="2239" r="-4" b="-4"/>
          <a:stretch/>
        </p:blipFill>
        <p:spPr>
          <a:xfrm>
            <a:off x="4645028" y="1631156"/>
            <a:ext cx="4041775" cy="2963466"/>
          </a:xfrm>
          <a:noFill/>
        </p:spPr>
      </p:pic>
    </p:spTree>
    <p:extLst>
      <p:ext uri="{BB962C8B-B14F-4D97-AF65-F5344CB8AC3E}">
        <p14:creationId xmlns:p14="http://schemas.microsoft.com/office/powerpoint/2010/main" val="10367579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Rows of small potted plants&#10;&#10;AI-generated content may be incorrect.">
            <a:extLst>
              <a:ext uri="{FF2B5EF4-FFF2-40B4-BE49-F238E27FC236}">
                <a16:creationId xmlns:a16="http://schemas.microsoft.com/office/drawing/2014/main" id="{3714A8F6-90F6-2F3B-F0F6-F3AD7904F200}"/>
              </a:ext>
            </a:extLst>
          </p:cNvPr>
          <p:cNvPicPr>
            <a:picLocks noChangeAspect="1"/>
          </p:cNvPicPr>
          <p:nvPr/>
        </p:nvPicPr>
        <p:blipFill>
          <a:blip r:embed="rId2"/>
          <a:srcRect t="22448" r="2" b="9351"/>
          <a:stretch/>
        </p:blipFill>
        <p:spPr>
          <a:xfrm>
            <a:off x="90488" y="508000"/>
            <a:ext cx="8963025" cy="4584700"/>
          </a:xfrm>
          <a:prstGeom prst="rect">
            <a:avLst/>
          </a:prstGeom>
          <a:noFill/>
        </p:spPr>
      </p:pic>
    </p:spTree>
    <p:extLst>
      <p:ext uri="{BB962C8B-B14F-4D97-AF65-F5344CB8AC3E}">
        <p14:creationId xmlns:p14="http://schemas.microsoft.com/office/powerpoint/2010/main" val="364783992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7B6BC2-718C-CD0E-20EE-EF6337855485}"/>
              </a:ext>
            </a:extLst>
          </p:cNvPr>
          <p:cNvSpPr>
            <a:spLocks noGrp="1"/>
          </p:cNvSpPr>
          <p:nvPr>
            <p:ph type="title"/>
          </p:nvPr>
        </p:nvSpPr>
        <p:spPr>
          <a:xfrm>
            <a:off x="457200" y="675085"/>
            <a:ext cx="8229600" cy="801290"/>
          </a:xfrm>
        </p:spPr>
        <p:txBody>
          <a:bodyPr wrap="square" anchor="ctr">
            <a:normAutofit/>
          </a:bodyPr>
          <a:lstStyle/>
          <a:p>
            <a:r>
              <a:rPr lang="en-US"/>
              <a:t>Future Plans of Ilex Wild Collection</a:t>
            </a:r>
          </a:p>
        </p:txBody>
      </p:sp>
      <p:sp>
        <p:nvSpPr>
          <p:cNvPr id="3" name="Content Placeholder 2">
            <a:extLst>
              <a:ext uri="{FF2B5EF4-FFF2-40B4-BE49-F238E27FC236}">
                <a16:creationId xmlns:a16="http://schemas.microsoft.com/office/drawing/2014/main" id="{20EE9605-F326-4177-3F95-5FC987ECE048}"/>
              </a:ext>
            </a:extLst>
          </p:cNvPr>
          <p:cNvSpPr>
            <a:spLocks noGrp="1"/>
          </p:cNvSpPr>
          <p:nvPr>
            <p:ph sz="half" idx="1"/>
          </p:nvPr>
        </p:nvSpPr>
        <p:spPr>
          <a:xfrm>
            <a:off x="457200" y="1476377"/>
            <a:ext cx="4038600" cy="3118247"/>
          </a:xfrm>
        </p:spPr>
        <p:txBody>
          <a:bodyPr wrap="square" anchor="t">
            <a:normAutofit/>
          </a:bodyPr>
          <a:lstStyle/>
          <a:p>
            <a:pPr marL="0" indent="0">
              <a:lnSpc>
                <a:spcPct val="90000"/>
              </a:lnSpc>
              <a:buNone/>
            </a:pPr>
            <a:r>
              <a:rPr lang="en-US" sz="1800"/>
              <a:t>Search for cold hardiness from northern distribution limit collections.</a:t>
            </a:r>
          </a:p>
          <a:p>
            <a:pPr marL="0" indent="0">
              <a:lnSpc>
                <a:spcPct val="90000"/>
              </a:lnSpc>
              <a:buNone/>
            </a:pPr>
            <a:endParaRPr lang="en-US" sz="1800"/>
          </a:p>
          <a:p>
            <a:pPr marL="0" indent="0">
              <a:lnSpc>
                <a:spcPct val="90000"/>
              </a:lnSpc>
              <a:buNone/>
            </a:pPr>
            <a:r>
              <a:rPr lang="en-US" sz="1800"/>
              <a:t>	Southeastern Virginia</a:t>
            </a:r>
          </a:p>
          <a:p>
            <a:pPr lvl="1">
              <a:lnSpc>
                <a:spcPct val="90000"/>
              </a:lnSpc>
            </a:pPr>
            <a:r>
              <a:rPr lang="en-US" sz="1800"/>
              <a:t>First Landing State Park</a:t>
            </a:r>
          </a:p>
          <a:p>
            <a:pPr lvl="1">
              <a:lnSpc>
                <a:spcPct val="90000"/>
              </a:lnSpc>
            </a:pPr>
            <a:r>
              <a:rPr lang="en-US" sz="1800"/>
              <a:t>Inland </a:t>
            </a:r>
            <a:r>
              <a:rPr lang="en-US" sz="1800" err="1"/>
              <a:t>relictual</a:t>
            </a:r>
            <a:r>
              <a:rPr lang="en-US" sz="1800"/>
              <a:t> live oak stands</a:t>
            </a:r>
          </a:p>
          <a:p>
            <a:pPr marL="457200" lvl="1" indent="0">
              <a:lnSpc>
                <a:spcPct val="90000"/>
              </a:lnSpc>
              <a:buNone/>
            </a:pPr>
            <a:endParaRPr lang="en-US" sz="1800"/>
          </a:p>
          <a:p>
            <a:pPr marL="457200" lvl="1" indent="0">
              <a:lnSpc>
                <a:spcPct val="90000"/>
              </a:lnSpc>
              <a:buNone/>
            </a:pPr>
            <a:r>
              <a:rPr lang="en-US" sz="1800"/>
              <a:t>Northeastern North Carolina</a:t>
            </a:r>
          </a:p>
          <a:p>
            <a:pPr lvl="1">
              <a:lnSpc>
                <a:spcPct val="90000"/>
              </a:lnSpc>
            </a:pPr>
            <a:r>
              <a:rPr lang="en-US" sz="1800"/>
              <a:t>False Cape State Park</a:t>
            </a:r>
          </a:p>
          <a:p>
            <a:pPr lvl="2">
              <a:lnSpc>
                <a:spcPct val="90000"/>
              </a:lnSpc>
            </a:pPr>
            <a:endParaRPr lang="en-US" sz="2200"/>
          </a:p>
        </p:txBody>
      </p:sp>
      <p:pic>
        <p:nvPicPr>
          <p:cNvPr id="5" name="Picture 4" descr="A map of a city&#10;&#10;AI-generated content may be incorrect.">
            <a:extLst>
              <a:ext uri="{FF2B5EF4-FFF2-40B4-BE49-F238E27FC236}">
                <a16:creationId xmlns:a16="http://schemas.microsoft.com/office/drawing/2014/main" id="{58D23876-DE38-A594-8EE5-2D118AD93990}"/>
              </a:ext>
            </a:extLst>
          </p:cNvPr>
          <p:cNvPicPr>
            <a:picLocks noChangeAspect="1"/>
          </p:cNvPicPr>
          <p:nvPr/>
        </p:nvPicPr>
        <p:blipFill>
          <a:blip r:embed="rId2"/>
          <a:srcRect l="9663" r="4" b="4"/>
          <a:stretch/>
        </p:blipFill>
        <p:spPr>
          <a:xfrm>
            <a:off x="4648200" y="1476377"/>
            <a:ext cx="4038600" cy="3118247"/>
          </a:xfrm>
          <a:prstGeom prst="rect">
            <a:avLst/>
          </a:prstGeom>
          <a:noFill/>
        </p:spPr>
      </p:pic>
      <p:sp>
        <p:nvSpPr>
          <p:cNvPr id="6" name="Oval 5">
            <a:extLst>
              <a:ext uri="{FF2B5EF4-FFF2-40B4-BE49-F238E27FC236}">
                <a16:creationId xmlns:a16="http://schemas.microsoft.com/office/drawing/2014/main" id="{544C7D0B-65FD-90E7-5630-601E614AD8E5}"/>
              </a:ext>
            </a:extLst>
          </p:cNvPr>
          <p:cNvSpPr/>
          <p:nvPr/>
        </p:nvSpPr>
        <p:spPr>
          <a:xfrm>
            <a:off x="5041971" y="1987160"/>
            <a:ext cx="132818" cy="143034"/>
          </a:xfrm>
          <a:prstGeom prst="ellipse">
            <a:avLst/>
          </a:prstGeom>
          <a:noFill/>
          <a:ln>
            <a:solidFill>
              <a:srgbClr val="FF0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 name="Oval 7">
            <a:extLst>
              <a:ext uri="{FF2B5EF4-FFF2-40B4-BE49-F238E27FC236}">
                <a16:creationId xmlns:a16="http://schemas.microsoft.com/office/drawing/2014/main" id="{3439A8E3-5146-07B9-9734-6292185DB896}"/>
              </a:ext>
            </a:extLst>
          </p:cNvPr>
          <p:cNvSpPr/>
          <p:nvPr/>
        </p:nvSpPr>
        <p:spPr>
          <a:xfrm>
            <a:off x="7169185" y="2668277"/>
            <a:ext cx="132818" cy="143034"/>
          </a:xfrm>
          <a:prstGeom prst="ellipse">
            <a:avLst/>
          </a:prstGeom>
          <a:noFill/>
          <a:ln>
            <a:solidFill>
              <a:srgbClr val="FF0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9" name="Oval 8">
            <a:extLst>
              <a:ext uri="{FF2B5EF4-FFF2-40B4-BE49-F238E27FC236}">
                <a16:creationId xmlns:a16="http://schemas.microsoft.com/office/drawing/2014/main" id="{D4C508D0-47FB-15E9-5466-C923A1DED347}"/>
              </a:ext>
            </a:extLst>
          </p:cNvPr>
          <p:cNvSpPr/>
          <p:nvPr/>
        </p:nvSpPr>
        <p:spPr>
          <a:xfrm>
            <a:off x="7302003" y="2224997"/>
            <a:ext cx="132818" cy="143034"/>
          </a:xfrm>
          <a:prstGeom prst="ellipse">
            <a:avLst/>
          </a:prstGeom>
          <a:noFill/>
          <a:ln>
            <a:solidFill>
              <a:srgbClr val="FF0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D0D70733-1E96-B5F0-FAE5-86E1567D7853}"/>
              </a:ext>
            </a:extLst>
          </p:cNvPr>
          <p:cNvSpPr/>
          <p:nvPr/>
        </p:nvSpPr>
        <p:spPr>
          <a:xfrm>
            <a:off x="7434821" y="3468072"/>
            <a:ext cx="132818" cy="376237"/>
          </a:xfrm>
          <a:prstGeom prst="ellipse">
            <a:avLst/>
          </a:prstGeom>
          <a:noFill/>
          <a:ln>
            <a:solidFill>
              <a:srgbClr val="FF0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2" name="TextBox 11">
            <a:extLst>
              <a:ext uri="{FF2B5EF4-FFF2-40B4-BE49-F238E27FC236}">
                <a16:creationId xmlns:a16="http://schemas.microsoft.com/office/drawing/2014/main" id="{1B1E4A95-5B18-1422-7DA5-304108C43DB4}"/>
              </a:ext>
            </a:extLst>
          </p:cNvPr>
          <p:cNvSpPr txBox="1"/>
          <p:nvPr/>
        </p:nvSpPr>
        <p:spPr>
          <a:xfrm>
            <a:off x="4648200" y="4599849"/>
            <a:ext cx="4263717" cy="276999"/>
          </a:xfrm>
          <a:prstGeom prst="rect">
            <a:avLst/>
          </a:prstGeom>
          <a:noFill/>
        </p:spPr>
        <p:txBody>
          <a:bodyPr wrap="square" rtlCol="0">
            <a:spAutoFit/>
          </a:bodyPr>
          <a:lstStyle/>
          <a:p>
            <a:r>
              <a:rPr lang="en-US" sz="1200"/>
              <a:t>Target areas for fall 2025 </a:t>
            </a:r>
            <a:r>
              <a:rPr lang="en-US" sz="1200" i="1"/>
              <a:t>Ilex vomitoria </a:t>
            </a:r>
            <a:r>
              <a:rPr lang="en-US" sz="1200"/>
              <a:t>collection.</a:t>
            </a:r>
          </a:p>
        </p:txBody>
      </p:sp>
    </p:spTree>
    <p:extLst>
      <p:ext uri="{BB962C8B-B14F-4D97-AF65-F5344CB8AC3E}">
        <p14:creationId xmlns:p14="http://schemas.microsoft.com/office/powerpoint/2010/main" val="400957631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BD8CC0-17F2-AAE8-7F7F-9E74EE92DDE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E2CE30E-8629-FE7D-D459-D6BDD4CB8459}"/>
              </a:ext>
            </a:extLst>
          </p:cNvPr>
          <p:cNvSpPr>
            <a:spLocks noGrp="1"/>
          </p:cNvSpPr>
          <p:nvPr>
            <p:ph type="title"/>
          </p:nvPr>
        </p:nvSpPr>
        <p:spPr>
          <a:xfrm>
            <a:off x="457200" y="675085"/>
            <a:ext cx="8229600" cy="801290"/>
          </a:xfrm>
        </p:spPr>
        <p:txBody>
          <a:bodyPr wrap="square" anchor="ctr">
            <a:normAutofit/>
          </a:bodyPr>
          <a:lstStyle/>
          <a:p>
            <a:r>
              <a:rPr lang="en-US">
                <a:ea typeface="ＭＳ Ｐゴシック"/>
              </a:rPr>
              <a:t>Cold Hardiness Trialing </a:t>
            </a:r>
          </a:p>
        </p:txBody>
      </p:sp>
      <p:sp>
        <p:nvSpPr>
          <p:cNvPr id="3" name="Content Placeholder 2">
            <a:extLst>
              <a:ext uri="{FF2B5EF4-FFF2-40B4-BE49-F238E27FC236}">
                <a16:creationId xmlns:a16="http://schemas.microsoft.com/office/drawing/2014/main" id="{C831F3D7-1C64-0B7D-99BD-B87C1E721ED3}"/>
              </a:ext>
            </a:extLst>
          </p:cNvPr>
          <p:cNvSpPr>
            <a:spLocks noGrp="1"/>
          </p:cNvSpPr>
          <p:nvPr>
            <p:ph sz="half" idx="1"/>
          </p:nvPr>
        </p:nvSpPr>
        <p:spPr>
          <a:xfrm>
            <a:off x="457200" y="1476377"/>
            <a:ext cx="4038600" cy="3118247"/>
          </a:xfrm>
        </p:spPr>
        <p:txBody>
          <a:bodyPr wrap="square" anchor="t">
            <a:normAutofit/>
          </a:bodyPr>
          <a:lstStyle/>
          <a:p>
            <a:pPr marL="0" indent="0">
              <a:buNone/>
            </a:pPr>
            <a:endParaRPr lang="en-US" sz="1800">
              <a:ea typeface="ＭＳ Ｐゴシック"/>
            </a:endParaRPr>
          </a:p>
          <a:p>
            <a:r>
              <a:rPr lang="en-US" sz="1800">
                <a:ea typeface="ＭＳ Ｐゴシック"/>
              </a:rPr>
              <a:t>Only one </a:t>
            </a:r>
            <a:r>
              <a:rPr lang="en-US" sz="1800" i="1">
                <a:ea typeface="ＭＳ Ｐゴシック"/>
              </a:rPr>
              <a:t>Ilex vomitoria </a:t>
            </a:r>
            <a:r>
              <a:rPr lang="en-US" sz="1800">
                <a:ea typeface="ＭＳ Ｐゴシック"/>
              </a:rPr>
              <a:t>cultivar surviving zone 6 so far.</a:t>
            </a:r>
          </a:p>
          <a:p>
            <a:pPr marL="0" indent="0">
              <a:buNone/>
            </a:pPr>
            <a:endParaRPr lang="en-US" sz="1800">
              <a:ea typeface="ＭＳ Ｐゴシック"/>
            </a:endParaRPr>
          </a:p>
          <a:p>
            <a:r>
              <a:rPr lang="en-US" sz="1800">
                <a:ea typeface="ＭＳ Ｐゴシック"/>
              </a:rPr>
              <a:t>Screening germplasm hardiness:</a:t>
            </a:r>
          </a:p>
          <a:p>
            <a:pPr lvl="1"/>
            <a:r>
              <a:rPr lang="en-US" sz="1800">
                <a:ea typeface="ＭＳ Ｐゴシック"/>
              </a:rPr>
              <a:t>Cultivars</a:t>
            </a:r>
          </a:p>
          <a:p>
            <a:pPr lvl="1"/>
            <a:r>
              <a:rPr lang="en-US" sz="1800">
                <a:ea typeface="ＭＳ Ｐゴシック"/>
              </a:rPr>
              <a:t>Wild collections</a:t>
            </a:r>
          </a:p>
          <a:p>
            <a:pPr lvl="1"/>
            <a:r>
              <a:rPr lang="en-US" sz="1800">
                <a:ea typeface="ＭＳ Ｐゴシック"/>
              </a:rPr>
              <a:t>Program hybrids</a:t>
            </a:r>
          </a:p>
          <a:p>
            <a:pPr marL="457200" lvl="1" indent="0">
              <a:buNone/>
            </a:pPr>
            <a:endParaRPr lang="en-US" sz="1800">
              <a:ea typeface="ＭＳ Ｐゴシック"/>
            </a:endParaRPr>
          </a:p>
          <a:p>
            <a:pPr lvl="1"/>
            <a:endParaRPr lang="en-US" sz="1800"/>
          </a:p>
          <a:p>
            <a:pPr marL="457200" lvl="1" indent="0">
              <a:buNone/>
            </a:pPr>
            <a:endParaRPr lang="en-US" sz="2800"/>
          </a:p>
        </p:txBody>
      </p:sp>
      <p:pic>
        <p:nvPicPr>
          <p:cNvPr id="5" name="Picture 4" descr="A field with rows of trees&#10;&#10;AI-generated content may be incorrect.">
            <a:extLst>
              <a:ext uri="{FF2B5EF4-FFF2-40B4-BE49-F238E27FC236}">
                <a16:creationId xmlns:a16="http://schemas.microsoft.com/office/drawing/2014/main" id="{22D2250E-DDD2-FD49-E5FB-8B15FC434346}"/>
              </a:ext>
            </a:extLst>
          </p:cNvPr>
          <p:cNvPicPr>
            <a:picLocks noChangeAspect="1"/>
          </p:cNvPicPr>
          <p:nvPr/>
        </p:nvPicPr>
        <p:blipFill>
          <a:blip r:embed="rId3"/>
          <a:stretch>
            <a:fillRect/>
          </a:stretch>
        </p:blipFill>
        <p:spPr>
          <a:xfrm>
            <a:off x="4874908" y="1471981"/>
            <a:ext cx="4063407" cy="3143250"/>
          </a:xfrm>
          <a:prstGeom prst="rect">
            <a:avLst/>
          </a:prstGeom>
        </p:spPr>
      </p:pic>
      <p:sp>
        <p:nvSpPr>
          <p:cNvPr id="4" name="TextBox 3">
            <a:extLst>
              <a:ext uri="{FF2B5EF4-FFF2-40B4-BE49-F238E27FC236}">
                <a16:creationId xmlns:a16="http://schemas.microsoft.com/office/drawing/2014/main" id="{16362D17-BB32-EBAE-1A25-F3253A3AFB20}"/>
              </a:ext>
            </a:extLst>
          </p:cNvPr>
          <p:cNvSpPr txBox="1"/>
          <p:nvPr/>
        </p:nvSpPr>
        <p:spPr>
          <a:xfrm>
            <a:off x="5329561" y="4371111"/>
            <a:ext cx="3151266"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Arial"/>
                <a:ea typeface="ＭＳ Ｐゴシック"/>
              </a:rPr>
              <a:t>Hybrid </a:t>
            </a:r>
            <a:r>
              <a:rPr lang="en-US" sz="1200" i="1">
                <a:latin typeface="Arial"/>
                <a:ea typeface="ＭＳ Ｐゴシック"/>
              </a:rPr>
              <a:t>Ilex </a:t>
            </a:r>
            <a:r>
              <a:rPr lang="en-US" sz="1200">
                <a:latin typeface="Arial"/>
                <a:ea typeface="ＭＳ Ｐゴシック"/>
              </a:rPr>
              <a:t>being trialed in the field.</a:t>
            </a:r>
          </a:p>
        </p:txBody>
      </p:sp>
    </p:spTree>
    <p:extLst>
      <p:ext uri="{BB962C8B-B14F-4D97-AF65-F5344CB8AC3E}">
        <p14:creationId xmlns:p14="http://schemas.microsoft.com/office/powerpoint/2010/main" val="3315505764"/>
      </p:ext>
    </p:extLst>
  </p:cSld>
  <p:clrMapOvr>
    <a:masterClrMapping/>
  </p:clrMapOvr>
  <p:extLst>
    <p:ext uri="{6950BFC3-D8DA-4A85-94F7-54DA5524770B}">
      <p188:commentRel xmlns:p188="http://schemas.microsoft.com/office/powerpoint/2018/8/main" r:id="rId2"/>
    </p:ext>
  </p:extLs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7D6D6F-18BB-3236-C42E-267229E5B2D4}"/>
              </a:ext>
            </a:extLst>
          </p:cNvPr>
          <p:cNvSpPr>
            <a:spLocks noGrp="1"/>
          </p:cNvSpPr>
          <p:nvPr>
            <p:ph type="title"/>
          </p:nvPr>
        </p:nvSpPr>
        <p:spPr>
          <a:xfrm>
            <a:off x="457200" y="481183"/>
            <a:ext cx="8229600" cy="801290"/>
          </a:xfrm>
        </p:spPr>
        <p:txBody>
          <a:bodyPr/>
          <a:lstStyle/>
          <a:p>
            <a:r>
              <a:rPr lang="en-US">
                <a:ea typeface="ＭＳ Ｐゴシック"/>
              </a:rPr>
              <a:t>2025 MHCREC Field Day</a:t>
            </a:r>
          </a:p>
        </p:txBody>
      </p:sp>
      <p:sp>
        <p:nvSpPr>
          <p:cNvPr id="3" name="Content Placeholder 2">
            <a:extLst>
              <a:ext uri="{FF2B5EF4-FFF2-40B4-BE49-F238E27FC236}">
                <a16:creationId xmlns:a16="http://schemas.microsoft.com/office/drawing/2014/main" id="{949E0309-2805-2CAD-F7D8-F57F0DF157C7}"/>
              </a:ext>
            </a:extLst>
          </p:cNvPr>
          <p:cNvSpPr>
            <a:spLocks noGrp="1"/>
          </p:cNvSpPr>
          <p:nvPr>
            <p:ph sz="half" idx="1"/>
          </p:nvPr>
        </p:nvSpPr>
        <p:spPr>
          <a:xfrm>
            <a:off x="2869123" y="4033597"/>
            <a:ext cx="3418668" cy="3118247"/>
          </a:xfrm>
        </p:spPr>
        <p:txBody>
          <a:bodyPr/>
          <a:lstStyle/>
          <a:p>
            <a:pPr marL="0" indent="0">
              <a:buNone/>
            </a:pPr>
            <a:r>
              <a:rPr lang="en-US">
                <a:ea typeface="ＭＳ Ｐゴシック"/>
              </a:rPr>
              <a:t>August 14th, 2025.</a:t>
            </a:r>
            <a:endParaRPr lang="en-US"/>
          </a:p>
          <a:p>
            <a:endParaRPr lang="en-US"/>
          </a:p>
          <a:p>
            <a:endParaRPr lang="en-US"/>
          </a:p>
        </p:txBody>
      </p:sp>
      <p:pic>
        <p:nvPicPr>
          <p:cNvPr id="5" name="Content Placeholder 4">
            <a:extLst>
              <a:ext uri="{FF2B5EF4-FFF2-40B4-BE49-F238E27FC236}">
                <a16:creationId xmlns:a16="http://schemas.microsoft.com/office/drawing/2014/main" id="{DF0713B1-D317-C916-9AAA-3B5DA337F695}"/>
              </a:ext>
            </a:extLst>
          </p:cNvPr>
          <p:cNvPicPr>
            <a:picLocks noGrp="1" noChangeAspect="1"/>
          </p:cNvPicPr>
          <p:nvPr>
            <p:ph sz="half" idx="2"/>
          </p:nvPr>
        </p:nvPicPr>
        <p:blipFill>
          <a:blip r:embed="rId2"/>
          <a:stretch>
            <a:fillRect/>
          </a:stretch>
        </p:blipFill>
        <p:spPr>
          <a:xfrm>
            <a:off x="2023175" y="1112803"/>
            <a:ext cx="5094248" cy="2925183"/>
          </a:xfrm>
        </p:spPr>
      </p:pic>
    </p:spTree>
    <p:extLst>
      <p:ext uri="{BB962C8B-B14F-4D97-AF65-F5344CB8AC3E}">
        <p14:creationId xmlns:p14="http://schemas.microsoft.com/office/powerpoint/2010/main" val="194260736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D90F99-3B7D-5713-A876-5DD8C7FC3365}"/>
              </a:ext>
            </a:extLst>
          </p:cNvPr>
          <p:cNvSpPr>
            <a:spLocks noGrp="1"/>
          </p:cNvSpPr>
          <p:nvPr>
            <p:ph type="title"/>
          </p:nvPr>
        </p:nvSpPr>
        <p:spPr>
          <a:xfrm>
            <a:off x="457200" y="365416"/>
            <a:ext cx="8229600" cy="801290"/>
          </a:xfrm>
        </p:spPr>
        <p:txBody>
          <a:bodyPr/>
          <a:lstStyle/>
          <a:p>
            <a:r>
              <a:rPr lang="en-US"/>
              <a:t>Acknowledgements</a:t>
            </a:r>
          </a:p>
        </p:txBody>
      </p:sp>
      <p:pic>
        <p:nvPicPr>
          <p:cNvPr id="7" name="Picture 6">
            <a:extLst>
              <a:ext uri="{FF2B5EF4-FFF2-40B4-BE49-F238E27FC236}">
                <a16:creationId xmlns:a16="http://schemas.microsoft.com/office/drawing/2014/main" id="{84EC2A0D-AE9F-FEED-4987-E526AD8BAF2B}"/>
              </a:ext>
            </a:extLst>
          </p:cNvPr>
          <p:cNvPicPr>
            <a:picLocks noChangeAspect="1"/>
          </p:cNvPicPr>
          <p:nvPr/>
        </p:nvPicPr>
        <p:blipFill>
          <a:blip r:embed="rId2"/>
          <a:stretch>
            <a:fillRect/>
          </a:stretch>
        </p:blipFill>
        <p:spPr>
          <a:xfrm>
            <a:off x="557373" y="3542570"/>
            <a:ext cx="1006512" cy="1277859"/>
          </a:xfrm>
          <a:prstGeom prst="rect">
            <a:avLst/>
          </a:prstGeom>
        </p:spPr>
      </p:pic>
      <p:pic>
        <p:nvPicPr>
          <p:cNvPr id="8" name="Picture 7">
            <a:extLst>
              <a:ext uri="{FF2B5EF4-FFF2-40B4-BE49-F238E27FC236}">
                <a16:creationId xmlns:a16="http://schemas.microsoft.com/office/drawing/2014/main" id="{3C980D0F-FD94-C878-4993-A1965C2B5B67}"/>
              </a:ext>
            </a:extLst>
          </p:cNvPr>
          <p:cNvPicPr>
            <a:picLocks noChangeAspect="1"/>
          </p:cNvPicPr>
          <p:nvPr/>
        </p:nvPicPr>
        <p:blipFill>
          <a:blip r:embed="rId3"/>
          <a:stretch>
            <a:fillRect/>
          </a:stretch>
        </p:blipFill>
        <p:spPr>
          <a:xfrm>
            <a:off x="1840934" y="4081852"/>
            <a:ext cx="2728655" cy="747194"/>
          </a:xfrm>
          <a:prstGeom prst="rect">
            <a:avLst/>
          </a:prstGeom>
        </p:spPr>
      </p:pic>
      <p:pic>
        <p:nvPicPr>
          <p:cNvPr id="9" name="Picture 8">
            <a:extLst>
              <a:ext uri="{FF2B5EF4-FFF2-40B4-BE49-F238E27FC236}">
                <a16:creationId xmlns:a16="http://schemas.microsoft.com/office/drawing/2014/main" id="{CD1059CB-ED45-BA8E-7DD2-FEDB6C82E0EF}"/>
              </a:ext>
            </a:extLst>
          </p:cNvPr>
          <p:cNvPicPr>
            <a:picLocks noChangeAspect="1"/>
          </p:cNvPicPr>
          <p:nvPr/>
        </p:nvPicPr>
        <p:blipFill>
          <a:blip r:embed="rId4"/>
          <a:stretch>
            <a:fillRect/>
          </a:stretch>
        </p:blipFill>
        <p:spPr>
          <a:xfrm>
            <a:off x="6265690" y="1569901"/>
            <a:ext cx="2257323" cy="636681"/>
          </a:xfrm>
          <a:prstGeom prst="rect">
            <a:avLst/>
          </a:prstGeom>
        </p:spPr>
      </p:pic>
      <p:pic>
        <p:nvPicPr>
          <p:cNvPr id="10" name="Picture 9">
            <a:extLst>
              <a:ext uri="{FF2B5EF4-FFF2-40B4-BE49-F238E27FC236}">
                <a16:creationId xmlns:a16="http://schemas.microsoft.com/office/drawing/2014/main" id="{202EFCBB-9C36-3325-FF9F-2B415965A2D2}"/>
              </a:ext>
            </a:extLst>
          </p:cNvPr>
          <p:cNvPicPr>
            <a:picLocks noChangeAspect="1"/>
          </p:cNvPicPr>
          <p:nvPr/>
        </p:nvPicPr>
        <p:blipFill>
          <a:blip r:embed="rId5"/>
          <a:stretch>
            <a:fillRect/>
          </a:stretch>
        </p:blipFill>
        <p:spPr>
          <a:xfrm>
            <a:off x="6265690" y="2323316"/>
            <a:ext cx="876085" cy="1420680"/>
          </a:xfrm>
          <a:prstGeom prst="rect">
            <a:avLst/>
          </a:prstGeom>
        </p:spPr>
      </p:pic>
      <p:pic>
        <p:nvPicPr>
          <p:cNvPr id="11" name="Picture 10">
            <a:extLst>
              <a:ext uri="{FF2B5EF4-FFF2-40B4-BE49-F238E27FC236}">
                <a16:creationId xmlns:a16="http://schemas.microsoft.com/office/drawing/2014/main" id="{31599C2D-6000-DF50-9382-0FD48DA6419A}"/>
              </a:ext>
            </a:extLst>
          </p:cNvPr>
          <p:cNvPicPr>
            <a:picLocks noChangeAspect="1"/>
          </p:cNvPicPr>
          <p:nvPr/>
        </p:nvPicPr>
        <p:blipFill>
          <a:blip r:embed="rId6"/>
          <a:stretch>
            <a:fillRect/>
          </a:stretch>
        </p:blipFill>
        <p:spPr>
          <a:xfrm>
            <a:off x="7372094" y="2402880"/>
            <a:ext cx="1150919" cy="1252435"/>
          </a:xfrm>
          <a:prstGeom prst="rect">
            <a:avLst/>
          </a:prstGeom>
        </p:spPr>
      </p:pic>
      <p:pic>
        <p:nvPicPr>
          <p:cNvPr id="13" name="Picture 12">
            <a:extLst>
              <a:ext uri="{FF2B5EF4-FFF2-40B4-BE49-F238E27FC236}">
                <a16:creationId xmlns:a16="http://schemas.microsoft.com/office/drawing/2014/main" id="{3AF4C5BE-9549-6B6D-86D4-383ED20A2949}"/>
              </a:ext>
            </a:extLst>
          </p:cNvPr>
          <p:cNvPicPr>
            <a:picLocks noChangeAspect="1"/>
          </p:cNvPicPr>
          <p:nvPr/>
        </p:nvPicPr>
        <p:blipFill>
          <a:blip r:embed="rId7"/>
          <a:stretch>
            <a:fillRect/>
          </a:stretch>
        </p:blipFill>
        <p:spPr>
          <a:xfrm>
            <a:off x="1603299" y="3239172"/>
            <a:ext cx="1703585" cy="1042376"/>
          </a:xfrm>
          <a:prstGeom prst="rect">
            <a:avLst/>
          </a:prstGeom>
        </p:spPr>
      </p:pic>
      <p:pic>
        <p:nvPicPr>
          <p:cNvPr id="14" name="Picture 13">
            <a:extLst>
              <a:ext uri="{FF2B5EF4-FFF2-40B4-BE49-F238E27FC236}">
                <a16:creationId xmlns:a16="http://schemas.microsoft.com/office/drawing/2014/main" id="{A7066522-CCD0-8FFA-3E75-1B72354FE536}"/>
              </a:ext>
            </a:extLst>
          </p:cNvPr>
          <p:cNvPicPr>
            <a:picLocks noChangeAspect="1"/>
          </p:cNvPicPr>
          <p:nvPr/>
        </p:nvPicPr>
        <p:blipFill>
          <a:blip r:embed="rId8"/>
          <a:stretch>
            <a:fillRect/>
          </a:stretch>
        </p:blipFill>
        <p:spPr>
          <a:xfrm>
            <a:off x="1058283" y="1696818"/>
            <a:ext cx="1329469" cy="1260495"/>
          </a:xfrm>
          <a:prstGeom prst="rect">
            <a:avLst/>
          </a:prstGeom>
        </p:spPr>
      </p:pic>
      <p:pic>
        <p:nvPicPr>
          <p:cNvPr id="15" name="Picture 14">
            <a:extLst>
              <a:ext uri="{FF2B5EF4-FFF2-40B4-BE49-F238E27FC236}">
                <a16:creationId xmlns:a16="http://schemas.microsoft.com/office/drawing/2014/main" id="{79090BE1-0617-8325-D4C7-3588537918C3}"/>
              </a:ext>
            </a:extLst>
          </p:cNvPr>
          <p:cNvPicPr>
            <a:picLocks noChangeAspect="1"/>
          </p:cNvPicPr>
          <p:nvPr/>
        </p:nvPicPr>
        <p:blipFill>
          <a:blip r:embed="rId9"/>
          <a:stretch>
            <a:fillRect/>
          </a:stretch>
        </p:blipFill>
        <p:spPr>
          <a:xfrm>
            <a:off x="3459674" y="1406237"/>
            <a:ext cx="2447305" cy="577257"/>
          </a:xfrm>
          <a:prstGeom prst="rect">
            <a:avLst/>
          </a:prstGeom>
        </p:spPr>
      </p:pic>
      <p:sp>
        <p:nvSpPr>
          <p:cNvPr id="16" name="TextBox 15">
            <a:extLst>
              <a:ext uri="{FF2B5EF4-FFF2-40B4-BE49-F238E27FC236}">
                <a16:creationId xmlns:a16="http://schemas.microsoft.com/office/drawing/2014/main" id="{50A00D86-0F42-ED92-A9D4-14699B6DDA19}"/>
              </a:ext>
            </a:extLst>
          </p:cNvPr>
          <p:cNvSpPr txBox="1"/>
          <p:nvPr/>
        </p:nvSpPr>
        <p:spPr>
          <a:xfrm>
            <a:off x="3455556" y="1056967"/>
            <a:ext cx="2444563" cy="369332"/>
          </a:xfrm>
          <a:prstGeom prst="rect">
            <a:avLst/>
          </a:prstGeom>
          <a:noFill/>
        </p:spPr>
        <p:txBody>
          <a:bodyPr wrap="square" rtlCol="0">
            <a:spAutoFit/>
          </a:bodyPr>
          <a:lstStyle/>
          <a:p>
            <a:r>
              <a:rPr lang="en-US"/>
              <a:t>Research Collaborators: </a:t>
            </a:r>
          </a:p>
        </p:txBody>
      </p:sp>
      <p:sp>
        <p:nvSpPr>
          <p:cNvPr id="17" name="TextBox 16">
            <a:extLst>
              <a:ext uri="{FF2B5EF4-FFF2-40B4-BE49-F238E27FC236}">
                <a16:creationId xmlns:a16="http://schemas.microsoft.com/office/drawing/2014/main" id="{7B8B496D-1F78-3EA4-71F5-9449844FED94}"/>
              </a:ext>
            </a:extLst>
          </p:cNvPr>
          <p:cNvSpPr txBox="1"/>
          <p:nvPr/>
        </p:nvSpPr>
        <p:spPr>
          <a:xfrm>
            <a:off x="264636" y="1058542"/>
            <a:ext cx="3519963" cy="923330"/>
          </a:xfrm>
          <a:prstGeom prst="rect">
            <a:avLst/>
          </a:prstGeom>
          <a:noFill/>
        </p:spPr>
        <p:txBody>
          <a:bodyPr wrap="square" lIns="91440" tIns="45720" rIns="91440" bIns="45720" rtlCol="0" anchor="t">
            <a:spAutoFit/>
          </a:bodyPr>
          <a:lstStyle/>
          <a:p>
            <a:r>
              <a:rPr lang="en-US">
                <a:latin typeface="Calibri"/>
                <a:ea typeface="ＭＳ Ｐゴシック"/>
              </a:rPr>
              <a:t>Funding through the New and Emerging Crops Grant Program:</a:t>
            </a:r>
          </a:p>
          <a:p>
            <a:endParaRPr lang="en-US"/>
          </a:p>
        </p:txBody>
      </p:sp>
      <p:sp>
        <p:nvSpPr>
          <p:cNvPr id="18" name="TextBox 17">
            <a:extLst>
              <a:ext uri="{FF2B5EF4-FFF2-40B4-BE49-F238E27FC236}">
                <a16:creationId xmlns:a16="http://schemas.microsoft.com/office/drawing/2014/main" id="{621765B2-980B-5AB7-05F0-94F590F90846}"/>
              </a:ext>
            </a:extLst>
          </p:cNvPr>
          <p:cNvSpPr txBox="1"/>
          <p:nvPr/>
        </p:nvSpPr>
        <p:spPr>
          <a:xfrm>
            <a:off x="581573" y="2959927"/>
            <a:ext cx="2275728" cy="369332"/>
          </a:xfrm>
          <a:prstGeom prst="rect">
            <a:avLst/>
          </a:prstGeom>
          <a:noFill/>
        </p:spPr>
        <p:txBody>
          <a:bodyPr wrap="square" rtlCol="0">
            <a:spAutoFit/>
          </a:bodyPr>
          <a:lstStyle/>
          <a:p>
            <a:r>
              <a:rPr lang="en-US"/>
              <a:t>Germplasm sources:</a:t>
            </a:r>
          </a:p>
        </p:txBody>
      </p:sp>
      <p:pic>
        <p:nvPicPr>
          <p:cNvPr id="19" name="Picture 18">
            <a:extLst>
              <a:ext uri="{FF2B5EF4-FFF2-40B4-BE49-F238E27FC236}">
                <a16:creationId xmlns:a16="http://schemas.microsoft.com/office/drawing/2014/main" id="{9F32BEFC-F21F-507C-6A1C-7E2D232A1786}"/>
              </a:ext>
            </a:extLst>
          </p:cNvPr>
          <p:cNvPicPr>
            <a:picLocks noChangeAspect="1"/>
          </p:cNvPicPr>
          <p:nvPr/>
        </p:nvPicPr>
        <p:blipFill>
          <a:blip r:embed="rId10"/>
          <a:stretch>
            <a:fillRect/>
          </a:stretch>
        </p:blipFill>
        <p:spPr>
          <a:xfrm>
            <a:off x="4782328" y="4082025"/>
            <a:ext cx="782884" cy="728722"/>
          </a:xfrm>
          <a:prstGeom prst="rect">
            <a:avLst/>
          </a:prstGeom>
        </p:spPr>
      </p:pic>
      <p:sp>
        <p:nvSpPr>
          <p:cNvPr id="20" name="TextBox 19">
            <a:extLst>
              <a:ext uri="{FF2B5EF4-FFF2-40B4-BE49-F238E27FC236}">
                <a16:creationId xmlns:a16="http://schemas.microsoft.com/office/drawing/2014/main" id="{1A9CEF5E-BCFD-FE81-6BF7-6E2B998B4255}"/>
              </a:ext>
            </a:extLst>
          </p:cNvPr>
          <p:cNvSpPr txBox="1"/>
          <p:nvPr/>
        </p:nvSpPr>
        <p:spPr>
          <a:xfrm>
            <a:off x="6263978" y="1058318"/>
            <a:ext cx="2197173" cy="369332"/>
          </a:xfrm>
          <a:prstGeom prst="rect">
            <a:avLst/>
          </a:prstGeom>
          <a:noFill/>
        </p:spPr>
        <p:txBody>
          <a:bodyPr wrap="square" rtlCol="0">
            <a:spAutoFit/>
          </a:bodyPr>
          <a:lstStyle/>
          <a:p>
            <a:r>
              <a:rPr lang="en-US"/>
              <a:t>Permitting entities:</a:t>
            </a:r>
          </a:p>
        </p:txBody>
      </p:sp>
      <p:pic>
        <p:nvPicPr>
          <p:cNvPr id="22" name="Picture 21">
            <a:extLst>
              <a:ext uri="{FF2B5EF4-FFF2-40B4-BE49-F238E27FC236}">
                <a16:creationId xmlns:a16="http://schemas.microsoft.com/office/drawing/2014/main" id="{0C89F246-23AE-1D34-EB6B-D4FC995F45A9}"/>
              </a:ext>
            </a:extLst>
          </p:cNvPr>
          <p:cNvPicPr>
            <a:picLocks noChangeAspect="1"/>
          </p:cNvPicPr>
          <p:nvPr/>
        </p:nvPicPr>
        <p:blipFill>
          <a:blip r:embed="rId11"/>
          <a:stretch>
            <a:fillRect/>
          </a:stretch>
        </p:blipFill>
        <p:spPr>
          <a:xfrm>
            <a:off x="3395816" y="3503156"/>
            <a:ext cx="784824" cy="801289"/>
          </a:xfrm>
          <a:prstGeom prst="rect">
            <a:avLst/>
          </a:prstGeom>
        </p:spPr>
      </p:pic>
      <p:pic>
        <p:nvPicPr>
          <p:cNvPr id="23" name="Picture 22">
            <a:extLst>
              <a:ext uri="{FF2B5EF4-FFF2-40B4-BE49-F238E27FC236}">
                <a16:creationId xmlns:a16="http://schemas.microsoft.com/office/drawing/2014/main" id="{5908EB29-2B4D-A792-615E-9A1EE9BCAFD9}"/>
              </a:ext>
            </a:extLst>
          </p:cNvPr>
          <p:cNvPicPr>
            <a:picLocks noChangeAspect="1"/>
          </p:cNvPicPr>
          <p:nvPr/>
        </p:nvPicPr>
        <p:blipFill>
          <a:blip r:embed="rId12"/>
          <a:stretch>
            <a:fillRect/>
          </a:stretch>
        </p:blipFill>
        <p:spPr>
          <a:xfrm>
            <a:off x="4222025" y="3432272"/>
            <a:ext cx="1660387" cy="580779"/>
          </a:xfrm>
          <a:prstGeom prst="rect">
            <a:avLst/>
          </a:prstGeom>
        </p:spPr>
      </p:pic>
    </p:spTree>
    <p:extLst>
      <p:ext uri="{BB962C8B-B14F-4D97-AF65-F5344CB8AC3E}">
        <p14:creationId xmlns:p14="http://schemas.microsoft.com/office/powerpoint/2010/main" val="4176643145"/>
      </p:ext>
    </p:extLst>
  </p:cSld>
  <p:clrMapOvr>
    <a:masterClrMapping/>
  </p:clrMapOvr>
</p:sld>
</file>

<file path=ppt/theme/theme1.xml><?xml version="1.0" encoding="utf-8"?>
<a:theme xmlns:a="http://schemas.openxmlformats.org/drawingml/2006/main" name="NCStateU-horizontal-left-logo">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a xmlns="843d434d-dab5-480d-9ab5-c40305c402a5" xsi:nil="true"/>
    <lcf76f155ced4ddcb4097134ff3c332f xmlns="843d434d-dab5-480d-9ab5-c40305c402a5">
      <Terms xmlns="http://schemas.microsoft.com/office/infopath/2007/PartnerControls"/>
    </lcf76f155ced4ddcb4097134ff3c332f>
    <TaxCatchAll xmlns="3413be14-53bd-48c8-9ec3-89abb9b6aaa6"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2D965627C3AF2D44BA0BBB57A18EAD48" ma:contentTypeVersion="18" ma:contentTypeDescription="Create a new document." ma:contentTypeScope="" ma:versionID="8e8801a64b9d5be323e5d426ec271808">
  <xsd:schema xmlns:xsd="http://www.w3.org/2001/XMLSchema" xmlns:xs="http://www.w3.org/2001/XMLSchema" xmlns:p="http://schemas.microsoft.com/office/2006/metadata/properties" xmlns:ns2="843d434d-dab5-480d-9ab5-c40305c402a5" xmlns:ns3="3413be14-53bd-48c8-9ec3-89abb9b6aaa6" targetNamespace="http://schemas.microsoft.com/office/2006/metadata/properties" ma:root="true" ma:fieldsID="da421317240dcf198a2df2533d3c7db1" ns2:_="" ns3:_="">
    <xsd:import namespace="843d434d-dab5-480d-9ab5-c40305c402a5"/>
    <xsd:import namespace="3413be14-53bd-48c8-9ec3-89abb9b6aaa6"/>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AutoTags" minOccurs="0"/>
                <xsd:element ref="ns2:MediaServiceLocation" minOccurs="0"/>
                <xsd:element ref="ns2:MediaServiceGenerationTime" minOccurs="0"/>
                <xsd:element ref="ns2:MediaServiceEventHashCode" minOccurs="0"/>
                <xsd:element ref="ns2:MediaServiceOCR" minOccurs="0"/>
                <xsd:element ref="ns2:lcf76f155ced4ddcb4097134ff3c332f" minOccurs="0"/>
                <xsd:element ref="ns3:TaxCatchAll" minOccurs="0"/>
                <xsd:element ref="ns2:MediaServiceObjectDetectorVersions" minOccurs="0"/>
                <xsd:element ref="ns2:MediaServiceSearchProperties" minOccurs="0"/>
                <xsd:element ref="ns2:Tax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43d434d-dab5-480d-9ab5-c40305c4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AutoTags" ma:index="15" nillable="true" ma:displayName="Tags" ma:internalName="MediaServiceAutoTags" ma:readOnly="true">
      <xsd:simpleType>
        <xsd:restriction base="dms:Text"/>
      </xsd:simpleType>
    </xsd:element>
    <xsd:element name="MediaServiceLocation" ma:index="16" nillable="true" ma:displayNam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d4b6758f-1101-41c6-bce0-972164c0a48e"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SearchProperties" ma:index="24" nillable="true" ma:displayName="MediaServiceSearchProperties" ma:hidden="true" ma:internalName="MediaServiceSearchProperties" ma:readOnly="true">
      <xsd:simpleType>
        <xsd:restriction base="dms:Note"/>
      </xsd:simpleType>
    </xsd:element>
    <xsd:element name="Taxa" ma:index="25" nillable="true" ma:displayName="Taxa" ma:description="List of genera or relevant species covered in the MTA" ma:format="Dropdown" ma:internalName="Taxa">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413be14-53bd-48c8-9ec3-89abb9b6aaa6"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22" nillable="true" ma:displayName="Taxonomy Catch All Column" ma:hidden="true" ma:list="{7ed5573c-4955-4b2f-95ad-8ffde5c39220}" ma:internalName="TaxCatchAll" ma:showField="CatchAllData" ma:web="3413be14-53bd-48c8-9ec3-89abb9b6aaa6">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AC2804E-6183-405F-9075-9A9B1362B729}">
  <ds:schemaRefs>
    <ds:schemaRef ds:uri="http://schemas.microsoft.com/sharepoint/v3/contenttype/forms"/>
  </ds:schemaRefs>
</ds:datastoreItem>
</file>

<file path=customXml/itemProps2.xml><?xml version="1.0" encoding="utf-8"?>
<ds:datastoreItem xmlns:ds="http://schemas.openxmlformats.org/officeDocument/2006/customXml" ds:itemID="{FBE0786B-9E0E-40EE-85CC-FB603DA7AC3F}">
  <ds:schemaRefs>
    <ds:schemaRef ds:uri="http://schemas.microsoft.com/office/2006/documentManagement/types"/>
    <ds:schemaRef ds:uri="http://purl.org/dc/elements/1.1/"/>
    <ds:schemaRef ds:uri="http://purl.org/dc/dcmitype/"/>
    <ds:schemaRef ds:uri="http://schemas.microsoft.com/office/2006/metadata/properties"/>
    <ds:schemaRef ds:uri="843d434d-dab5-480d-9ab5-c40305c402a5"/>
    <ds:schemaRef ds:uri="http://purl.org/dc/terms/"/>
    <ds:schemaRef ds:uri="http://schemas.openxmlformats.org/package/2006/metadata/core-properties"/>
    <ds:schemaRef ds:uri="3413be14-53bd-48c8-9ec3-89abb9b6aaa6"/>
    <ds:schemaRef ds:uri="http://schemas.microsoft.com/office/infopath/2007/PartnerControls"/>
    <ds:schemaRef ds:uri="http://www.w3.org/XML/1998/namespace"/>
  </ds:schemaRefs>
</ds:datastoreItem>
</file>

<file path=customXml/itemProps3.xml><?xml version="1.0" encoding="utf-8"?>
<ds:datastoreItem xmlns:ds="http://schemas.openxmlformats.org/officeDocument/2006/customXml" ds:itemID="{60FFEC41-01F5-4D3A-A4FC-FB78259E4928}">
  <ds:schemaRefs>
    <ds:schemaRef ds:uri="3413be14-53bd-48c8-9ec3-89abb9b6aaa6"/>
    <ds:schemaRef ds:uri="843d434d-dab5-480d-9ab5-c40305c4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NCDA Meeting 3-6-25</Template>
  <TotalTime>0</TotalTime>
  <Words>1752</Words>
  <Application>Microsoft Office PowerPoint</Application>
  <PresentationFormat>On-screen Show (16:9)</PresentationFormat>
  <Paragraphs>203</Paragraphs>
  <Slides>40</Slides>
  <Notes>11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40</vt:i4>
      </vt:variant>
    </vt:vector>
  </HeadingPairs>
  <TitlesOfParts>
    <vt:vector size="47" baseType="lpstr">
      <vt:lpstr>ＭＳ Ｐゴシック</vt:lpstr>
      <vt:lpstr>Aptos</vt:lpstr>
      <vt:lpstr>Arial</vt:lpstr>
      <vt:lpstr>Calibri</vt:lpstr>
      <vt:lpstr>Open Sans</vt:lpstr>
      <vt:lpstr>Times New Roman</vt:lpstr>
      <vt:lpstr>NCStateU-horizontal-left-logo</vt:lpstr>
      <vt:lpstr>Carolina Super Teas</vt:lpstr>
      <vt:lpstr>Tea: A drink made by steeping hot water with cut and dried leaves or flowers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Project Objectives</vt:lpstr>
      <vt:lpstr>Camellia Research Progress and Plans</vt:lpstr>
      <vt:lpstr>Camellia sinensis Improvement Underway</vt:lpstr>
      <vt:lpstr>Plans for Cold Hardiness Trialing </vt:lpstr>
      <vt:lpstr>PowerPoint Presentation</vt:lpstr>
      <vt:lpstr>PowerPoint Presentation</vt:lpstr>
      <vt:lpstr>Efforts to expand Camellia sinensis germplasm</vt:lpstr>
      <vt:lpstr>2025 Camellia Metabolite Screening</vt:lpstr>
      <vt:lpstr>Ilex Research Progress and Plans</vt:lpstr>
      <vt:lpstr>Ilex Improvement Plans</vt:lpstr>
      <vt:lpstr>Initial Ilex Metabolite Screening</vt:lpstr>
      <vt:lpstr>2025 Metabolite Screening</vt:lpstr>
      <vt:lpstr>Need for New Yerba Mate Germplasm</vt:lpstr>
      <vt:lpstr>Targeted wild collection of Ilex vomitoria    </vt:lpstr>
      <vt:lpstr>PowerPoint Presentation</vt:lpstr>
      <vt:lpstr>AR24 Field Work</vt:lpstr>
      <vt:lpstr>PowerPoint Presentation</vt:lpstr>
      <vt:lpstr>PowerPoint Presentation</vt:lpstr>
      <vt:lpstr>Cutting and seed propagation of Arkansas material</vt:lpstr>
      <vt:lpstr>PowerPoint Presentation</vt:lpstr>
      <vt:lpstr>Future Plans of Ilex Wild Collection</vt:lpstr>
      <vt:lpstr>Cold Hardiness Trialing </vt:lpstr>
      <vt:lpstr>2025 MHCREC Field Day</vt:lpstr>
      <vt:lpstr>Acknowledgements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Tom Ranney</dc:creator>
  <cp:lastModifiedBy>Thomas G. Ranney</cp:lastModifiedBy>
  <cp:revision>1</cp:revision>
  <dcterms:created xsi:type="dcterms:W3CDTF">2025-03-04T13:54:18Z</dcterms:created>
  <dcterms:modified xsi:type="dcterms:W3CDTF">2025-03-06T12:19:52Z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0x0101002D965627C3AF2D44BA0BBB57A18EAD48</vt:lpwstr>
  </property>
  <property fmtid="{D5CDD505-2E9C-101B-9397-08002B2CF9AE}" pid="3" name="MediaServiceImageTags">
    <vt:lpwstr/>
  </property>
</Properties>
</file>