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7" r:id="rId3"/>
    <p:sldId id="259" r:id="rId4"/>
    <p:sldId id="268" r:id="rId5"/>
    <p:sldId id="269" r:id="rId6"/>
    <p:sldId id="261" r:id="rId7"/>
    <p:sldId id="270" r:id="rId8"/>
    <p:sldId id="263" r:id="rId9"/>
    <p:sldId id="258" r:id="rId10"/>
    <p:sldId id="271" r:id="rId11"/>
    <p:sldId id="272" r:id="rId12"/>
    <p:sldId id="273" r:id="rId13"/>
    <p:sldId id="274" r:id="rId14"/>
    <p:sldId id="275" r:id="rId15"/>
    <p:sldId id="276" r:id="rId16"/>
    <p:sldId id="264" r:id="rId17"/>
    <p:sldId id="260" r:id="rId18"/>
    <p:sldId id="265" r:id="rId19"/>
    <p:sldId id="277" r:id="rId20"/>
    <p:sldId id="266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arra Cond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625"/>
  </p:normalViewPr>
  <p:slideViewPr>
    <p:cSldViewPr snapToGrid="0" snapToObjects="1">
      <p:cViewPr varScale="1">
        <p:scale>
          <a:sx n="124" d="100"/>
          <a:sy n="124" d="100"/>
        </p:scale>
        <p:origin x="176" y="6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19T19:14:58.281" idx="1">
    <p:pos x="4036" y="1142"/>
    <p:text>Different photo w tape measure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55F60-D5B7-49FB-B82B-1BDE34E4A7D8}" type="datetimeFigureOut">
              <a:rPr lang="en-US" smtClean="0"/>
              <a:t>3/5/25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E15530-5797-4D01-B6D6-9248A7C0F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6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4355acb4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304355acb4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2b070499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2b070499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2b070499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312b070499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E15530-5797-4D01-B6D6-9248A7C0F0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3e49015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303e49015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>
                <a:solidFill>
                  <a:schemeClr val="dk1"/>
                </a:solidFill>
              </a:rPr>
              <a:t>heating biomass in a low-oxygen environment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bf3c99ca1_1_1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0bf3c99ca1_1_1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050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Historical Range: 2018-2022</a:t>
            </a:r>
            <a:endParaRPr sz="1050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•"/>
            </a:pPr>
            <a:r>
              <a:rPr lang="en" sz="1050">
                <a:solidFill>
                  <a:srgbClr val="1F1F1F"/>
                </a:solidFill>
                <a:latin typeface="Roboto"/>
                <a:ea typeface="Roboto"/>
                <a:cs typeface="Roboto"/>
                <a:sym typeface="Roboto"/>
              </a:rPr>
              <a:t>Forecast Period: 2024 - 2030 </a:t>
            </a:r>
            <a:endParaRPr sz="1050">
              <a:solidFill>
                <a:srgbClr val="1F1F1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5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1050"/>
              <a:buFont typeface="Roboto"/>
              <a:buChar char="•"/>
            </a:pPr>
            <a:r>
              <a:rPr lang="en" sz="1150">
                <a:solidFill>
                  <a:srgbClr val="363636"/>
                </a:solidFill>
                <a:highlight>
                  <a:srgbClr val="FFFFFF"/>
                </a:highlight>
              </a:rPr>
              <a:t>Since the process does not yield stable biochar that can be used in agricultural applications,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150">
                <a:solidFill>
                  <a:srgbClr val="363636"/>
                </a:solidFill>
                <a:highlight>
                  <a:srgbClr val="FFFFFF"/>
                </a:highlight>
              </a:rPr>
              <a:t>Increasing product consumption in producing organic food and its ability to enhance soil fertility &amp; plant growth are expected to be key factors driving market growth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1F1F1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28a76ab7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3128a76ab7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28a76ab7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3128a76ab7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179e473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31179e473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2b070499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312b070499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2b070499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312b070499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2b070499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312b070499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0A359-2FB3-4847-9D97-3491754AA7F9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2176-A547-F94B-AC51-D6E9C882C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4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5DAC-1A13-D34F-9418-D6257772B49C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10A8-B29A-B34A-A0B5-3DF26A2EB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0D93-568E-6D41-8E6D-0963A71A503C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D0221-73D0-6245-9CCD-73A1D8FCB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10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660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8603A-2399-D64A-8203-C8F297F981E8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2C605-4958-CF43-AA48-80339EFDB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35563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71F39-3D09-F149-B1A1-DC2A7DB4A435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6BD0F-ABBC-C14D-BC96-77BE126A7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8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6377"/>
            <a:ext cx="4038600" cy="31182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E973-E761-9943-801C-DE1E51E28431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E9FC-F6D5-0349-BBED-EA7D7A9BC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65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50504"/>
            <a:ext cx="8229600" cy="801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CE534-2B3A-FA4B-B87A-8AC244117610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94E0-5E06-6D42-A41D-50D581B40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DFFB5-C0BC-DE4D-9A38-E0EE75FC9E15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B7D4D-4E81-5B40-91F6-CF14C25F8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2570F-F7E3-1F40-B6F3-59FE945D5A70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2FA7-4FDB-5643-811E-7991DEE50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1E9B0-C3DF-544F-BB14-A487ECCC7F43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8B14-AE1E-054C-8668-93D0F0400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0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B1CF-5E0C-5D41-A3E2-D78942339385}" type="datetimeFigureOut">
              <a:rPr lang="en-US"/>
              <a:pPr>
                <a:defRPr/>
              </a:pPr>
              <a:t>3/5/25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0004-A563-C64B-9FAD-6198662E1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75085"/>
            <a:ext cx="8229600" cy="80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Headline Line One</a:t>
            </a:r>
            <a:br>
              <a:rPr lang="en-US" dirty="0"/>
            </a:br>
            <a:r>
              <a:rPr lang="en-US" dirty="0"/>
              <a:t>Headline Line Two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6950"/>
            <a:ext cx="8229600" cy="232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44504B-B211-B34D-97AF-78446C71FCDD}" type="datetimeFigureOut">
              <a:rPr lang="en-US" smtClean="0"/>
              <a:pPr>
                <a:defRPr/>
              </a:pPr>
              <a:t>3/5/25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EF7D53D-272A-624E-BE3D-99D13E2B41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94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omments" Target="../comments/commen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Carbon-neutral Energy and Nutrient Recovery from Solid Manures</a:t>
            </a:r>
            <a:br>
              <a:rPr lang="en-US" dirty="0"/>
            </a:br>
            <a:endParaRPr lang="en-US" dirty="0"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Wayne Yuan, </a:t>
            </a:r>
            <a:r>
              <a:rPr lang="en-US" dirty="0" err="1">
                <a:ea typeface="+mn-ea"/>
              </a:rPr>
              <a:t>Dwi</a:t>
            </a:r>
            <a:r>
              <a:rPr lang="en-US" dirty="0">
                <a:ea typeface="+mn-ea"/>
              </a:rPr>
              <a:t> </a:t>
            </a:r>
            <a:r>
              <a:rPr lang="en-US" dirty="0" err="1">
                <a:ea typeface="+mn-ea"/>
              </a:rPr>
              <a:t>Cahyani</a:t>
            </a:r>
            <a:endParaRPr lang="en-US" dirty="0">
              <a:ea typeface="+mn-ea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Dept. of Bio. and Ag. Engineering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NC State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179e4731b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pic>
        <p:nvPicPr>
          <p:cNvPr id="187" name="Google Shape;187;g31179e4731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935" y="1230450"/>
            <a:ext cx="4842128" cy="303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1179e4731b_0_0"/>
          <p:cNvSpPr txBox="1"/>
          <p:nvPr/>
        </p:nvSpPr>
        <p:spPr>
          <a:xfrm>
            <a:off x="499925" y="3959399"/>
            <a:ext cx="51861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James, A. M., Yuan, W., Boyette, M. D., Wang, D., &amp; </a:t>
            </a:r>
            <a:r>
              <a:rPr lang="en" sz="9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Kumae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A. (2016). Characterization of Biochar from Rice Hulls and Woodchips Produced in a Top-Li</a:t>
            </a:r>
            <a:r>
              <a:rPr lang="en" sz="900" dirty="0">
                <a:solidFill>
                  <a:schemeClr val="dk1"/>
                </a:solidFill>
              </a:rPr>
              <a:t>t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Updraft Biomass Gasifier . </a:t>
            </a:r>
            <a:r>
              <a:rPr lang="en" sz="9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 American Society of Agricultural and Biological Engineers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9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r>
              <a:rPr lang="en"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(3). </a:t>
            </a:r>
            <a:endParaRPr sz="9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g31179e4731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4275" y="1332500"/>
            <a:ext cx="2480850" cy="33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31179e4731b_0_0"/>
          <p:cNvSpPr txBox="1"/>
          <p:nvPr/>
        </p:nvSpPr>
        <p:spPr>
          <a:xfrm>
            <a:off x="2796650" y="1740575"/>
            <a:ext cx="1144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Volume: .012 m^3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2b0704990_0_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grpSp>
        <p:nvGrpSpPr>
          <p:cNvPr id="196" name="Google Shape;196;g312b0704990_0_46"/>
          <p:cNvGrpSpPr/>
          <p:nvPr/>
        </p:nvGrpSpPr>
        <p:grpSpPr>
          <a:xfrm>
            <a:off x="1978950" y="1218700"/>
            <a:ext cx="5186100" cy="3642500"/>
            <a:chOff x="499925" y="1230450"/>
            <a:chExt cx="5186100" cy="3642500"/>
          </a:xfrm>
        </p:grpSpPr>
        <p:pic>
          <p:nvPicPr>
            <p:cNvPr id="197" name="Google Shape;197;g312b0704990_0_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935" y="1230450"/>
              <a:ext cx="4842128" cy="303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g312b0704990_0_46"/>
            <p:cNvSpPr txBox="1"/>
            <p:nvPr/>
          </p:nvSpPr>
          <p:spPr>
            <a:xfrm>
              <a:off x="499925" y="4231250"/>
              <a:ext cx="51861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James, A. M., Yuan, W., Boyette, M. D., Wang, D., &amp; Kumae, A. (2016). Characterization of Biochar from Rice Hulls and Woodchips Produced in a Top-</a:t>
              </a:r>
              <a:r>
                <a:rPr lang="en" sz="900">
                  <a:solidFill>
                    <a:schemeClr val="dk1"/>
                  </a:solidFill>
                </a:rPr>
                <a:t>Lit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Updraft Biomass Gasifier . </a:t>
              </a:r>
              <a:r>
                <a:rPr lang="en" sz="9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 American Society of Agricultural and Biological Engineers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" sz="9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(3). </a:t>
              </a: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312b0704990_0_46"/>
            <p:cNvSpPr/>
            <p:nvPr/>
          </p:nvSpPr>
          <p:spPr>
            <a:xfrm>
              <a:off x="577775" y="3496200"/>
              <a:ext cx="1200300" cy="8946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g312b0704990_0_46"/>
          <p:cNvSpPr txBox="1"/>
          <p:nvPr/>
        </p:nvSpPr>
        <p:spPr>
          <a:xfrm>
            <a:off x="593575" y="3052000"/>
            <a:ext cx="28074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Pressure: 50-60 psi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2b0704990_0_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grpSp>
        <p:nvGrpSpPr>
          <p:cNvPr id="206" name="Google Shape;206;g312b0704990_0_76"/>
          <p:cNvGrpSpPr/>
          <p:nvPr/>
        </p:nvGrpSpPr>
        <p:grpSpPr>
          <a:xfrm>
            <a:off x="1978950" y="1218700"/>
            <a:ext cx="5186100" cy="3642500"/>
            <a:chOff x="499925" y="1230450"/>
            <a:chExt cx="5186100" cy="3642500"/>
          </a:xfrm>
        </p:grpSpPr>
        <p:pic>
          <p:nvPicPr>
            <p:cNvPr id="207" name="Google Shape;207;g312b0704990_0_7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935" y="1230450"/>
              <a:ext cx="4842128" cy="303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g312b0704990_0_76"/>
            <p:cNvSpPr txBox="1"/>
            <p:nvPr/>
          </p:nvSpPr>
          <p:spPr>
            <a:xfrm>
              <a:off x="499925" y="4231250"/>
              <a:ext cx="51861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James, A. M., Yuan, W., Boyette, M. D., Wang, D., &amp; Kumae, A. (2016). Characterization of Biochar from Rice Hulls and Woodchips Produced in a Top-</a:t>
              </a:r>
              <a:r>
                <a:rPr lang="en" sz="900">
                  <a:solidFill>
                    <a:schemeClr val="dk1"/>
                  </a:solidFill>
                </a:rPr>
                <a:t>Lit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Updraft Biomass Gasifier . </a:t>
              </a:r>
              <a:r>
                <a:rPr lang="en" sz="9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 American Society of Agricultural and Biological Engineers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" sz="9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n" sz="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(3). </a:t>
              </a:r>
              <a:endPara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g312b0704990_0_76"/>
            <p:cNvSpPr/>
            <p:nvPr/>
          </p:nvSpPr>
          <p:spPr>
            <a:xfrm>
              <a:off x="1307300" y="3696750"/>
              <a:ext cx="847500" cy="6417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10" name="Google Shape;210;g312b0704990_0_76"/>
          <p:cNvCxnSpPr/>
          <p:nvPr/>
        </p:nvCxnSpPr>
        <p:spPr>
          <a:xfrm rot="10800000">
            <a:off x="3398100" y="3133200"/>
            <a:ext cx="900" cy="505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1" name="Google Shape;211;g312b0704990_0_76"/>
          <p:cNvSpPr txBox="1"/>
          <p:nvPr/>
        </p:nvSpPr>
        <p:spPr>
          <a:xfrm>
            <a:off x="-34088" y="3330007"/>
            <a:ext cx="3028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Adjust Airflow</a:t>
            </a:r>
            <a:endParaRPr sz="1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12b0704990_0_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grpSp>
        <p:nvGrpSpPr>
          <p:cNvPr id="217" name="Google Shape;217;g312b0704990_0_56"/>
          <p:cNvGrpSpPr/>
          <p:nvPr/>
        </p:nvGrpSpPr>
        <p:grpSpPr>
          <a:xfrm>
            <a:off x="1978950" y="1218700"/>
            <a:ext cx="5186100" cy="3529486"/>
            <a:chOff x="499925" y="1230450"/>
            <a:chExt cx="5186100" cy="3529486"/>
          </a:xfrm>
        </p:grpSpPr>
        <p:pic>
          <p:nvPicPr>
            <p:cNvPr id="218" name="Google Shape;218;g312b0704990_0_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935" y="1230450"/>
              <a:ext cx="4842128" cy="303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g312b0704990_0_56"/>
            <p:cNvSpPr txBox="1"/>
            <p:nvPr/>
          </p:nvSpPr>
          <p:spPr>
            <a:xfrm>
              <a:off x="499925" y="4118236"/>
              <a:ext cx="51861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James, A. M., Yuan, W., Boyette, M. D., Wang, D., &amp; </a:t>
              </a:r>
              <a:r>
                <a:rPr lang="en" sz="9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Kumae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A. (2016). Characterization of Biochar from Rice Hulls and Woodchips Produced in a Top-</a:t>
              </a:r>
              <a:r>
                <a:rPr lang="en" sz="900" dirty="0">
                  <a:solidFill>
                    <a:schemeClr val="dk1"/>
                  </a:solidFill>
                </a:rPr>
                <a:t>Lit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Updraft Biomass Gasifier .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 American Society of Agricultural and Biological Engineers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(3). </a:t>
              </a:r>
              <a:endParaRPr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312b0704990_0_56"/>
            <p:cNvSpPr/>
            <p:nvPr/>
          </p:nvSpPr>
          <p:spPr>
            <a:xfrm>
              <a:off x="1553775" y="1538350"/>
              <a:ext cx="732600" cy="489000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1" name="Google Shape;221;g312b0704990_0_56"/>
          <p:cNvSpPr txBox="1"/>
          <p:nvPr/>
        </p:nvSpPr>
        <p:spPr>
          <a:xfrm>
            <a:off x="782950" y="1112825"/>
            <a:ext cx="23955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Add feed,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Ignite with torch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12b0704990_0_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grpSp>
        <p:nvGrpSpPr>
          <p:cNvPr id="227" name="Google Shape;227;g312b0704990_0_66"/>
          <p:cNvGrpSpPr/>
          <p:nvPr/>
        </p:nvGrpSpPr>
        <p:grpSpPr>
          <a:xfrm>
            <a:off x="1978950" y="1218700"/>
            <a:ext cx="5186100" cy="3478116"/>
            <a:chOff x="499925" y="1230450"/>
            <a:chExt cx="5186100" cy="3478116"/>
          </a:xfrm>
        </p:grpSpPr>
        <p:pic>
          <p:nvPicPr>
            <p:cNvPr id="228" name="Google Shape;228;g312b0704990_0_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935" y="1230450"/>
              <a:ext cx="4842128" cy="303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g312b0704990_0_66"/>
            <p:cNvSpPr txBox="1"/>
            <p:nvPr/>
          </p:nvSpPr>
          <p:spPr>
            <a:xfrm>
              <a:off x="499925" y="4066866"/>
              <a:ext cx="51861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James, A. M., Yuan, W., Boyette, M. D., Wang, D., &amp; </a:t>
              </a:r>
              <a:r>
                <a:rPr lang="en" sz="9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Kumae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A. (2016). Characterization of Biochar from Rice Hulls and Woodchips Produced in a Top-</a:t>
              </a:r>
              <a:r>
                <a:rPr lang="en" sz="900" dirty="0">
                  <a:solidFill>
                    <a:schemeClr val="dk1"/>
                  </a:solidFill>
                </a:rPr>
                <a:t>Lit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Updraft Biomass Gasifier .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 American Society of Agricultural and Biological Engineers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(3). </a:t>
              </a:r>
              <a:endParaRPr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g312b0704990_0_66"/>
          <p:cNvSpPr/>
          <p:nvPr/>
        </p:nvSpPr>
        <p:spPr>
          <a:xfrm>
            <a:off x="3320750" y="1688450"/>
            <a:ext cx="732000" cy="2436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312b0704990_0_66"/>
          <p:cNvSpPr txBox="1"/>
          <p:nvPr/>
        </p:nvSpPr>
        <p:spPr>
          <a:xfrm>
            <a:off x="262675" y="2064350"/>
            <a:ext cx="1955100" cy="16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Thermocouples track temperature with datalogger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2b0704990_0_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Top Lit Updraft (TLUD) Gasification Unit</a:t>
            </a:r>
            <a:endParaRPr sz="2800"/>
          </a:p>
        </p:txBody>
      </p:sp>
      <p:grpSp>
        <p:nvGrpSpPr>
          <p:cNvPr id="237" name="Google Shape;237;g312b0704990_0_90"/>
          <p:cNvGrpSpPr/>
          <p:nvPr/>
        </p:nvGrpSpPr>
        <p:grpSpPr>
          <a:xfrm>
            <a:off x="1978950" y="1218700"/>
            <a:ext cx="5186100" cy="3478116"/>
            <a:chOff x="499925" y="1230450"/>
            <a:chExt cx="5186100" cy="3478116"/>
          </a:xfrm>
        </p:grpSpPr>
        <p:pic>
          <p:nvPicPr>
            <p:cNvPr id="238" name="Google Shape;238;g312b0704990_0_9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9935" y="1230450"/>
              <a:ext cx="4842128" cy="3030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312b0704990_0_90"/>
            <p:cNvSpPr txBox="1"/>
            <p:nvPr/>
          </p:nvSpPr>
          <p:spPr>
            <a:xfrm>
              <a:off x="499925" y="4066866"/>
              <a:ext cx="5186100" cy="6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James, A. M., Yuan, W., Boyette, M. D., Wang, D., &amp; </a:t>
              </a:r>
              <a:r>
                <a:rPr lang="en" sz="9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Kumae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A. (2016). Characterization of Biochar from Rice Hulls and Woodchips Produced in a Top-</a:t>
              </a:r>
              <a:r>
                <a:rPr lang="en" sz="900" dirty="0">
                  <a:solidFill>
                    <a:schemeClr val="dk1"/>
                  </a:solidFill>
                </a:rPr>
                <a:t>Lit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Updraft Biomass Gasifier .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 American Society of Agricultural and Biological Engineers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" sz="900" b="0" i="1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59</a:t>
              </a:r>
              <a:r>
                <a:rPr lang="en" sz="9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(3). </a:t>
              </a:r>
              <a:endParaRPr sz="9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g312b0704990_0_90"/>
          <p:cNvSpPr/>
          <p:nvPr/>
        </p:nvSpPr>
        <p:spPr>
          <a:xfrm>
            <a:off x="2849525" y="1116950"/>
            <a:ext cx="1132800" cy="711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12b0704990_0_90"/>
          <p:cNvSpPr txBox="1"/>
          <p:nvPr/>
        </p:nvSpPr>
        <p:spPr>
          <a:xfrm>
            <a:off x="894425" y="1017725"/>
            <a:ext cx="1955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0000"/>
                </a:solidFill>
              </a:rPr>
              <a:t>Capture Syngas 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961A5-0E30-9618-24B3-E0B36DABF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470F69E-FCFD-8EC2-811D-95D1A191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063"/>
          <a:stretch/>
        </p:blipFill>
        <p:spPr>
          <a:xfrm rot="5400000">
            <a:off x="1828396" y="2792225"/>
            <a:ext cx="2273197" cy="23754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DAD78-CBB9-9BCE-8936-693D0BAFF6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967"/>
          <a:stretch/>
        </p:blipFill>
        <p:spPr>
          <a:xfrm rot="5400000">
            <a:off x="4957772" y="2590485"/>
            <a:ext cx="2371041" cy="282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20338-81D0-13D0-7CD6-AAB306DD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608" y="454840"/>
            <a:ext cx="2345041" cy="2347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CBA25-F769-F69C-B3C3-B37BCBAE3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998503" y="240174"/>
            <a:ext cx="2302752" cy="2761821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4F393AFE-3E36-8EEF-D660-10258F96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6053" y="4855619"/>
            <a:ext cx="1524000" cy="2460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Wood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Vaneer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FEE96FEB-8C6F-6F1D-9EE2-90D66B77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009" y="2535236"/>
            <a:ext cx="1900238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Dairy manure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5B666C7C-98C3-EB4D-5249-9922FD941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740" y="2538905"/>
            <a:ext cx="1416050" cy="2460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Poultry litter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6F1B2828-DF85-64A4-3301-92B329517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740" y="4855620"/>
            <a:ext cx="1581150" cy="2460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Biochar Swine manure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AA8FBE79-43DA-C330-5A92-EEA5F3C5D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31E1947-7DC1-4FEC-4FCD-0A934CA77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95BF941F-1610-2F33-BCB0-8BFE6D47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700" y="660070"/>
            <a:ext cx="10834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Biochars</a:t>
            </a:r>
            <a:r>
              <a:rPr lang="en-US" b="1" dirty="0"/>
              <a:t> </a:t>
            </a:r>
          </a:p>
          <a:p>
            <a:r>
              <a:rPr lang="en-US" b="1" dirty="0"/>
              <a:t>produced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0986E5BD-2163-704C-5B29-E1A82AD27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4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9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2087"/>
            <a:ext cx="8229600" cy="801290"/>
          </a:xfrm>
        </p:spPr>
        <p:txBody>
          <a:bodyPr/>
          <a:lstStyle/>
          <a:p>
            <a:r>
              <a:rPr lang="en-US" dirty="0"/>
              <a:t>Syngas compositions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40663B-FA04-8F64-9187-F605EAFE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40" y="1647939"/>
            <a:ext cx="5477197" cy="20174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E1CE2E-33B7-9FED-D7ED-D40110A3E5C9}"/>
              </a:ext>
            </a:extLst>
          </p:cNvPr>
          <p:cNvSpPr txBox="1"/>
          <p:nvPr/>
        </p:nvSpPr>
        <p:spPr>
          <a:xfrm>
            <a:off x="565065" y="1291709"/>
            <a:ext cx="20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Syngas composition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61E5F-7059-8604-F39A-10929B0B59A2}"/>
              </a:ext>
            </a:extLst>
          </p:cNvPr>
          <p:cNvSpPr txBox="1"/>
          <p:nvPr/>
        </p:nvSpPr>
        <p:spPr>
          <a:xfrm>
            <a:off x="558908" y="3836979"/>
            <a:ext cx="563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chemical composition of syngas was measured by Gas</a:t>
            </a:r>
          </a:p>
          <a:p>
            <a:r>
              <a:rPr lang="en-US" dirty="0"/>
              <a:t>Chromatography, SRI 8610 with TCD and Argon carrier gas.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C3CA5-E424-D66E-94FC-AE4F0DCFF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881" y="1647939"/>
            <a:ext cx="2050666" cy="2772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20517E-D111-9063-0817-8D0C297D08CE}"/>
              </a:ext>
            </a:extLst>
          </p:cNvPr>
          <p:cNvSpPr txBox="1"/>
          <p:nvPr/>
        </p:nvSpPr>
        <p:spPr>
          <a:xfrm>
            <a:off x="6602752" y="4450223"/>
            <a:ext cx="2621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Syngas was captured using 10 L </a:t>
            </a:r>
            <a:r>
              <a:rPr lang="en-US" sz="1100" dirty="0" err="1"/>
              <a:t>Tedlar</a:t>
            </a:r>
            <a:r>
              <a:rPr lang="en-US" sz="1100" dirty="0"/>
              <a:t> bag.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57F67-4690-C2AD-D449-8EF30889A2A9}"/>
              </a:ext>
            </a:extLst>
          </p:cNvPr>
          <p:cNvSpPr txBox="1"/>
          <p:nvPr/>
        </p:nvSpPr>
        <p:spPr>
          <a:xfrm>
            <a:off x="6687378" y="1386329"/>
            <a:ext cx="2069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4. Syngas of Dairy Manure</a:t>
            </a:r>
          </a:p>
        </p:txBody>
      </p:sp>
    </p:spTree>
    <p:extLst>
      <p:ext uri="{BB962C8B-B14F-4D97-AF65-F5344CB8AC3E}">
        <p14:creationId xmlns:p14="http://schemas.microsoft.com/office/powerpoint/2010/main" val="384066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940F07F-1DAA-50FF-2A4E-7BBAB3A7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75085"/>
            <a:ext cx="8229600" cy="80129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DA84B1-1EE0-FF11-7342-F67A13D7BC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47318"/>
              </p:ext>
            </p:extLst>
          </p:nvPr>
        </p:nvGraphicFramePr>
        <p:xfrm>
          <a:off x="1132678" y="1938814"/>
          <a:ext cx="6878646" cy="2327678"/>
        </p:xfrm>
        <a:graphic>
          <a:graphicData uri="http://schemas.openxmlformats.org/drawingml/2006/table">
            <a:tbl>
              <a:tblPr/>
              <a:tblGrid>
                <a:gridCol w="1657660">
                  <a:extLst>
                    <a:ext uri="{9D8B030D-6E8A-4147-A177-3AD203B41FA5}">
                      <a16:colId xmlns:a16="http://schemas.microsoft.com/office/drawing/2014/main" val="3390683101"/>
                    </a:ext>
                  </a:extLst>
                </a:gridCol>
                <a:gridCol w="1127381">
                  <a:extLst>
                    <a:ext uri="{9D8B030D-6E8A-4147-A177-3AD203B41FA5}">
                      <a16:colId xmlns:a16="http://schemas.microsoft.com/office/drawing/2014/main" val="620070110"/>
                    </a:ext>
                  </a:extLst>
                </a:gridCol>
                <a:gridCol w="1418197">
                  <a:extLst>
                    <a:ext uri="{9D8B030D-6E8A-4147-A177-3AD203B41FA5}">
                      <a16:colId xmlns:a16="http://schemas.microsoft.com/office/drawing/2014/main" val="1831032976"/>
                    </a:ext>
                  </a:extLst>
                </a:gridCol>
                <a:gridCol w="1132575">
                  <a:extLst>
                    <a:ext uri="{9D8B030D-6E8A-4147-A177-3AD203B41FA5}">
                      <a16:colId xmlns:a16="http://schemas.microsoft.com/office/drawing/2014/main" val="3957194932"/>
                    </a:ext>
                  </a:extLst>
                </a:gridCol>
                <a:gridCol w="1542833">
                  <a:extLst>
                    <a:ext uri="{9D8B030D-6E8A-4147-A177-3AD203B41FA5}">
                      <a16:colId xmlns:a16="http://schemas.microsoft.com/office/drawing/2014/main" val="4253082586"/>
                    </a:ext>
                  </a:extLst>
                </a:gridCol>
              </a:tblGrid>
              <a:tr h="70044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Biomass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3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Airflow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3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Feedstock Moisture content (%)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3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Average Biochar Yield (%)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3E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Max Temperature (Celcius)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15189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Wood Veneer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10.2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10.07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920543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Wood Veneer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10.04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11.88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789913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Dairy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14.58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19.37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072506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Dairy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26.94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4933230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Poultry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16.33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31.18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773168"/>
                  </a:ext>
                </a:extLst>
              </a:tr>
              <a:tr h="27120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Swine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  <a:endParaRPr lang="en-US" sz="2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22.97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2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56" marR="9756" marT="97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80153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E79BD8-2402-3C70-D64A-90FDE8487698}"/>
              </a:ext>
            </a:extLst>
          </p:cNvPr>
          <p:cNvSpPr txBox="1"/>
          <p:nvPr/>
        </p:nvSpPr>
        <p:spPr>
          <a:xfrm>
            <a:off x="1067985" y="1569482"/>
            <a:ext cx="690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Biochar yield, Moisture content and Max gasifier Temperature. </a:t>
            </a:r>
          </a:p>
        </p:txBody>
      </p:sp>
    </p:spTree>
    <p:extLst>
      <p:ext uri="{BB962C8B-B14F-4D97-AF65-F5344CB8AC3E}">
        <p14:creationId xmlns:p14="http://schemas.microsoft.com/office/powerpoint/2010/main" val="228787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5D0D-DCBA-80D1-9B79-84FEC2B5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AC17A-BC9A-CAAA-67FD-2374EEBD0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6391"/>
            <a:ext cx="8229600" cy="2327672"/>
          </a:xfrm>
        </p:spPr>
        <p:txBody>
          <a:bodyPr/>
          <a:lstStyle/>
          <a:p>
            <a:r>
              <a:rPr lang="en-US" sz="2800" dirty="0"/>
              <a:t>Dr. Mahmoud </a:t>
            </a:r>
            <a:r>
              <a:rPr lang="en-US" sz="2800" dirty="0" err="1"/>
              <a:t>Sharara</a:t>
            </a:r>
            <a:endParaRPr lang="en-US" sz="2800" dirty="0"/>
          </a:p>
          <a:p>
            <a:r>
              <a:rPr lang="en-US" sz="2800" dirty="0"/>
              <a:t>Mr. Chris Hopkins</a:t>
            </a:r>
          </a:p>
          <a:p>
            <a:r>
              <a:rPr lang="en-US" sz="2800" dirty="0"/>
              <a:t>NCSU Animal and Poultry Waste Processing Facility</a:t>
            </a:r>
          </a:p>
          <a:p>
            <a:r>
              <a:rPr lang="en-US" sz="2800" dirty="0"/>
              <a:t>NCDA&amp;CS for funding support</a:t>
            </a:r>
          </a:p>
          <a:p>
            <a:r>
              <a:rPr lang="en-US" sz="2800" dirty="0"/>
              <a:t>Veneer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94249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4355acb42_0_13"/>
          <p:cNvSpPr txBox="1">
            <a:spLocks noGrp="1"/>
          </p:cNvSpPr>
          <p:nvPr>
            <p:ph type="title"/>
          </p:nvPr>
        </p:nvSpPr>
        <p:spPr>
          <a:xfrm>
            <a:off x="311700" y="498675"/>
            <a:ext cx="85206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 dirty="0"/>
              <a:t>The Challenge: GHG, Waste, Fertilizer Shortage</a:t>
            </a:r>
            <a:endParaRPr sz="2800" dirty="0"/>
          </a:p>
        </p:txBody>
      </p:sp>
      <p:sp>
        <p:nvSpPr>
          <p:cNvPr id="93" name="Google Shape;93;g304355acb42_0_13"/>
          <p:cNvSpPr txBox="1"/>
          <p:nvPr/>
        </p:nvSpPr>
        <p:spPr>
          <a:xfrm>
            <a:off x="5197450" y="147783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Waste management</a:t>
            </a:r>
            <a:endParaRPr/>
          </a:p>
        </p:txBody>
      </p:sp>
      <p:sp>
        <p:nvSpPr>
          <p:cNvPr id="94" name="Google Shape;94;g304355acb42_0_13"/>
          <p:cNvSpPr txBox="1"/>
          <p:nvPr/>
        </p:nvSpPr>
        <p:spPr>
          <a:xfrm>
            <a:off x="574275" y="1477838"/>
            <a:ext cx="347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Greenhouse gas emissions</a:t>
            </a:r>
            <a:endParaRPr/>
          </a:p>
        </p:txBody>
      </p:sp>
      <p:pic>
        <p:nvPicPr>
          <p:cNvPr id="95" name="Google Shape;95;g304355acb42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75" y="1939550"/>
            <a:ext cx="4310235" cy="27281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" name="Google Shape;96;g304355acb42_0_13"/>
          <p:cNvSpPr txBox="1"/>
          <p:nvPr/>
        </p:nvSpPr>
        <p:spPr>
          <a:xfrm>
            <a:off x="810826" y="4708625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Global CO2e emissions. Obtained from Statista.</a:t>
            </a:r>
            <a:endParaRPr sz="7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g304355acb42_0_13"/>
          <p:cNvPicPr preferRelativeResize="0"/>
          <p:nvPr/>
        </p:nvPicPr>
        <p:blipFill rotWithShape="1">
          <a:blip r:embed="rId4">
            <a:alphaModFix/>
          </a:blip>
          <a:srcRect t="950" r="1536" b="2046"/>
          <a:stretch/>
        </p:blipFill>
        <p:spPr>
          <a:xfrm>
            <a:off x="4724425" y="1939550"/>
            <a:ext cx="4244124" cy="2400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" name="Google Shape;98;g304355acb42_0_13"/>
          <p:cNvSpPr txBox="1"/>
          <p:nvPr/>
        </p:nvSpPr>
        <p:spPr>
          <a:xfrm>
            <a:off x="5379514" y="437520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>
                <a:latin typeface="Roboto"/>
                <a:ea typeface="Roboto"/>
                <a:cs typeface="Roboto"/>
                <a:sym typeface="Roboto"/>
              </a:rPr>
              <a:t>Global waste composition. Obtained from Sustainability.</a:t>
            </a:r>
            <a:endParaRPr sz="7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5D0D-DCBA-80D1-9B79-84FEC2B5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AC17A-BC9A-CAAA-67FD-2374EEBD0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7253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359" y="1371339"/>
            <a:ext cx="8229600" cy="2327672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Project Goals and Objectives</a:t>
            </a:r>
            <a:endParaRPr lang="en-US" sz="2000" dirty="0"/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Manure collection, separation, drying, and characterization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Syngas production from TLUD gasification of dried solid manure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 dirty="0"/>
              <a:t>Nutrient analysis of ash-</a:t>
            </a:r>
            <a:r>
              <a:rPr lang="en-US" sz="2000" dirty="0" err="1"/>
              <a:t>biochar</a:t>
            </a:r>
            <a:r>
              <a:rPr lang="en-US" sz="2000" dirty="0"/>
              <a:t> blends from TLUD gasification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592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3e4901537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7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 dirty="0"/>
              <a:t>What is it?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Carbon-rich material produced from </a:t>
            </a:r>
            <a:r>
              <a:rPr lang="en" sz="1800" b="1" dirty="0"/>
              <a:t>organic waste or biomass</a:t>
            </a:r>
            <a:endParaRPr sz="1800" b="1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Produced via thermochemical conversion</a:t>
            </a:r>
            <a:endParaRPr sz="18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 dirty="0"/>
              <a:t>What it is used for?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Enhances soil fertility 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Stable form of long-term carbon storage</a:t>
            </a:r>
            <a:endParaRPr sz="18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800" dirty="0"/>
              <a:t>Precursor for high-value products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800" dirty="0"/>
          </a:p>
        </p:txBody>
      </p:sp>
      <p:pic>
        <p:nvPicPr>
          <p:cNvPr id="112" name="Google Shape;112;g303e490153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9100" y="975725"/>
            <a:ext cx="3859075" cy="3192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03e4901537_0_0"/>
          <p:cNvSpPr txBox="1">
            <a:spLocks noGrp="1"/>
          </p:cNvSpPr>
          <p:nvPr>
            <p:ph type="title"/>
          </p:nvPr>
        </p:nvSpPr>
        <p:spPr>
          <a:xfrm>
            <a:off x="311700" y="50666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 dirty="0"/>
              <a:t>Biochar</a:t>
            </a:r>
            <a:endParaRPr sz="2800" dirty="0"/>
          </a:p>
        </p:txBody>
      </p:sp>
      <p:sp>
        <p:nvSpPr>
          <p:cNvPr id="114" name="Google Shape;114;g303e4901537_0_0"/>
          <p:cNvSpPr txBox="1"/>
          <p:nvPr/>
        </p:nvSpPr>
        <p:spPr>
          <a:xfrm>
            <a:off x="5642538" y="4272725"/>
            <a:ext cx="2752200" cy="3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Potential applications of biochar. (Biochar Industry, 2023)</a:t>
            </a: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bf3c99ca1_1_15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Market of Biochar </a:t>
            </a:r>
            <a:endParaRPr sz="2800"/>
          </a:p>
        </p:txBody>
      </p:sp>
      <p:sp>
        <p:nvSpPr>
          <p:cNvPr id="120" name="Google Shape;120;g30bf3c99ca1_1_1580"/>
          <p:cNvSpPr txBox="1">
            <a:spLocks noGrp="1"/>
          </p:cNvSpPr>
          <p:nvPr>
            <p:ph type="body" idx="1"/>
          </p:nvPr>
        </p:nvSpPr>
        <p:spPr>
          <a:xfrm>
            <a:off x="2913600" y="953500"/>
            <a:ext cx="33168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Market Analysis Report 2023</a:t>
            </a: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/>
          </a:p>
          <a:p>
            <a:pPr marL="9144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 </a:t>
            </a:r>
            <a:endParaRPr sz="1800"/>
          </a:p>
        </p:txBody>
      </p:sp>
      <p:sp>
        <p:nvSpPr>
          <p:cNvPr id="121" name="Google Shape;121;g30bf3c99ca1_1_1580"/>
          <p:cNvSpPr txBox="1"/>
          <p:nvPr/>
        </p:nvSpPr>
        <p:spPr>
          <a:xfrm>
            <a:off x="2417550" y="4703625"/>
            <a:ext cx="43089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Biochar Market Size, Share and Growth Analysis Report (Grand View Research Biochar, 2023)</a:t>
            </a:r>
            <a:endParaRPr sz="7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2" name="Google Shape;122;g30bf3c99ca1_1_15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8975" y="1339775"/>
            <a:ext cx="6506049" cy="33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30bf3c99ca1_1_1580"/>
          <p:cNvSpPr txBox="1"/>
          <p:nvPr/>
        </p:nvSpPr>
        <p:spPr>
          <a:xfrm>
            <a:off x="2361450" y="2304800"/>
            <a:ext cx="1263600" cy="417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$541.8M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24" name="Google Shape;124;g30bf3c99ca1_1_1580"/>
          <p:cNvSpPr/>
          <p:nvPr/>
        </p:nvSpPr>
        <p:spPr>
          <a:xfrm>
            <a:off x="5733800" y="1777525"/>
            <a:ext cx="159300" cy="292500"/>
          </a:xfrm>
          <a:prstGeom prst="downArrow">
            <a:avLst>
              <a:gd name="adj1" fmla="val 25078"/>
              <a:gd name="adj2" fmla="val 37476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0bf3c99ca1_1_1580"/>
          <p:cNvSpPr/>
          <p:nvPr/>
        </p:nvSpPr>
        <p:spPr>
          <a:xfrm>
            <a:off x="2913600" y="2828563"/>
            <a:ext cx="159300" cy="333900"/>
          </a:xfrm>
          <a:prstGeom prst="downArrow">
            <a:avLst>
              <a:gd name="adj1" fmla="val 50031"/>
              <a:gd name="adj2" fmla="val 37476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0bf3c99ca1_1_1580"/>
          <p:cNvSpPr txBox="1"/>
          <p:nvPr/>
        </p:nvSpPr>
        <p:spPr>
          <a:xfrm>
            <a:off x="4921450" y="1402625"/>
            <a:ext cx="1263600" cy="417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$1.35B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9879"/>
            <a:ext cx="8229600" cy="801290"/>
          </a:xfrm>
        </p:spPr>
        <p:txBody>
          <a:bodyPr/>
          <a:lstStyle/>
          <a:p>
            <a:r>
              <a:rPr lang="en-US" dirty="0"/>
              <a:t>Manure sourcing and processing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68" y="1609594"/>
            <a:ext cx="2647297" cy="256908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451" y="1609594"/>
            <a:ext cx="2332973" cy="25589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287940"/>
              </p:ext>
            </p:extLst>
          </p:nvPr>
        </p:nvGraphicFramePr>
        <p:xfrm>
          <a:off x="377868" y="1607898"/>
          <a:ext cx="3185788" cy="31371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9096">
                  <a:extLst>
                    <a:ext uri="{9D8B030D-6E8A-4147-A177-3AD203B41FA5}">
                      <a16:colId xmlns:a16="http://schemas.microsoft.com/office/drawing/2014/main" val="707027333"/>
                    </a:ext>
                  </a:extLst>
                </a:gridCol>
                <a:gridCol w="2016692">
                  <a:extLst>
                    <a:ext uri="{9D8B030D-6E8A-4147-A177-3AD203B41FA5}">
                      <a16:colId xmlns:a16="http://schemas.microsoft.com/office/drawing/2014/main" val="2106743607"/>
                    </a:ext>
                  </a:extLst>
                </a:gridCol>
              </a:tblGrid>
              <a:tr h="424406">
                <a:tc>
                  <a:txBody>
                    <a:bodyPr/>
                    <a:lstStyle/>
                    <a:p>
                      <a:r>
                        <a:rPr lang="en-US" sz="1400" dirty="0"/>
                        <a:t>Manure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Farm/Source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061697"/>
                  </a:ext>
                </a:extLst>
              </a:tr>
              <a:tr h="327156">
                <a:tc>
                  <a:txBody>
                    <a:bodyPr/>
                    <a:lstStyle/>
                    <a:p>
                      <a:r>
                        <a:rPr lang="en-US" sz="1400" dirty="0"/>
                        <a:t>Poultry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Pray to Lay Poultry,</a:t>
                      </a:r>
                      <a:r>
                        <a:rPr lang="en-US" sz="1400" baseline="0" dirty="0"/>
                        <a:t> LLC</a:t>
                      </a:r>
                    </a:p>
                    <a:p>
                      <a:r>
                        <a:rPr lang="en-US" sz="1400" baseline="0" dirty="0"/>
                        <a:t>4591 N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 Highway Seven Springs, NC 28578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109323"/>
                  </a:ext>
                </a:extLst>
              </a:tr>
              <a:tr h="325677">
                <a:tc>
                  <a:txBody>
                    <a:bodyPr/>
                    <a:lstStyle/>
                    <a:p>
                      <a:r>
                        <a:rPr lang="en-US" sz="1400" dirty="0"/>
                        <a:t>Dairy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Kooba</a:t>
                      </a:r>
                      <a:r>
                        <a:rPr lang="en-US" sz="1400" dirty="0"/>
                        <a:t> Dairy </a:t>
                      </a:r>
                      <a:r>
                        <a:rPr lang="en-US" sz="1400" dirty="0" err="1"/>
                        <a:t>Inc</a:t>
                      </a:r>
                      <a:endParaRPr lang="en-US" sz="1400" dirty="0"/>
                    </a:p>
                    <a:p>
                      <a:r>
                        <a:rPr lang="en-US" sz="1400" dirty="0"/>
                        <a:t>1719</a:t>
                      </a:r>
                      <a:r>
                        <a:rPr lang="en-US" sz="1400" baseline="0" dirty="0"/>
                        <a:t> Penny </a:t>
                      </a:r>
                      <a:r>
                        <a:rPr lang="en-US" sz="1400" baseline="0" dirty="0" err="1"/>
                        <a:t>Tew</a:t>
                      </a:r>
                      <a:r>
                        <a:rPr lang="en-US" sz="1400" baseline="0" dirty="0"/>
                        <a:t> Mill RD, Roseboro, NC 28382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887273"/>
                  </a:ext>
                </a:extLst>
              </a:tr>
              <a:tr h="331940">
                <a:tc>
                  <a:txBody>
                    <a:bodyPr/>
                    <a:lstStyle/>
                    <a:p>
                      <a:r>
                        <a:rPr lang="en-US" sz="1400" dirty="0"/>
                        <a:t>Swine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Montauk</a:t>
                      </a:r>
                      <a:r>
                        <a:rPr lang="en-US" sz="1400" baseline="0" dirty="0"/>
                        <a:t> Energy</a:t>
                      </a:r>
                    </a:p>
                    <a:p>
                      <a:r>
                        <a:rPr lang="en-US" sz="1400" baseline="0" dirty="0"/>
                        <a:t>1362 Blind Bridge Road</a:t>
                      </a:r>
                    </a:p>
                    <a:p>
                      <a:r>
                        <a:rPr lang="en-US" sz="1400" baseline="0" dirty="0"/>
                        <a:t>Duplin County, NC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61904"/>
                  </a:ext>
                </a:extLst>
              </a:tr>
              <a:tr h="424406">
                <a:tc>
                  <a:txBody>
                    <a:bodyPr/>
                    <a:lstStyle/>
                    <a:p>
                      <a:r>
                        <a:rPr lang="en-US" sz="1400" dirty="0"/>
                        <a:t>Woodchips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Veneer Technologies, Newport, 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99005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4859" y="1330899"/>
            <a:ext cx="2530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Table 1. Farm/Source of Manure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9124" y="4311899"/>
            <a:ext cx="510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Figure 1</a:t>
            </a:r>
            <a:r>
              <a:rPr lang="en-US" sz="1200" dirty="0"/>
              <a:t>. Manure drying process (A), wet (left) and dry (right) dairy manure (B).</a:t>
            </a:r>
          </a:p>
          <a:p>
            <a:endParaRPr lang="en-US" sz="1200" dirty="0"/>
          </a:p>
        </p:txBody>
      </p:sp>
      <p:sp>
        <p:nvSpPr>
          <p:cNvPr id="11" name="Text Box 25"/>
          <p:cNvSpPr txBox="1"/>
          <p:nvPr/>
        </p:nvSpPr>
        <p:spPr>
          <a:xfrm>
            <a:off x="6206646" y="3893534"/>
            <a:ext cx="257175" cy="2571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 Box 26"/>
          <p:cNvSpPr txBox="1"/>
          <p:nvPr/>
        </p:nvSpPr>
        <p:spPr>
          <a:xfrm>
            <a:off x="6714926" y="3893143"/>
            <a:ext cx="257175" cy="25717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73953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28a76ab78_0_46"/>
          <p:cNvSpPr txBox="1">
            <a:spLocks noGrp="1"/>
          </p:cNvSpPr>
          <p:nvPr>
            <p:ph type="title"/>
          </p:nvPr>
        </p:nvSpPr>
        <p:spPr>
          <a:xfrm>
            <a:off x="203750" y="479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Animal Manure </a:t>
            </a:r>
            <a:r>
              <a:rPr lang="en" sz="280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Pretreatment</a:t>
            </a:r>
            <a:endParaRPr sz="2800"/>
          </a:p>
        </p:txBody>
      </p:sp>
      <p:grpSp>
        <p:nvGrpSpPr>
          <p:cNvPr id="170" name="Google Shape;170;g3128a76ab78_0_46"/>
          <p:cNvGrpSpPr/>
          <p:nvPr/>
        </p:nvGrpSpPr>
        <p:grpSpPr>
          <a:xfrm>
            <a:off x="302500" y="1225738"/>
            <a:ext cx="8323088" cy="3660362"/>
            <a:chOff x="121587" y="1262688"/>
            <a:chExt cx="8323088" cy="3660362"/>
          </a:xfrm>
        </p:grpSpPr>
        <p:sp>
          <p:nvSpPr>
            <p:cNvPr id="171" name="Google Shape;171;g3128a76ab78_0_46"/>
            <p:cNvSpPr txBox="1"/>
            <p:nvPr/>
          </p:nvSpPr>
          <p:spPr>
            <a:xfrm>
              <a:off x="576375" y="1262713"/>
              <a:ext cx="1844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</a:rPr>
                <a:t>Animal waste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3128a76ab78_0_46"/>
            <p:cNvSpPr txBox="1"/>
            <p:nvPr/>
          </p:nvSpPr>
          <p:spPr>
            <a:xfrm>
              <a:off x="2516625" y="1262725"/>
              <a:ext cx="38904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Lake Wheeler Field Laboratories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3128a76ab78_0_46"/>
            <p:cNvSpPr txBox="1"/>
            <p:nvPr/>
          </p:nvSpPr>
          <p:spPr>
            <a:xfrm>
              <a:off x="6131375" y="1262688"/>
              <a:ext cx="23133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Dried Manure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3128a76ab78_0_46"/>
            <p:cNvSpPr txBox="1"/>
            <p:nvPr/>
          </p:nvSpPr>
          <p:spPr>
            <a:xfrm>
              <a:off x="121587" y="3822950"/>
              <a:ext cx="2846400" cy="110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 Moisture Content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6"/>
                    </a:ext>
                  </a:extLst>
                </a:rPr>
                <a:t>Layer </a:t>
              </a: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  </a:ext>
                  </a:extLst>
                </a:rPr>
                <a:t>Poultry Lit</a:t>
              </a:r>
              <a:r>
                <a:rPr lang="en" sz="1800">
                  <a:solidFill>
                    <a:schemeClr val="dk1"/>
                  </a:solidFill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  </a:ext>
                  </a:extLst>
                </a:rPr>
                <a:t>ter = 75%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  </a:ext>
                  </a:extLst>
                </a:rPr>
                <a:t>Dairy Manure</a:t>
              </a:r>
              <a:r>
                <a:rPr lang="en" sz="1800">
                  <a:solidFill>
                    <a:schemeClr val="dk1"/>
                  </a:solidFill>
                </a:rPr>
                <a:t> </a:t>
              </a: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87%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</a:rPr>
                <a:t>(ASABE Standard)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175" name="Google Shape;175;g3128a76ab78_0_46"/>
            <p:cNvSpPr txBox="1"/>
            <p:nvPr/>
          </p:nvSpPr>
          <p:spPr>
            <a:xfrm>
              <a:off x="3305175" y="3973625"/>
              <a:ext cx="23133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</a:rPr>
                <a:t>Belt Dryer, 24+ hr</a:t>
              </a:r>
              <a:endParaRPr sz="1800">
                <a:solidFill>
                  <a:schemeClr val="dk1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176" name="Google Shape;176;g3128a76ab78_0_46"/>
            <p:cNvSpPr txBox="1"/>
            <p:nvPr/>
          </p:nvSpPr>
          <p:spPr>
            <a:xfrm>
              <a:off x="6131375" y="3973625"/>
              <a:ext cx="23133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Lower Moisture Content (&lt; 30%)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7" name="Google Shape;177;g3128a76ab78_0_46"/>
          <p:cNvPicPr preferRelativeResize="0"/>
          <p:nvPr/>
        </p:nvPicPr>
        <p:blipFill rotWithShape="1">
          <a:blip r:embed="rId3">
            <a:alphaModFix/>
          </a:blip>
          <a:srcRect t="25693" b="6172"/>
          <a:stretch/>
        </p:blipFill>
        <p:spPr>
          <a:xfrm>
            <a:off x="3448800" y="1768950"/>
            <a:ext cx="2246400" cy="1985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8" name="Google Shape;178;g3128a76ab78_0_46"/>
          <p:cNvPicPr preferRelativeResize="0"/>
          <p:nvPr/>
        </p:nvPicPr>
        <p:blipFill rotWithShape="1">
          <a:blip r:embed="rId4">
            <a:alphaModFix/>
          </a:blip>
          <a:srcRect l="16310" t="18229" r="18158" b="19125"/>
          <a:stretch/>
        </p:blipFill>
        <p:spPr>
          <a:xfrm>
            <a:off x="6329450" y="1767000"/>
            <a:ext cx="2246400" cy="1985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9" name="Google Shape;179;g3128a76ab78_0_46"/>
          <p:cNvPicPr preferRelativeResize="0"/>
          <p:nvPr/>
        </p:nvPicPr>
        <p:blipFill rotWithShape="1">
          <a:blip r:embed="rId5">
            <a:alphaModFix/>
          </a:blip>
          <a:srcRect t="38221" r="34443" b="7969"/>
          <a:stretch/>
        </p:blipFill>
        <p:spPr>
          <a:xfrm>
            <a:off x="624850" y="1782750"/>
            <a:ext cx="2246400" cy="195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0" name="Google Shape;180;g3128a76ab78_0_46"/>
          <p:cNvSpPr/>
          <p:nvPr/>
        </p:nvSpPr>
        <p:spPr>
          <a:xfrm>
            <a:off x="2738625" y="2571750"/>
            <a:ext cx="1018800" cy="375900"/>
          </a:xfrm>
          <a:prstGeom prst="rightArrow">
            <a:avLst>
              <a:gd name="adj1" fmla="val 50000"/>
              <a:gd name="adj2" fmla="val 628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3128a76ab78_0_46"/>
          <p:cNvSpPr/>
          <p:nvPr/>
        </p:nvSpPr>
        <p:spPr>
          <a:xfrm>
            <a:off x="5564100" y="2571750"/>
            <a:ext cx="1018800" cy="375900"/>
          </a:xfrm>
          <a:prstGeom prst="rightArrow">
            <a:avLst>
              <a:gd name="adj1" fmla="val 50000"/>
              <a:gd name="adj2" fmla="val 628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28a76ab78_0_9"/>
          <p:cNvSpPr txBox="1">
            <a:spLocks noGrp="1"/>
          </p:cNvSpPr>
          <p:nvPr>
            <p:ph type="title"/>
          </p:nvPr>
        </p:nvSpPr>
        <p:spPr>
          <a:xfrm>
            <a:off x="311700" y="4559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800"/>
              <a:t>Wood Veneer Waste Pretreatment </a:t>
            </a:r>
            <a:endParaRPr sz="2800"/>
          </a:p>
        </p:txBody>
      </p:sp>
      <p:grpSp>
        <p:nvGrpSpPr>
          <p:cNvPr id="151" name="Google Shape;151;g3128a76ab78_0_9"/>
          <p:cNvGrpSpPr/>
          <p:nvPr/>
        </p:nvGrpSpPr>
        <p:grpSpPr>
          <a:xfrm>
            <a:off x="177750" y="1276925"/>
            <a:ext cx="8567275" cy="3504750"/>
            <a:chOff x="177750" y="1276925"/>
            <a:chExt cx="8567275" cy="3504750"/>
          </a:xfrm>
        </p:grpSpPr>
        <p:grpSp>
          <p:nvGrpSpPr>
            <p:cNvPr id="152" name="Google Shape;152;g3128a76ab78_0_9"/>
            <p:cNvGrpSpPr/>
            <p:nvPr/>
          </p:nvGrpSpPr>
          <p:grpSpPr>
            <a:xfrm>
              <a:off x="177750" y="1276925"/>
              <a:ext cx="8567275" cy="3504750"/>
              <a:chOff x="177750" y="1287825"/>
              <a:chExt cx="8567275" cy="3504750"/>
            </a:xfrm>
          </p:grpSpPr>
          <p:grpSp>
            <p:nvGrpSpPr>
              <p:cNvPr id="153" name="Google Shape;153;g3128a76ab78_0_9"/>
              <p:cNvGrpSpPr/>
              <p:nvPr/>
            </p:nvGrpSpPr>
            <p:grpSpPr>
              <a:xfrm>
                <a:off x="177750" y="1287825"/>
                <a:ext cx="8567275" cy="3504750"/>
                <a:chOff x="358275" y="1027050"/>
                <a:chExt cx="8567275" cy="3504750"/>
              </a:xfrm>
            </p:grpSpPr>
            <p:sp>
              <p:nvSpPr>
                <p:cNvPr id="154" name="Google Shape;154;g3128a76ab78_0_9"/>
                <p:cNvSpPr txBox="1"/>
                <p:nvPr/>
              </p:nvSpPr>
              <p:spPr>
                <a:xfrm>
                  <a:off x="719325" y="3621600"/>
                  <a:ext cx="2039100" cy="91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Non-uniform particles sizes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g3128a76ab78_0_9"/>
                <p:cNvSpPr txBox="1"/>
                <p:nvPr/>
              </p:nvSpPr>
              <p:spPr>
                <a:xfrm>
                  <a:off x="3475650" y="3621600"/>
                  <a:ext cx="2416800" cy="91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Reduces wood chips to uniform size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g3128a76ab78_0_9"/>
                <p:cNvSpPr txBox="1"/>
                <p:nvPr/>
              </p:nvSpPr>
              <p:spPr>
                <a:xfrm>
                  <a:off x="6561375" y="3621600"/>
                  <a:ext cx="2039100" cy="91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  <a:extLst>
                        <a:ext uri="http://customooxmlschemas.google.com/">
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      </a:ext>
                      </a:extLst>
                    </a:rPr>
                    <a:t>Uniform Particle </a:t>
                  </a: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  <a:extLst>
                        <a:ext uri="http://customooxmlschemas.google.com/">
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    </a:ext>
                      </a:extLst>
                    </a:rPr>
                    <a:t>Size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g3128a76ab78_0_9"/>
                <p:cNvSpPr txBox="1"/>
                <p:nvPr/>
              </p:nvSpPr>
              <p:spPr>
                <a:xfrm>
                  <a:off x="358275" y="1027050"/>
                  <a:ext cx="2857800" cy="572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Starting Material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g3128a76ab78_0_9"/>
                <p:cNvSpPr txBox="1"/>
                <p:nvPr/>
              </p:nvSpPr>
              <p:spPr>
                <a:xfrm>
                  <a:off x="3504150" y="1027050"/>
                  <a:ext cx="2135700" cy="91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Mill 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g3128a76ab78_0_9"/>
                <p:cNvSpPr txBox="1"/>
                <p:nvPr/>
              </p:nvSpPr>
              <p:spPr>
                <a:xfrm>
                  <a:off x="6325450" y="1076600"/>
                  <a:ext cx="2600100" cy="54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rPr lang="en"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Ending material</a:t>
                  </a: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160" name="Google Shape;160;g3128a76ab78_0_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13793" t="4099" r="4962" b="1015"/>
                <a:stretch/>
              </p:blipFill>
              <p:spPr>
                <a:xfrm>
                  <a:off x="719325" y="1599750"/>
                  <a:ext cx="2135700" cy="1959300"/>
                </a:xfrm>
                <a:prstGeom prst="roundRect">
                  <a:avLst>
                    <a:gd name="adj" fmla="val 16667"/>
                  </a:avLst>
                </a:prstGeom>
                <a:noFill/>
                <a:ln>
                  <a:noFill/>
                </a:ln>
              </p:spPr>
            </p:pic>
          </p:grpSp>
          <p:pic>
            <p:nvPicPr>
              <p:cNvPr id="161" name="Google Shape;161;g3128a76ab78_0_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424725" y="1829325"/>
                <a:ext cx="2157600" cy="20217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</p:pic>
        </p:grpSp>
        <p:sp>
          <p:nvSpPr>
            <p:cNvPr id="162" name="Google Shape;162;g3128a76ab78_0_9"/>
            <p:cNvSpPr/>
            <p:nvPr/>
          </p:nvSpPr>
          <p:spPr>
            <a:xfrm>
              <a:off x="2550825" y="2571750"/>
              <a:ext cx="1018800" cy="375900"/>
            </a:xfrm>
            <a:prstGeom prst="rightArrow">
              <a:avLst>
                <a:gd name="adj1" fmla="val 50000"/>
                <a:gd name="adj2" fmla="val 62889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3" name="Google Shape;163;g3128a76ab78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7425" y="1813325"/>
            <a:ext cx="2138100" cy="201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4" name="Google Shape;164;g3128a76ab78_0_9"/>
          <p:cNvSpPr/>
          <p:nvPr/>
        </p:nvSpPr>
        <p:spPr>
          <a:xfrm>
            <a:off x="5537975" y="2571750"/>
            <a:ext cx="1029900" cy="375900"/>
          </a:xfrm>
          <a:prstGeom prst="rightArrow">
            <a:avLst>
              <a:gd name="adj1" fmla="val 50000"/>
              <a:gd name="adj2" fmla="val 6288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77" y="472892"/>
            <a:ext cx="2558307" cy="23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0"/>
          <a:stretch>
            <a:fillRect/>
          </a:stretch>
        </p:blipFill>
        <p:spPr bwMode="auto">
          <a:xfrm>
            <a:off x="5006587" y="2867272"/>
            <a:ext cx="2403615" cy="22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77" y="2867272"/>
            <a:ext cx="2558307" cy="24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87" y="423264"/>
            <a:ext cx="2377503" cy="23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476511" y="4846604"/>
            <a:ext cx="1524000" cy="2460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 Veneer Waste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222411" y="2535235"/>
            <a:ext cx="1900238" cy="2667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Dried Dairy manure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38373" y="2526398"/>
            <a:ext cx="1416050" cy="246063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Dried Poultry litter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494740" y="4855620"/>
            <a:ext cx="1581150" cy="2460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Dried Swine manure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32575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3714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DDE5F5-9FC0-816A-97C4-B9EDDC9B3A77}"/>
              </a:ext>
            </a:extLst>
          </p:cNvPr>
          <p:cNvSpPr txBox="1"/>
          <p:nvPr/>
        </p:nvSpPr>
        <p:spPr>
          <a:xfrm>
            <a:off x="163548" y="773151"/>
            <a:ext cx="1596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Raw </a:t>
            </a:r>
          </a:p>
          <a:p>
            <a:r>
              <a:rPr lang="en-US" dirty="0"/>
              <a:t>Biomass</a:t>
            </a:r>
          </a:p>
          <a:p>
            <a:r>
              <a:rPr lang="en-US" dirty="0"/>
              <a:t>Feedstock</a:t>
            </a:r>
          </a:p>
        </p:txBody>
      </p:sp>
    </p:spTree>
    <p:extLst>
      <p:ext uri="{BB962C8B-B14F-4D97-AF65-F5344CB8AC3E}">
        <p14:creationId xmlns:p14="http://schemas.microsoft.com/office/powerpoint/2010/main" val="4164051658"/>
      </p:ext>
    </p:extLst>
  </p:cSld>
  <p:clrMapOvr>
    <a:masterClrMapping/>
  </p:clrMapOvr>
</p:sld>
</file>

<file path=ppt/theme/theme1.xml><?xml version="1.0" encoding="utf-8"?>
<a:theme xmlns:a="http://schemas.openxmlformats.org/drawingml/2006/main" name="NCStateU-horizontal-left-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ncstate-ppt-template-16x9-horizontal-left-brick (2)</Template>
  <TotalTime>1540</TotalTime>
  <Words>937</Words>
  <Application>Microsoft Macintosh PowerPoint</Application>
  <PresentationFormat>On-screen Show (16:9)</PresentationFormat>
  <Paragraphs>161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Narrow</vt:lpstr>
      <vt:lpstr>Arial</vt:lpstr>
      <vt:lpstr>Calibri</vt:lpstr>
      <vt:lpstr>Roboto</vt:lpstr>
      <vt:lpstr>Times New Roman</vt:lpstr>
      <vt:lpstr>NCStateU-horizontal-left-logo</vt:lpstr>
      <vt:lpstr>Carbon-neutral Energy and Nutrient Recovery from Solid Manures </vt:lpstr>
      <vt:lpstr>The Challenge: GHG, Waste, Fertilizer Shortage</vt:lpstr>
      <vt:lpstr>Project Purpose</vt:lpstr>
      <vt:lpstr>Biochar</vt:lpstr>
      <vt:lpstr>Market of Biochar </vt:lpstr>
      <vt:lpstr>Manure sourcing and processing</vt:lpstr>
      <vt:lpstr>Animal Manure Pretreatment</vt:lpstr>
      <vt:lpstr>Wood Veneer Waste Pretreatment </vt:lpstr>
      <vt:lpstr>PowerPoint Presentation</vt:lpstr>
      <vt:lpstr>Top Lit Updraft (TLUD) Gasification Unit</vt:lpstr>
      <vt:lpstr>Top Lit Updraft (TLUD) Gasification Unit</vt:lpstr>
      <vt:lpstr>Top Lit Updraft (TLUD) Gasification Unit</vt:lpstr>
      <vt:lpstr>Top Lit Updraft (TLUD) Gasification Unit</vt:lpstr>
      <vt:lpstr>Top Lit Updraft (TLUD) Gasification Unit</vt:lpstr>
      <vt:lpstr>Top Lit Updraft (TLUD) Gasification Unit</vt:lpstr>
      <vt:lpstr>PowerPoint Presentation</vt:lpstr>
      <vt:lpstr>Syngas compositions</vt:lpstr>
      <vt:lpstr>PowerPoint Presentation</vt:lpstr>
      <vt:lpstr>Acknowledgement</vt:lpstr>
      <vt:lpstr>PowerPoint Presentation</vt:lpstr>
    </vt:vector>
  </TitlesOfParts>
  <Company>North Carolina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Carbon-neutral Energy and Nutrient Recovery from Solid Manures</dc:title>
  <dc:creator>Dwi Cahyani</dc:creator>
  <cp:lastModifiedBy>Wenqiao Yuan</cp:lastModifiedBy>
  <cp:revision>42</cp:revision>
  <dcterms:created xsi:type="dcterms:W3CDTF">2025-03-03T19:51:03Z</dcterms:created>
  <dcterms:modified xsi:type="dcterms:W3CDTF">2025-03-06T14:49:55Z</dcterms:modified>
</cp:coreProperties>
</file>