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308" r:id="rId3"/>
    <p:sldId id="307" r:id="rId4"/>
    <p:sldId id="312" r:id="rId5"/>
    <p:sldId id="309" r:id="rId6"/>
    <p:sldId id="320" r:id="rId7"/>
    <p:sldId id="313" r:id="rId8"/>
    <p:sldId id="327" r:id="rId9"/>
    <p:sldId id="340" r:id="rId10"/>
    <p:sldId id="316" r:id="rId11"/>
    <p:sldId id="332" r:id="rId12"/>
    <p:sldId id="314" r:id="rId13"/>
    <p:sldId id="324" r:id="rId14"/>
    <p:sldId id="322" r:id="rId15"/>
    <p:sldId id="305" r:id="rId16"/>
    <p:sldId id="325" r:id="rId17"/>
    <p:sldId id="331" r:id="rId18"/>
    <p:sldId id="333" r:id="rId19"/>
    <p:sldId id="328" r:id="rId20"/>
    <p:sldId id="326" r:id="rId21"/>
    <p:sldId id="334" r:id="rId22"/>
    <p:sldId id="329" r:id="rId23"/>
    <p:sldId id="335" r:id="rId24"/>
    <p:sldId id="337" r:id="rId25"/>
    <p:sldId id="298" r:id="rId26"/>
    <p:sldId id="336" r:id="rId27"/>
    <p:sldId id="321" r:id="rId28"/>
    <p:sldId id="319" r:id="rId29"/>
    <p:sldId id="339" r:id="rId30"/>
    <p:sldId id="315" r:id="rId31"/>
    <p:sldId id="338" r:id="rId32"/>
    <p:sldId id="330" r:id="rId33"/>
    <p:sldId id="341" r:id="rId34"/>
    <p:sldId id="306" r:id="rId35"/>
    <p:sldId id="310" r:id="rId36"/>
    <p:sldId id="317" r:id="rId37"/>
    <p:sldId id="323" r:id="rId38"/>
    <p:sldId id="304" r:id="rId39"/>
    <p:sldId id="260" r:id="rId40"/>
    <p:sldId id="258" r:id="rId41"/>
    <p:sldId id="259" r:id="rId42"/>
    <p:sldId id="262" r:id="rId43"/>
    <p:sldId id="270" r:id="rId44"/>
    <p:sldId id="263" r:id="rId45"/>
    <p:sldId id="268" r:id="rId46"/>
    <p:sldId id="280" r:id="rId47"/>
    <p:sldId id="271" r:id="rId48"/>
    <p:sldId id="275" r:id="rId49"/>
    <p:sldId id="273" r:id="rId50"/>
    <p:sldId id="279" r:id="rId51"/>
    <p:sldId id="281" r:id="rId52"/>
    <p:sldId id="274" r:id="rId53"/>
    <p:sldId id="265" r:id="rId54"/>
    <p:sldId id="285" r:id="rId55"/>
    <p:sldId id="289" r:id="rId56"/>
    <p:sldId id="286" r:id="rId57"/>
    <p:sldId id="287" r:id="rId58"/>
    <p:sldId id="290" r:id="rId59"/>
    <p:sldId id="266" r:id="rId60"/>
    <p:sldId id="276" r:id="rId61"/>
    <p:sldId id="288" r:id="rId62"/>
    <p:sldId id="284" r:id="rId63"/>
    <p:sldId id="282" r:id="rId64"/>
    <p:sldId id="283" r:id="rId65"/>
    <p:sldId id="291" r:id="rId66"/>
    <p:sldId id="292" r:id="rId67"/>
    <p:sldId id="295" r:id="rId68"/>
    <p:sldId id="294" r:id="rId69"/>
    <p:sldId id="293" r:id="rId70"/>
    <p:sldId id="296" r:id="rId71"/>
    <p:sldId id="297" r:id="rId72"/>
    <p:sldId id="299" r:id="rId73"/>
    <p:sldId id="302" r:id="rId74"/>
    <p:sldId id="303" r:id="rId75"/>
    <p:sldId id="300" r:id="rId76"/>
    <p:sldId id="301" r:id="rId7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2735" autoAdjust="0"/>
  </p:normalViewPr>
  <p:slideViewPr>
    <p:cSldViewPr snapToGrid="0" snapToObjects="1">
      <p:cViewPr varScale="1">
        <p:scale>
          <a:sx n="73" d="100"/>
          <a:sy n="73" d="100"/>
        </p:scale>
        <p:origin x="60" y="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Mkt. Yield, On-Farm Nitrogen Rate Study 2024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Covington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 lb N/ac</c:v>
                </c:pt>
                <c:pt idx="1">
                  <c:v>40 lb N/ac</c:v>
                </c:pt>
                <c:pt idx="2">
                  <c:v>80 lb N/ac</c:v>
                </c:pt>
                <c:pt idx="3">
                  <c:v>120 lb N/ac</c:v>
                </c:pt>
                <c:pt idx="4">
                  <c:v>160 lb N/ac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32957</c:v>
                </c:pt>
                <c:pt idx="1">
                  <c:v>36392</c:v>
                </c:pt>
                <c:pt idx="2">
                  <c:v>35393</c:v>
                </c:pt>
                <c:pt idx="3">
                  <c:v>36882</c:v>
                </c:pt>
                <c:pt idx="4">
                  <c:v>37170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9A-4214-9378-1C3A62CBC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NC15-0728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 lb N/ac</c:v>
                </c:pt>
                <c:pt idx="1">
                  <c:v>40 lb N/ac</c:v>
                </c:pt>
                <c:pt idx="2">
                  <c:v>80 lb N/ac</c:v>
                </c:pt>
                <c:pt idx="3">
                  <c:v>120 lb N/ac</c:v>
                </c:pt>
                <c:pt idx="4">
                  <c:v>160 lb N/ac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29289</c:v>
                </c:pt>
                <c:pt idx="1">
                  <c:v>31828</c:v>
                </c:pt>
                <c:pt idx="2">
                  <c:v>33056</c:v>
                </c:pt>
                <c:pt idx="3">
                  <c:v>32328</c:v>
                </c:pt>
                <c:pt idx="4">
                  <c:v>32299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9A-4214-9378-1C3A62CBC0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NC09-1105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 lb N/ac</c:v>
                </c:pt>
                <c:pt idx="1">
                  <c:v>40 lb N/ac</c:v>
                </c:pt>
                <c:pt idx="2">
                  <c:v>80 lb N/ac</c:v>
                </c:pt>
                <c:pt idx="3">
                  <c:v>120 lb N/ac</c:v>
                </c:pt>
                <c:pt idx="4">
                  <c:v>160 lb N/ac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27364</c:v>
                </c:pt>
                <c:pt idx="1">
                  <c:v>28918</c:v>
                </c:pt>
                <c:pt idx="2">
                  <c:v>34219</c:v>
                </c:pt>
                <c:pt idx="3">
                  <c:v>29269</c:v>
                </c:pt>
                <c:pt idx="4">
                  <c:v>33036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9A-4214-9378-1C3A62CBC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9758703"/>
        <c:axId val="1089763983"/>
      </c:barChart>
      <c:catAx>
        <c:axId val="10897587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Nitrogen</a:t>
                </a:r>
                <a:r>
                  <a:rPr lang="en-US" baseline="0" dirty="0"/>
                  <a:t> Rate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763983"/>
        <c:crosses val="autoZero"/>
        <c:auto val="1"/>
        <c:lblAlgn val="ctr"/>
        <c:lblOffset val="100"/>
        <c:noMultiLvlLbl val="0"/>
      </c:catAx>
      <c:valAx>
        <c:axId val="108976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dirty="0"/>
                  <a:t>Pounds</a:t>
                </a:r>
                <a:r>
                  <a:rPr lang="en-US" b="0" baseline="0" dirty="0"/>
                  <a:t> (</a:t>
                </a:r>
                <a:r>
                  <a:rPr lang="en-US" b="0" baseline="0" dirty="0" err="1"/>
                  <a:t>lb</a:t>
                </a:r>
                <a:r>
                  <a:rPr lang="en-US" b="0" baseline="0" dirty="0"/>
                  <a:t>) per acre</a:t>
                </a:r>
                <a:endParaRPr lang="en-US" b="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758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Marketable Yield by Clone, On-Farm Nitrogen Rate Study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Mkt. lbs/ac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Covington</c:v>
                </c:pt>
                <c:pt idx="1">
                  <c:v>NC09-1105</c:v>
                </c:pt>
                <c:pt idx="2">
                  <c:v>NC15-0728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4469.8999999999996</c:v>
                </c:pt>
                <c:pt idx="1">
                  <c:v>3820</c:v>
                </c:pt>
                <c:pt idx="2">
                  <c:v>3970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A0-4C9F-A289-D790958BC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7557152"/>
        <c:axId val="1487554752"/>
      </c:barChart>
      <c:catAx>
        <c:axId val="1487557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Clone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554752"/>
        <c:crosses val="autoZero"/>
        <c:auto val="1"/>
        <c:lblAlgn val="ctr"/>
        <c:lblOffset val="100"/>
        <c:noMultiLvlLbl val="0"/>
      </c:catAx>
      <c:valAx>
        <c:axId val="14875547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Pounds</a:t>
                </a:r>
                <a:r>
                  <a:rPr lang="en-US" baseline="0" dirty="0"/>
                  <a:t> (</a:t>
                </a:r>
                <a:r>
                  <a:rPr lang="en-US" baseline="0" dirty="0" err="1"/>
                  <a:t>lb</a:t>
                </a:r>
                <a:r>
                  <a:rPr lang="en-US" baseline="0" dirty="0"/>
                  <a:t>) per acre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55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Marketable Yield by N Rate, On-Farm Nitrogen Rate Study 2024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Mkt. lbs/ac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 lb N/ac</c:v>
                </c:pt>
                <c:pt idx="1">
                  <c:v>40 lb N/ac</c:v>
                </c:pt>
                <c:pt idx="2">
                  <c:v>80 lb N/ac</c:v>
                </c:pt>
                <c:pt idx="3">
                  <c:v>120 lb N/ac</c:v>
                </c:pt>
                <c:pt idx="4">
                  <c:v>160 lb N/ac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3733.7</c:v>
                </c:pt>
                <c:pt idx="1">
                  <c:v>4047.5</c:v>
                </c:pt>
                <c:pt idx="2">
                  <c:v>4277.8</c:v>
                </c:pt>
                <c:pt idx="3">
                  <c:v>4103</c:v>
                </c:pt>
                <c:pt idx="4">
                  <c:v>4271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0A-465A-89FC-12AAB5501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1600768"/>
        <c:axId val="1731598368"/>
      </c:barChart>
      <c:catAx>
        <c:axId val="1731600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Nitrogen</a:t>
                </a:r>
                <a:r>
                  <a:rPr lang="en-US" baseline="0" dirty="0"/>
                  <a:t> Rate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1598368"/>
        <c:crosses val="autoZero"/>
        <c:auto val="1"/>
        <c:lblAlgn val="ctr"/>
        <c:lblOffset val="100"/>
        <c:noMultiLvlLbl val="0"/>
      </c:catAx>
      <c:valAx>
        <c:axId val="17315983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Pounds</a:t>
                </a:r>
                <a:r>
                  <a:rPr lang="en-US" baseline="0" dirty="0"/>
                  <a:t> (</a:t>
                </a:r>
                <a:r>
                  <a:rPr lang="en-US" baseline="0" dirty="0" err="1"/>
                  <a:t>lb</a:t>
                </a:r>
                <a:r>
                  <a:rPr lang="en-US" baseline="0" dirty="0"/>
                  <a:t>) per acre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160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Mkt. Yield, HCRS Nitrogen Rate Study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Covington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5082</c:v>
                </c:pt>
                <c:pt idx="1">
                  <c:v>8702</c:v>
                </c:pt>
                <c:pt idx="2">
                  <c:v>9671</c:v>
                </c:pt>
                <c:pt idx="3">
                  <c:v>10008</c:v>
                </c:pt>
                <c:pt idx="4">
                  <c:v>11180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7-4350-BCFE-4D777CB7BF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NC15-0728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7281</c:v>
                </c:pt>
                <c:pt idx="1">
                  <c:v>11056</c:v>
                </c:pt>
                <c:pt idx="2">
                  <c:v>12477</c:v>
                </c:pt>
                <c:pt idx="3">
                  <c:v>13471</c:v>
                </c:pt>
                <c:pt idx="4">
                  <c:v>14307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97-4350-BCFE-4D777CB7BF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NC09-1105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5549</c:v>
                </c:pt>
                <c:pt idx="1">
                  <c:v>10600</c:v>
                </c:pt>
                <c:pt idx="2">
                  <c:v>10501</c:v>
                </c:pt>
                <c:pt idx="3">
                  <c:v>19493</c:v>
                </c:pt>
                <c:pt idx="4">
                  <c:v>17927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97-4350-BCFE-4D777CB7B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384239"/>
        <c:axId val="1720373199"/>
      </c:barChart>
      <c:catAx>
        <c:axId val="17203842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Nitrogen</a:t>
                </a:r>
                <a:r>
                  <a:rPr lang="en-US" baseline="0" dirty="0"/>
                  <a:t> Rate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373199"/>
        <c:crosses val="autoZero"/>
        <c:auto val="1"/>
        <c:lblAlgn val="ctr"/>
        <c:lblOffset val="100"/>
        <c:noMultiLvlLbl val="0"/>
      </c:catAx>
      <c:valAx>
        <c:axId val="1720373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Pounds</a:t>
                </a:r>
                <a:r>
                  <a:rPr lang="en-US" baseline="0" dirty="0"/>
                  <a:t> (</a:t>
                </a:r>
                <a:r>
                  <a:rPr lang="en-US" baseline="0" dirty="0" err="1"/>
                  <a:t>lbs</a:t>
                </a:r>
                <a:r>
                  <a:rPr lang="en-US" baseline="0" dirty="0"/>
                  <a:t>) per acre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384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Mkt. Yield, HCRS Nitrogen Rate Study 2024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Covington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5082</c:v>
                </c:pt>
                <c:pt idx="1">
                  <c:v>8702</c:v>
                </c:pt>
                <c:pt idx="2">
                  <c:v>9671</c:v>
                </c:pt>
                <c:pt idx="3">
                  <c:v>10008</c:v>
                </c:pt>
                <c:pt idx="4">
                  <c:v>11180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7-4350-BCFE-4D777CB7BF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NC15-0728</c:v>
                </c:pt>
              </c:strCache>
            </c:strRef>
          </c:tx>
          <c:spPr>
            <a:solidFill>
              <a:srgbClr val="C00000">
                <a:alpha val="2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7281</c:v>
                </c:pt>
                <c:pt idx="1">
                  <c:v>11056</c:v>
                </c:pt>
                <c:pt idx="2">
                  <c:v>12477</c:v>
                </c:pt>
                <c:pt idx="3">
                  <c:v>13471</c:v>
                </c:pt>
                <c:pt idx="4">
                  <c:v>14307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B-484C-B3AA-84E5ACFE0D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NC09-1105</c:v>
                </c:pt>
              </c:strCache>
            </c:strRef>
          </c:tx>
          <c:spPr>
            <a:solidFill>
              <a:srgbClr val="92D050">
                <a:alpha val="25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18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5549</c:v>
                </c:pt>
                <c:pt idx="1">
                  <c:v>10600</c:v>
                </c:pt>
                <c:pt idx="2">
                  <c:v>10501</c:v>
                </c:pt>
                <c:pt idx="3">
                  <c:v>19493</c:v>
                </c:pt>
                <c:pt idx="4">
                  <c:v>17927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2B-484C-B3AA-84E5ACFE0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384239"/>
        <c:axId val="1720373199"/>
      </c:barChart>
      <c:catAx>
        <c:axId val="17203842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Nitrogen</a:t>
                </a:r>
                <a:r>
                  <a:rPr lang="en-US" baseline="0" dirty="0"/>
                  <a:t> Rate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373199"/>
        <c:crosses val="autoZero"/>
        <c:auto val="1"/>
        <c:lblAlgn val="ctr"/>
        <c:lblOffset val="100"/>
        <c:noMultiLvlLbl val="0"/>
      </c:catAx>
      <c:valAx>
        <c:axId val="1720373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Pounds</a:t>
                </a:r>
                <a:r>
                  <a:rPr lang="en-US" baseline="0" dirty="0"/>
                  <a:t> (</a:t>
                </a:r>
                <a:r>
                  <a:rPr lang="en-US" baseline="0" dirty="0" err="1"/>
                  <a:t>lbs</a:t>
                </a:r>
                <a:r>
                  <a:rPr lang="en-US" baseline="0" dirty="0"/>
                  <a:t>) per acre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38423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Mkt. Yield, HCRS Nitrogen Rate Study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Covington</c:v>
                </c:pt>
              </c:strCache>
            </c:strRef>
          </c:tx>
          <c:spPr>
            <a:solidFill>
              <a:srgbClr val="0070C0">
                <a:alpha val="2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5082</c:v>
                </c:pt>
                <c:pt idx="1">
                  <c:v>8702</c:v>
                </c:pt>
                <c:pt idx="2">
                  <c:v>9671</c:v>
                </c:pt>
                <c:pt idx="3">
                  <c:v>10008</c:v>
                </c:pt>
                <c:pt idx="4">
                  <c:v>11180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7-4350-BCFE-4D777CB7BF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NC15-0728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7281</c:v>
                </c:pt>
                <c:pt idx="1">
                  <c:v>11056</c:v>
                </c:pt>
                <c:pt idx="2">
                  <c:v>12477</c:v>
                </c:pt>
                <c:pt idx="3">
                  <c:v>13471</c:v>
                </c:pt>
                <c:pt idx="4">
                  <c:v>14307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97-4350-BCFE-4D777CB7BF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NC09-1105</c:v>
                </c:pt>
              </c:strCache>
            </c:strRef>
          </c:tx>
          <c:spPr>
            <a:solidFill>
              <a:srgbClr val="92D050">
                <a:alpha val="2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5549</c:v>
                </c:pt>
                <c:pt idx="1">
                  <c:v>10600</c:v>
                </c:pt>
                <c:pt idx="2">
                  <c:v>10501</c:v>
                </c:pt>
                <c:pt idx="3">
                  <c:v>19493</c:v>
                </c:pt>
                <c:pt idx="4">
                  <c:v>17927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97-4350-BCFE-4D777CB7B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384239"/>
        <c:axId val="1720373199"/>
      </c:barChart>
      <c:catAx>
        <c:axId val="17203842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Nitrogen</a:t>
                </a:r>
                <a:r>
                  <a:rPr lang="en-US" baseline="0" dirty="0"/>
                  <a:t> Rate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373199"/>
        <c:crosses val="autoZero"/>
        <c:auto val="1"/>
        <c:lblAlgn val="ctr"/>
        <c:lblOffset val="100"/>
        <c:noMultiLvlLbl val="0"/>
      </c:catAx>
      <c:valAx>
        <c:axId val="1720373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Pounds</a:t>
                </a:r>
                <a:r>
                  <a:rPr lang="en-US" baseline="0" dirty="0"/>
                  <a:t> (</a:t>
                </a:r>
                <a:r>
                  <a:rPr lang="en-US" baseline="0" dirty="0" err="1"/>
                  <a:t>lbs</a:t>
                </a:r>
                <a:r>
                  <a:rPr lang="en-US" baseline="0" dirty="0"/>
                  <a:t>) per acre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38423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Mkt. Yield, HCRS Nitrogen Rate Study 2024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Covington</c:v>
                </c:pt>
              </c:strCache>
            </c:strRef>
          </c:tx>
          <c:spPr>
            <a:solidFill>
              <a:srgbClr val="0070C0">
                <a:alpha val="2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5082</c:v>
                </c:pt>
                <c:pt idx="1">
                  <c:v>8702</c:v>
                </c:pt>
                <c:pt idx="2">
                  <c:v>9671</c:v>
                </c:pt>
                <c:pt idx="3">
                  <c:v>10008</c:v>
                </c:pt>
                <c:pt idx="4">
                  <c:v>11180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7-4350-BCFE-4D777CB7BF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NC15-0728</c:v>
                </c:pt>
              </c:strCache>
            </c:strRef>
          </c:tx>
          <c:spPr>
            <a:solidFill>
              <a:srgbClr val="C00000">
                <a:alpha val="2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7281</c:v>
                </c:pt>
                <c:pt idx="1">
                  <c:v>11056</c:v>
                </c:pt>
                <c:pt idx="2">
                  <c:v>12477</c:v>
                </c:pt>
                <c:pt idx="3">
                  <c:v>13471</c:v>
                </c:pt>
                <c:pt idx="4">
                  <c:v>14307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97-4350-BCFE-4D777CB7BF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NC09-1105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0/24 lb N/ac</c:v>
                </c:pt>
                <c:pt idx="1">
                  <c:v>40/64 lb N/ac</c:v>
                </c:pt>
                <c:pt idx="2">
                  <c:v>80/104 lb N/ac</c:v>
                </c:pt>
                <c:pt idx="3">
                  <c:v>120/144 lb N/ac</c:v>
                </c:pt>
                <c:pt idx="4">
                  <c:v>160/184 lb N/ac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5549</c:v>
                </c:pt>
                <c:pt idx="1">
                  <c:v>10600</c:v>
                </c:pt>
                <c:pt idx="2">
                  <c:v>10501</c:v>
                </c:pt>
                <c:pt idx="3">
                  <c:v>19493</c:v>
                </c:pt>
                <c:pt idx="4">
                  <c:v>17927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97-4350-BCFE-4D777CB7B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384239"/>
        <c:axId val="1720373199"/>
      </c:barChart>
      <c:catAx>
        <c:axId val="17203842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Nitrogen</a:t>
                </a:r>
                <a:r>
                  <a:rPr lang="en-US" baseline="0" dirty="0"/>
                  <a:t> Rate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373199"/>
        <c:crosses val="autoZero"/>
        <c:auto val="1"/>
        <c:lblAlgn val="ctr"/>
        <c:lblOffset val="100"/>
        <c:noMultiLvlLbl val="0"/>
      </c:catAx>
      <c:valAx>
        <c:axId val="1720373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Pounds</a:t>
                </a:r>
                <a:r>
                  <a:rPr lang="en-US" baseline="0" dirty="0"/>
                  <a:t> (</a:t>
                </a:r>
                <a:r>
                  <a:rPr lang="en-US" baseline="0" dirty="0" err="1"/>
                  <a:t>lbs</a:t>
                </a:r>
                <a:r>
                  <a:rPr lang="en-US" baseline="0" dirty="0"/>
                  <a:t>) per acre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38423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0.svg"/><Relationship Id="rId1" Type="http://schemas.openxmlformats.org/officeDocument/2006/relationships/image" Target="../media/image8.png"/><Relationship Id="rId6" Type="http://schemas.openxmlformats.org/officeDocument/2006/relationships/image" Target="../media/image90.svg"/><Relationship Id="rId5" Type="http://schemas.openxmlformats.org/officeDocument/2006/relationships/image" Target="../media/image10.png"/><Relationship Id="rId4" Type="http://schemas.openxmlformats.org/officeDocument/2006/relationships/image" Target="../media/image70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0.svg"/><Relationship Id="rId1" Type="http://schemas.openxmlformats.org/officeDocument/2006/relationships/image" Target="../media/image8.png"/><Relationship Id="rId6" Type="http://schemas.openxmlformats.org/officeDocument/2006/relationships/image" Target="../media/image90.svg"/><Relationship Id="rId5" Type="http://schemas.openxmlformats.org/officeDocument/2006/relationships/image" Target="../media/image10.png"/><Relationship Id="rId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D7D353-7004-4A32-BACC-5ED8241F0A4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5274D18-7D52-45F3-8E58-83DF5F122B9D}">
      <dgm:prSet phldrT="[Text]"/>
      <dgm:spPr/>
      <dgm:t>
        <a:bodyPr/>
        <a:lstStyle/>
        <a:p>
          <a:endParaRPr lang="en-US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576ABD-5A45-4D04-A9B0-BC0EDC45B395}" type="sibTrans" cxnId="{4A0EF687-F3CE-4C83-8821-A631C433720D}">
      <dgm:prSet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EF836AC-7B24-442C-B4DD-F8E9AAC93EF3}" type="parTrans" cxnId="{4A0EF687-F3CE-4C83-8821-A631C433720D}">
      <dgm:prSet/>
      <dgm:spPr/>
      <dgm:t>
        <a:bodyPr/>
        <a:lstStyle/>
        <a:p>
          <a:endParaRPr lang="en-US"/>
        </a:p>
      </dgm:t>
    </dgm:pt>
    <dgm:pt modelId="{EF47A929-A3A3-40BA-BDB8-81175AEDD046}">
      <dgm:prSet phldrT="[Text]">
        <dgm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chemeClr val="tx1"/>
        </a:solidFill>
      </dgm:spPr>
      <dgm:t>
        <a:bodyPr/>
        <a:lstStyle/>
        <a:p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64B58A-A2B1-4ADA-A60E-736730028F06}" type="sibTrans" cxnId="{9DDEAB11-947B-4671-94B0-E75A81FFA7E2}">
      <dgm:prSet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FA54FE7-0F87-4DE1-BDCF-B8973B16616C}" type="parTrans" cxnId="{9DDEAB11-947B-4671-94B0-E75A81FFA7E2}">
      <dgm:prSet/>
      <dgm:spPr/>
      <dgm:t>
        <a:bodyPr/>
        <a:lstStyle/>
        <a:p>
          <a:endParaRPr lang="en-US"/>
        </a:p>
      </dgm:t>
    </dgm:pt>
    <dgm:pt modelId="{39157204-8A84-4CE9-9047-FD68E965F8A8}" type="pres">
      <dgm:prSet presAssocID="{77D7D353-7004-4A32-BACC-5ED8241F0A49}" presName="Name0" presStyleCnt="0">
        <dgm:presLayoutVars>
          <dgm:chMax val="7"/>
          <dgm:chPref val="7"/>
          <dgm:dir/>
        </dgm:presLayoutVars>
      </dgm:prSet>
      <dgm:spPr/>
    </dgm:pt>
    <dgm:pt modelId="{9E6D4553-E3BB-460E-A425-123D116D5933}" type="pres">
      <dgm:prSet presAssocID="{77D7D353-7004-4A32-BACC-5ED8241F0A49}" presName="Name1" presStyleCnt="0"/>
      <dgm:spPr/>
    </dgm:pt>
    <dgm:pt modelId="{2F04F395-F685-4886-972C-06C86F72C777}" type="pres">
      <dgm:prSet presAssocID="{9464B58A-A2B1-4ADA-A60E-736730028F06}" presName="picture_1" presStyleCnt="0"/>
      <dgm:spPr/>
    </dgm:pt>
    <dgm:pt modelId="{16C6C90B-0678-4D62-B0A5-9270DB159581}" type="pres">
      <dgm:prSet presAssocID="{9464B58A-A2B1-4ADA-A60E-736730028F06}" presName="pictureRepeatNode" presStyleLbl="alignImgPlace1" presStyleIdx="0" presStyleCnt="2" custLinFactNeighborX="-2968" custLinFactNeighborY="0"/>
      <dgm:spPr/>
      <dgm:t>
        <a:bodyPr/>
        <a:lstStyle/>
        <a:p>
          <a:endParaRPr lang="en-US"/>
        </a:p>
      </dgm:t>
    </dgm:pt>
    <dgm:pt modelId="{411FA1BA-0018-4911-9078-B5CBDFBDD944}" type="pres">
      <dgm:prSet presAssocID="{EF47A929-A3A3-40BA-BDB8-81175AEDD046}" presName="text_1" presStyleLbl="node1" presStyleIdx="0" presStyleCnt="0" custLinFactNeighborX="54550" custLinFactNeighborY="41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4F8CF-C53E-4734-A259-E36218737347}" type="pres">
      <dgm:prSet presAssocID="{3D576ABD-5A45-4D04-A9B0-BC0EDC45B395}" presName="picture_2" presStyleCnt="0"/>
      <dgm:spPr/>
    </dgm:pt>
    <dgm:pt modelId="{C68CA47A-556B-45D1-9DD7-E69662A0B7A4}" type="pres">
      <dgm:prSet presAssocID="{3D576ABD-5A45-4D04-A9B0-BC0EDC45B395}" presName="pictureRepeatNode" presStyleLbl="alignImgPlace1" presStyleIdx="1" presStyleCnt="2" custScaleX="211992" custScaleY="200000" custLinFactNeighborX="13441" custLinFactNeighborY="872"/>
      <dgm:spPr/>
      <dgm:t>
        <a:bodyPr/>
        <a:lstStyle/>
        <a:p>
          <a:endParaRPr lang="en-US"/>
        </a:p>
      </dgm:t>
    </dgm:pt>
    <dgm:pt modelId="{F3B7E469-4CE4-4EDD-9B6D-9178EFD7B94B}" type="pres">
      <dgm:prSet presAssocID="{65274D18-7D52-45F3-8E58-83DF5F122B9D}" presName="line_2" presStyleLbl="parChTrans1D1" presStyleIdx="0" presStyleCnt="1"/>
      <dgm:spPr/>
    </dgm:pt>
    <dgm:pt modelId="{484BF9B1-743B-4962-AC34-7096C54D6949}" type="pres">
      <dgm:prSet presAssocID="{65274D18-7D52-45F3-8E58-83DF5F122B9D}" presName="textparent_2" presStyleLbl="node1" presStyleIdx="0" presStyleCnt="0"/>
      <dgm:spPr/>
    </dgm:pt>
    <dgm:pt modelId="{BC502C01-2F20-40BD-87FB-6F49D7181581}" type="pres">
      <dgm:prSet presAssocID="{65274D18-7D52-45F3-8E58-83DF5F122B9D}" presName="text_2" presStyleLbl="revTx" presStyleIdx="0" presStyleCnt="1" custScaleX="171140" custScaleY="67282" custLinFactNeighborX="7557" custLinFactNeighborY="64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0ADBFD-DB93-45F0-B313-78B72621010D}" type="presOf" srcId="{65274D18-7D52-45F3-8E58-83DF5F122B9D}" destId="{BC502C01-2F20-40BD-87FB-6F49D7181581}" srcOrd="0" destOrd="0" presId="urn:microsoft.com/office/officeart/2008/layout/CircularPictureCallout"/>
    <dgm:cxn modelId="{15355843-D6FA-4424-B9E6-0974B484019F}" type="presOf" srcId="{77D7D353-7004-4A32-BACC-5ED8241F0A49}" destId="{39157204-8A84-4CE9-9047-FD68E965F8A8}" srcOrd="0" destOrd="0" presId="urn:microsoft.com/office/officeart/2008/layout/CircularPictureCallout"/>
    <dgm:cxn modelId="{4A0EF687-F3CE-4C83-8821-A631C433720D}" srcId="{77D7D353-7004-4A32-BACC-5ED8241F0A49}" destId="{65274D18-7D52-45F3-8E58-83DF5F122B9D}" srcOrd="1" destOrd="0" parTransId="{DEF836AC-7B24-442C-B4DD-F8E9AAC93EF3}" sibTransId="{3D576ABD-5A45-4D04-A9B0-BC0EDC45B395}"/>
    <dgm:cxn modelId="{0E806159-8F7B-48E6-92FB-E281C6C39F48}" type="presOf" srcId="{EF47A929-A3A3-40BA-BDB8-81175AEDD046}" destId="{411FA1BA-0018-4911-9078-B5CBDFBDD944}" srcOrd="0" destOrd="0" presId="urn:microsoft.com/office/officeart/2008/layout/CircularPictureCallout"/>
    <dgm:cxn modelId="{D4EE55A7-44E3-4D28-889E-237EC61A3B0A}" type="presOf" srcId="{3D576ABD-5A45-4D04-A9B0-BC0EDC45B395}" destId="{C68CA47A-556B-45D1-9DD7-E69662A0B7A4}" srcOrd="0" destOrd="0" presId="urn:microsoft.com/office/officeart/2008/layout/CircularPictureCallout"/>
    <dgm:cxn modelId="{E324CEF5-5895-495D-A68C-FC6451BD203A}" type="presOf" srcId="{9464B58A-A2B1-4ADA-A60E-736730028F06}" destId="{16C6C90B-0678-4D62-B0A5-9270DB159581}" srcOrd="0" destOrd="0" presId="urn:microsoft.com/office/officeart/2008/layout/CircularPictureCallout"/>
    <dgm:cxn modelId="{9DDEAB11-947B-4671-94B0-E75A81FFA7E2}" srcId="{77D7D353-7004-4A32-BACC-5ED8241F0A49}" destId="{EF47A929-A3A3-40BA-BDB8-81175AEDD046}" srcOrd="0" destOrd="0" parTransId="{3FA54FE7-0F87-4DE1-BDCF-B8973B16616C}" sibTransId="{9464B58A-A2B1-4ADA-A60E-736730028F06}"/>
    <dgm:cxn modelId="{2469585F-C2FC-48F9-9B2E-85EBB618E686}" type="presParOf" srcId="{39157204-8A84-4CE9-9047-FD68E965F8A8}" destId="{9E6D4553-E3BB-460E-A425-123D116D5933}" srcOrd="0" destOrd="0" presId="urn:microsoft.com/office/officeart/2008/layout/CircularPictureCallout"/>
    <dgm:cxn modelId="{734A71BA-0858-402D-945E-82108D55ADCE}" type="presParOf" srcId="{9E6D4553-E3BB-460E-A425-123D116D5933}" destId="{2F04F395-F685-4886-972C-06C86F72C777}" srcOrd="0" destOrd="0" presId="urn:microsoft.com/office/officeart/2008/layout/CircularPictureCallout"/>
    <dgm:cxn modelId="{945E98C1-E612-4E9E-9E1E-04FB596C4B4B}" type="presParOf" srcId="{2F04F395-F685-4886-972C-06C86F72C777}" destId="{16C6C90B-0678-4D62-B0A5-9270DB159581}" srcOrd="0" destOrd="0" presId="urn:microsoft.com/office/officeart/2008/layout/CircularPictureCallout"/>
    <dgm:cxn modelId="{4E2282C1-8CD3-4979-AF9F-46C96E8037E6}" type="presParOf" srcId="{9E6D4553-E3BB-460E-A425-123D116D5933}" destId="{411FA1BA-0018-4911-9078-B5CBDFBDD944}" srcOrd="1" destOrd="0" presId="urn:microsoft.com/office/officeart/2008/layout/CircularPictureCallout"/>
    <dgm:cxn modelId="{3B671AB3-6997-4C5A-A15E-861589B7C027}" type="presParOf" srcId="{9E6D4553-E3BB-460E-A425-123D116D5933}" destId="{A064F8CF-C53E-4734-A259-E36218737347}" srcOrd="2" destOrd="0" presId="urn:microsoft.com/office/officeart/2008/layout/CircularPictureCallout"/>
    <dgm:cxn modelId="{6F0F3B3A-4693-4CF4-B83D-56970AC2F400}" type="presParOf" srcId="{A064F8CF-C53E-4734-A259-E36218737347}" destId="{C68CA47A-556B-45D1-9DD7-E69662A0B7A4}" srcOrd="0" destOrd="0" presId="urn:microsoft.com/office/officeart/2008/layout/CircularPictureCallout"/>
    <dgm:cxn modelId="{4A50DF0B-D7BF-4F93-AFEA-6CD07BDBBEE5}" type="presParOf" srcId="{9E6D4553-E3BB-460E-A425-123D116D5933}" destId="{F3B7E469-4CE4-4EDD-9B6D-9178EFD7B94B}" srcOrd="3" destOrd="0" presId="urn:microsoft.com/office/officeart/2008/layout/CircularPictureCallout"/>
    <dgm:cxn modelId="{A7AAC93F-DE18-4391-ADC3-FDA064C89D75}" type="presParOf" srcId="{9E6D4553-E3BB-460E-A425-123D116D5933}" destId="{484BF9B1-743B-4962-AC34-7096C54D6949}" srcOrd="4" destOrd="0" presId="urn:microsoft.com/office/officeart/2008/layout/CircularPictureCallout"/>
    <dgm:cxn modelId="{92571609-758C-49A4-8811-AE6A85D55946}" type="presParOf" srcId="{484BF9B1-743B-4962-AC34-7096C54D6949}" destId="{BC502C01-2F20-40BD-87FB-6F49D718158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D7D353-7004-4A32-BACC-5ED8241F0A4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5274D18-7D52-45F3-8E58-83DF5F122B9D}">
      <dgm:prSet phldrT="[Text]"/>
      <dgm:spPr/>
      <dgm:t>
        <a:bodyPr/>
        <a:lstStyle/>
        <a:p>
          <a:endParaRPr lang="en-US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576ABD-5A45-4D04-A9B0-BC0EDC45B395}" type="sibTrans" cxnId="{4A0EF687-F3CE-4C83-8821-A631C433720D}">
      <dgm:prSet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EF836AC-7B24-442C-B4DD-F8E9AAC93EF3}" type="parTrans" cxnId="{4A0EF687-F3CE-4C83-8821-A631C433720D}">
      <dgm:prSet/>
      <dgm:spPr/>
      <dgm:t>
        <a:bodyPr/>
        <a:lstStyle/>
        <a:p>
          <a:endParaRPr lang="en-US"/>
        </a:p>
      </dgm:t>
    </dgm:pt>
    <dgm:pt modelId="{EF47A929-A3A3-40BA-BDB8-81175AEDD046}">
      <dgm:prSet phldrT="[Text]">
        <dgm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chemeClr val="tx1"/>
        </a:solidFill>
      </dgm:spPr>
      <dgm:t>
        <a:bodyPr/>
        <a:lstStyle/>
        <a:p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64B58A-A2B1-4ADA-A60E-736730028F06}" type="sibTrans" cxnId="{9DDEAB11-947B-4671-94B0-E75A81FFA7E2}">
      <dgm:prSet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FA54FE7-0F87-4DE1-BDCF-B8973B16616C}" type="parTrans" cxnId="{9DDEAB11-947B-4671-94B0-E75A81FFA7E2}">
      <dgm:prSet/>
      <dgm:spPr/>
      <dgm:t>
        <a:bodyPr/>
        <a:lstStyle/>
        <a:p>
          <a:endParaRPr lang="en-US"/>
        </a:p>
      </dgm:t>
    </dgm:pt>
    <dgm:pt modelId="{39157204-8A84-4CE9-9047-FD68E965F8A8}" type="pres">
      <dgm:prSet presAssocID="{77D7D353-7004-4A32-BACC-5ED8241F0A49}" presName="Name0" presStyleCnt="0">
        <dgm:presLayoutVars>
          <dgm:chMax val="7"/>
          <dgm:chPref val="7"/>
          <dgm:dir/>
        </dgm:presLayoutVars>
      </dgm:prSet>
      <dgm:spPr/>
    </dgm:pt>
    <dgm:pt modelId="{9E6D4553-E3BB-460E-A425-123D116D5933}" type="pres">
      <dgm:prSet presAssocID="{77D7D353-7004-4A32-BACC-5ED8241F0A49}" presName="Name1" presStyleCnt="0"/>
      <dgm:spPr/>
    </dgm:pt>
    <dgm:pt modelId="{2F04F395-F685-4886-972C-06C86F72C777}" type="pres">
      <dgm:prSet presAssocID="{9464B58A-A2B1-4ADA-A60E-736730028F06}" presName="picture_1" presStyleCnt="0"/>
      <dgm:spPr/>
    </dgm:pt>
    <dgm:pt modelId="{16C6C90B-0678-4D62-B0A5-9270DB159581}" type="pres">
      <dgm:prSet presAssocID="{9464B58A-A2B1-4ADA-A60E-736730028F06}" presName="pictureRepeatNode" presStyleLbl="alignImgPlace1" presStyleIdx="0" presStyleCnt="2" custLinFactNeighborX="-2968" custLinFactNeighborY="0"/>
      <dgm:spPr/>
      <dgm:t>
        <a:bodyPr/>
        <a:lstStyle/>
        <a:p>
          <a:endParaRPr lang="en-US"/>
        </a:p>
      </dgm:t>
    </dgm:pt>
    <dgm:pt modelId="{411FA1BA-0018-4911-9078-B5CBDFBDD944}" type="pres">
      <dgm:prSet presAssocID="{EF47A929-A3A3-40BA-BDB8-81175AEDD046}" presName="text_1" presStyleLbl="node1" presStyleIdx="0" presStyleCnt="0" custLinFactNeighborX="54550" custLinFactNeighborY="41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4F8CF-C53E-4734-A259-E36218737347}" type="pres">
      <dgm:prSet presAssocID="{3D576ABD-5A45-4D04-A9B0-BC0EDC45B395}" presName="picture_2" presStyleCnt="0"/>
      <dgm:spPr/>
    </dgm:pt>
    <dgm:pt modelId="{C68CA47A-556B-45D1-9DD7-E69662A0B7A4}" type="pres">
      <dgm:prSet presAssocID="{3D576ABD-5A45-4D04-A9B0-BC0EDC45B395}" presName="pictureRepeatNode" presStyleLbl="alignImgPlace1" presStyleIdx="1" presStyleCnt="2" custScaleX="211992" custScaleY="200000" custLinFactNeighborX="13441" custLinFactNeighborY="872"/>
      <dgm:spPr/>
      <dgm:t>
        <a:bodyPr/>
        <a:lstStyle/>
        <a:p>
          <a:endParaRPr lang="en-US"/>
        </a:p>
      </dgm:t>
    </dgm:pt>
    <dgm:pt modelId="{F3B7E469-4CE4-4EDD-9B6D-9178EFD7B94B}" type="pres">
      <dgm:prSet presAssocID="{65274D18-7D52-45F3-8E58-83DF5F122B9D}" presName="line_2" presStyleLbl="parChTrans1D1" presStyleIdx="0" presStyleCnt="1"/>
      <dgm:spPr/>
    </dgm:pt>
    <dgm:pt modelId="{484BF9B1-743B-4962-AC34-7096C54D6949}" type="pres">
      <dgm:prSet presAssocID="{65274D18-7D52-45F3-8E58-83DF5F122B9D}" presName="textparent_2" presStyleLbl="node1" presStyleIdx="0" presStyleCnt="0"/>
      <dgm:spPr/>
    </dgm:pt>
    <dgm:pt modelId="{BC502C01-2F20-40BD-87FB-6F49D7181581}" type="pres">
      <dgm:prSet presAssocID="{65274D18-7D52-45F3-8E58-83DF5F122B9D}" presName="text_2" presStyleLbl="revTx" presStyleIdx="0" presStyleCnt="1" custScaleX="171140" custScaleY="67282" custLinFactNeighborX="7557" custLinFactNeighborY="64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0ADBFD-DB93-45F0-B313-78B72621010D}" type="presOf" srcId="{65274D18-7D52-45F3-8E58-83DF5F122B9D}" destId="{BC502C01-2F20-40BD-87FB-6F49D7181581}" srcOrd="0" destOrd="0" presId="urn:microsoft.com/office/officeart/2008/layout/CircularPictureCallout"/>
    <dgm:cxn modelId="{15355843-D6FA-4424-B9E6-0974B484019F}" type="presOf" srcId="{77D7D353-7004-4A32-BACC-5ED8241F0A49}" destId="{39157204-8A84-4CE9-9047-FD68E965F8A8}" srcOrd="0" destOrd="0" presId="urn:microsoft.com/office/officeart/2008/layout/CircularPictureCallout"/>
    <dgm:cxn modelId="{4A0EF687-F3CE-4C83-8821-A631C433720D}" srcId="{77D7D353-7004-4A32-BACC-5ED8241F0A49}" destId="{65274D18-7D52-45F3-8E58-83DF5F122B9D}" srcOrd="1" destOrd="0" parTransId="{DEF836AC-7B24-442C-B4DD-F8E9AAC93EF3}" sibTransId="{3D576ABD-5A45-4D04-A9B0-BC0EDC45B395}"/>
    <dgm:cxn modelId="{0E806159-8F7B-48E6-92FB-E281C6C39F48}" type="presOf" srcId="{EF47A929-A3A3-40BA-BDB8-81175AEDD046}" destId="{411FA1BA-0018-4911-9078-B5CBDFBDD944}" srcOrd="0" destOrd="0" presId="urn:microsoft.com/office/officeart/2008/layout/CircularPictureCallout"/>
    <dgm:cxn modelId="{D4EE55A7-44E3-4D28-889E-237EC61A3B0A}" type="presOf" srcId="{3D576ABD-5A45-4D04-A9B0-BC0EDC45B395}" destId="{C68CA47A-556B-45D1-9DD7-E69662A0B7A4}" srcOrd="0" destOrd="0" presId="urn:microsoft.com/office/officeart/2008/layout/CircularPictureCallout"/>
    <dgm:cxn modelId="{E324CEF5-5895-495D-A68C-FC6451BD203A}" type="presOf" srcId="{9464B58A-A2B1-4ADA-A60E-736730028F06}" destId="{16C6C90B-0678-4D62-B0A5-9270DB159581}" srcOrd="0" destOrd="0" presId="urn:microsoft.com/office/officeart/2008/layout/CircularPictureCallout"/>
    <dgm:cxn modelId="{9DDEAB11-947B-4671-94B0-E75A81FFA7E2}" srcId="{77D7D353-7004-4A32-BACC-5ED8241F0A49}" destId="{EF47A929-A3A3-40BA-BDB8-81175AEDD046}" srcOrd="0" destOrd="0" parTransId="{3FA54FE7-0F87-4DE1-BDCF-B8973B16616C}" sibTransId="{9464B58A-A2B1-4ADA-A60E-736730028F06}"/>
    <dgm:cxn modelId="{2469585F-C2FC-48F9-9B2E-85EBB618E686}" type="presParOf" srcId="{39157204-8A84-4CE9-9047-FD68E965F8A8}" destId="{9E6D4553-E3BB-460E-A425-123D116D5933}" srcOrd="0" destOrd="0" presId="urn:microsoft.com/office/officeart/2008/layout/CircularPictureCallout"/>
    <dgm:cxn modelId="{734A71BA-0858-402D-945E-82108D55ADCE}" type="presParOf" srcId="{9E6D4553-E3BB-460E-A425-123D116D5933}" destId="{2F04F395-F685-4886-972C-06C86F72C777}" srcOrd="0" destOrd="0" presId="urn:microsoft.com/office/officeart/2008/layout/CircularPictureCallout"/>
    <dgm:cxn modelId="{945E98C1-E612-4E9E-9E1E-04FB596C4B4B}" type="presParOf" srcId="{2F04F395-F685-4886-972C-06C86F72C777}" destId="{16C6C90B-0678-4D62-B0A5-9270DB159581}" srcOrd="0" destOrd="0" presId="urn:microsoft.com/office/officeart/2008/layout/CircularPictureCallout"/>
    <dgm:cxn modelId="{4E2282C1-8CD3-4979-AF9F-46C96E8037E6}" type="presParOf" srcId="{9E6D4553-E3BB-460E-A425-123D116D5933}" destId="{411FA1BA-0018-4911-9078-B5CBDFBDD944}" srcOrd="1" destOrd="0" presId="urn:microsoft.com/office/officeart/2008/layout/CircularPictureCallout"/>
    <dgm:cxn modelId="{3B671AB3-6997-4C5A-A15E-861589B7C027}" type="presParOf" srcId="{9E6D4553-E3BB-460E-A425-123D116D5933}" destId="{A064F8CF-C53E-4734-A259-E36218737347}" srcOrd="2" destOrd="0" presId="urn:microsoft.com/office/officeart/2008/layout/CircularPictureCallout"/>
    <dgm:cxn modelId="{6F0F3B3A-4693-4CF4-B83D-56970AC2F400}" type="presParOf" srcId="{A064F8CF-C53E-4734-A259-E36218737347}" destId="{C68CA47A-556B-45D1-9DD7-E69662A0B7A4}" srcOrd="0" destOrd="0" presId="urn:microsoft.com/office/officeart/2008/layout/CircularPictureCallout"/>
    <dgm:cxn modelId="{4A50DF0B-D7BF-4F93-AFEA-6CD07BDBBEE5}" type="presParOf" srcId="{9E6D4553-E3BB-460E-A425-123D116D5933}" destId="{F3B7E469-4CE4-4EDD-9B6D-9178EFD7B94B}" srcOrd="3" destOrd="0" presId="urn:microsoft.com/office/officeart/2008/layout/CircularPictureCallout"/>
    <dgm:cxn modelId="{A7AAC93F-DE18-4391-ADC3-FDA064C89D75}" type="presParOf" srcId="{9E6D4553-E3BB-460E-A425-123D116D5933}" destId="{484BF9B1-743B-4962-AC34-7096C54D6949}" srcOrd="4" destOrd="0" presId="urn:microsoft.com/office/officeart/2008/layout/CircularPictureCallout"/>
    <dgm:cxn modelId="{92571609-758C-49A4-8811-AE6A85D55946}" type="presParOf" srcId="{484BF9B1-743B-4962-AC34-7096C54D6949}" destId="{BC502C01-2F20-40BD-87FB-6F49D718158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33D52F-F590-468B-A04B-F38F4E827B0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759E080-BAC3-4D86-B1DB-6FA374D113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Brazil presently the largest producer.</a:t>
          </a:r>
        </a:p>
      </dgm:t>
    </dgm:pt>
    <dgm:pt modelId="{35E51E63-A7C8-4BCC-8567-17EE3FB4E008}" type="parTrans" cxnId="{C5DA6B70-A350-41B9-B403-F71A5F06EBF7}">
      <dgm:prSet/>
      <dgm:spPr/>
      <dgm:t>
        <a:bodyPr/>
        <a:lstStyle/>
        <a:p>
          <a:endParaRPr lang="en-US" sz="2400"/>
        </a:p>
      </dgm:t>
    </dgm:pt>
    <dgm:pt modelId="{BBD96FD5-1807-4878-B799-EA948ACB0E35}" type="sibTrans" cxnId="{C5DA6B70-A350-41B9-B403-F71A5F06EBF7}">
      <dgm:prSet/>
      <dgm:spPr/>
      <dgm:t>
        <a:bodyPr/>
        <a:lstStyle/>
        <a:p>
          <a:endParaRPr lang="en-US" sz="2400"/>
        </a:p>
      </dgm:t>
    </dgm:pt>
    <dgm:pt modelId="{B64D5F0A-F011-4116-A6B8-5B1E303B83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United States produces canary melons, yet considerably lags behind the production of muskmelons/cantaloupes and honeydew melons</a:t>
          </a:r>
          <a:r>
            <a:rPr lang="en-US" sz="2800" dirty="0" smtClean="0"/>
            <a:t>. Most acreage is produced in CA and AZ</a:t>
          </a:r>
          <a:endParaRPr lang="en-US" sz="2800" dirty="0"/>
        </a:p>
      </dgm:t>
    </dgm:pt>
    <dgm:pt modelId="{C874D42B-A6D7-4220-B773-A703A793A056}" type="parTrans" cxnId="{C742A4AA-E19F-454A-8A7B-C6B3CB1B25E1}">
      <dgm:prSet/>
      <dgm:spPr/>
      <dgm:t>
        <a:bodyPr/>
        <a:lstStyle/>
        <a:p>
          <a:endParaRPr lang="en-US" sz="2400"/>
        </a:p>
      </dgm:t>
    </dgm:pt>
    <dgm:pt modelId="{55887E1A-04A0-4408-A0CE-9F8B37D1A0E4}" type="sibTrans" cxnId="{C742A4AA-E19F-454A-8A7B-C6B3CB1B25E1}">
      <dgm:prSet/>
      <dgm:spPr/>
      <dgm:t>
        <a:bodyPr/>
        <a:lstStyle/>
        <a:p>
          <a:endParaRPr lang="en-US" sz="2400"/>
        </a:p>
      </dgm:t>
    </dgm:pt>
    <dgm:pt modelId="{DA906077-C7F2-43B4-9837-54406F4298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No statistics are </a:t>
          </a:r>
          <a:r>
            <a:rPr lang="en-US" sz="2800" dirty="0" smtClean="0"/>
            <a:t>specifically gathered </a:t>
          </a:r>
          <a:r>
            <a:rPr lang="en-US" sz="2800" dirty="0"/>
            <a:t>by USDA on canary melons as this type melon is truly a specialty melon.</a:t>
          </a:r>
        </a:p>
      </dgm:t>
    </dgm:pt>
    <dgm:pt modelId="{1AB5B29D-B3BF-4CA4-A593-01EB30A780AD}" type="parTrans" cxnId="{58A10D01-E275-462B-924F-A97FE78D51F9}">
      <dgm:prSet/>
      <dgm:spPr/>
      <dgm:t>
        <a:bodyPr/>
        <a:lstStyle/>
        <a:p>
          <a:endParaRPr lang="en-US" sz="2400"/>
        </a:p>
      </dgm:t>
    </dgm:pt>
    <dgm:pt modelId="{98163F5B-EAB1-416A-89A6-E0F7F45BF473}" type="sibTrans" cxnId="{58A10D01-E275-462B-924F-A97FE78D51F9}">
      <dgm:prSet/>
      <dgm:spPr/>
      <dgm:t>
        <a:bodyPr/>
        <a:lstStyle/>
        <a:p>
          <a:endParaRPr lang="en-US" sz="2400"/>
        </a:p>
      </dgm:t>
    </dgm:pt>
    <dgm:pt modelId="{3D8E9CBC-A36F-46BA-8376-964FF65C20E7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2400" dirty="0" smtClean="0"/>
            <a:t>   Primary countries that produce and market canary melons are Algeria, Morocco, Tunisia, Spain, and Brazil.</a:t>
          </a:r>
          <a:endParaRPr lang="en-US" sz="2400" dirty="0"/>
        </a:p>
      </dgm:t>
    </dgm:pt>
    <dgm:pt modelId="{DD415941-FF43-4326-A1D9-A2CAFC51A6FE}" type="sibTrans" cxnId="{A3F2C289-5C71-4F77-BA8A-614682A0F807}">
      <dgm:prSet/>
      <dgm:spPr/>
      <dgm:t>
        <a:bodyPr/>
        <a:lstStyle/>
        <a:p>
          <a:endParaRPr lang="en-US" sz="2400"/>
        </a:p>
      </dgm:t>
    </dgm:pt>
    <dgm:pt modelId="{655A041D-AAF7-47AE-9F2B-476A407A619E}" type="parTrans" cxnId="{A3F2C289-5C71-4F77-BA8A-614682A0F807}">
      <dgm:prSet/>
      <dgm:spPr/>
      <dgm:t>
        <a:bodyPr/>
        <a:lstStyle/>
        <a:p>
          <a:endParaRPr lang="en-US" sz="2400"/>
        </a:p>
      </dgm:t>
    </dgm:pt>
    <dgm:pt modelId="{B5D4D721-856F-4957-A694-D539DB705E1A}" type="pres">
      <dgm:prSet presAssocID="{4E33D52F-F590-468B-A04B-F38F4E827B0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6B8A2A-B575-40E3-9019-92EE20840176}" type="pres">
      <dgm:prSet presAssocID="{3D8E9CBC-A36F-46BA-8376-964FF65C20E7}" presName="compNode" presStyleCnt="0"/>
      <dgm:spPr/>
    </dgm:pt>
    <dgm:pt modelId="{D8860398-3EEC-4159-9AEA-4891781A41E0}" type="pres">
      <dgm:prSet presAssocID="{3D8E9CBC-A36F-46BA-8376-964FF65C20E7}" presName="bgRect" presStyleLbl="bgShp" presStyleIdx="0" presStyleCnt="4" custScaleY="397925" custLinFactNeighborX="-548" custLinFactNeighborY="-4242"/>
      <dgm:spPr/>
    </dgm:pt>
    <dgm:pt modelId="{C679F4D9-7245-4FBB-A4C9-A184B456BD7C}" type="pres">
      <dgm:prSet presAssocID="{3D8E9CBC-A36F-46BA-8376-964FF65C20E7}" presName="iconRect" presStyleLbl="node1" presStyleIdx="0" presStyleCnt="4" custScaleY="105883" custLinFactNeighborX="-4450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arth globe: Americas with solid fill"/>
        </a:ext>
      </dgm:extLst>
    </dgm:pt>
    <dgm:pt modelId="{34DDD8D1-DF55-417D-8C94-D467E0ED0705}" type="pres">
      <dgm:prSet presAssocID="{3D8E9CBC-A36F-46BA-8376-964FF65C20E7}" presName="spaceRect" presStyleCnt="0"/>
      <dgm:spPr/>
    </dgm:pt>
    <dgm:pt modelId="{863F7DEE-CE51-41F5-87D8-15C198672966}" type="pres">
      <dgm:prSet presAssocID="{3D8E9CBC-A36F-46BA-8376-964FF65C20E7}" presName="parTx" presStyleLbl="revTx" presStyleIdx="0" presStyleCnt="4" custScaleX="111184" custScaleY="47016" custLinFactY="3438595" custLinFactNeighborX="-738" custLinFactNeighborY="35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7FBD833-4D10-4BC9-9472-F40ED902CE36}" type="pres">
      <dgm:prSet presAssocID="{DD415941-FF43-4326-A1D9-A2CAFC51A6FE}" presName="sibTrans" presStyleCnt="0"/>
      <dgm:spPr/>
    </dgm:pt>
    <dgm:pt modelId="{DB827A3B-FC83-4CF2-B42B-256DE46613E5}" type="pres">
      <dgm:prSet presAssocID="{3759E080-BAC3-4D86-B1DB-6FA374D1133F}" presName="compNode" presStyleCnt="0"/>
      <dgm:spPr/>
    </dgm:pt>
    <dgm:pt modelId="{8995DF16-2CC7-4E3E-B5F6-CC6773C00534}" type="pres">
      <dgm:prSet presAssocID="{3759E080-BAC3-4D86-B1DB-6FA374D1133F}" presName="bgRect" presStyleLbl="bgShp" presStyleIdx="1" presStyleCnt="4" custScaleY="430340" custLinFactNeighborX="-105" custLinFactNeighborY="3523"/>
      <dgm:spPr/>
    </dgm:pt>
    <dgm:pt modelId="{61F84CFC-D243-4986-80E4-56A50311F428}" type="pres">
      <dgm:prSet presAssocID="{3759E080-BAC3-4D86-B1DB-6FA374D1133F}" presName="iconRect" presStyleLbl="node1" presStyleIdx="1" presStyleCnt="4" custLinFactNeighborX="-19514" custLinFactNeighborY="-6703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ar chart with solid fill"/>
        </a:ext>
      </dgm:extLst>
    </dgm:pt>
    <dgm:pt modelId="{CD4E6617-EEBB-40A9-A177-0A8038228D09}" type="pres">
      <dgm:prSet presAssocID="{3759E080-BAC3-4D86-B1DB-6FA374D1133F}" presName="spaceRect" presStyleCnt="0"/>
      <dgm:spPr/>
    </dgm:pt>
    <dgm:pt modelId="{4FBEB829-BACA-4AF6-BC9C-E1F073EE71F6}" type="pres">
      <dgm:prSet presAssocID="{3759E080-BAC3-4D86-B1DB-6FA374D1133F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A726B31-0578-4CF2-955E-70B53B75FDE2}" type="pres">
      <dgm:prSet presAssocID="{BBD96FD5-1807-4878-B799-EA948ACB0E35}" presName="sibTrans" presStyleCnt="0"/>
      <dgm:spPr/>
    </dgm:pt>
    <dgm:pt modelId="{D2E41935-2918-4BF1-A755-4F7E963E3FB5}" type="pres">
      <dgm:prSet presAssocID="{B64D5F0A-F011-4116-A6B8-5B1E303B83CC}" presName="compNode" presStyleCnt="0"/>
      <dgm:spPr/>
    </dgm:pt>
    <dgm:pt modelId="{9B7B5ED3-18D1-4F91-B58D-E64767D621F1}" type="pres">
      <dgm:prSet presAssocID="{B64D5F0A-F011-4116-A6B8-5B1E303B83CC}" presName="bgRect" presStyleLbl="bgShp" presStyleIdx="2" presStyleCnt="4"/>
      <dgm:spPr/>
    </dgm:pt>
    <dgm:pt modelId="{A5766861-EAF4-418D-BBD2-68DECB509F24}" type="pres">
      <dgm:prSet presAssocID="{B64D5F0A-F011-4116-A6B8-5B1E303B83CC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ie chart with solid fill"/>
        </a:ext>
      </dgm:extLst>
    </dgm:pt>
    <dgm:pt modelId="{998964A0-285B-47B4-B0A8-D5EB1B399784}" type="pres">
      <dgm:prSet presAssocID="{B64D5F0A-F011-4116-A6B8-5B1E303B83CC}" presName="spaceRect" presStyleCnt="0"/>
      <dgm:spPr/>
    </dgm:pt>
    <dgm:pt modelId="{F07B5E37-4699-44F4-A9D4-7E7CB0A3CA80}" type="pres">
      <dgm:prSet presAssocID="{B64D5F0A-F011-4116-A6B8-5B1E303B83CC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F2774B4-2A82-423F-93C6-23336398B8CB}" type="pres">
      <dgm:prSet presAssocID="{55887E1A-04A0-4408-A0CE-9F8B37D1A0E4}" presName="sibTrans" presStyleCnt="0"/>
      <dgm:spPr/>
    </dgm:pt>
    <dgm:pt modelId="{B2A1F425-FF7B-45BE-91BF-95FA129595FB}" type="pres">
      <dgm:prSet presAssocID="{DA906077-C7F2-43B4-9837-54406F429851}" presName="compNode" presStyleCnt="0"/>
      <dgm:spPr/>
    </dgm:pt>
    <dgm:pt modelId="{529B242C-95F7-4EDB-BCF4-EADE5669AAEA}" type="pres">
      <dgm:prSet presAssocID="{DA906077-C7F2-43B4-9837-54406F429851}" presName="bgRect" presStyleLbl="bgShp" presStyleIdx="3" presStyleCnt="4" custScaleY="705271"/>
      <dgm:spPr/>
    </dgm:pt>
    <dgm:pt modelId="{E111EEAC-B0B1-4988-8A43-8B7EE426F8B6}" type="pres">
      <dgm:prSet presAssocID="{DA906077-C7F2-43B4-9837-54406F429851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A3C1E5CA-031D-423B-85A0-A3C27B64E354}" type="pres">
      <dgm:prSet presAssocID="{DA906077-C7F2-43B4-9837-54406F429851}" presName="spaceRect" presStyleCnt="0"/>
      <dgm:spPr/>
    </dgm:pt>
    <dgm:pt modelId="{0F68AD19-5E8B-453D-BA9A-A6BDBE3CB1D6}" type="pres">
      <dgm:prSet presAssocID="{DA906077-C7F2-43B4-9837-54406F429851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8A10D01-E275-462B-924F-A97FE78D51F9}" srcId="{4E33D52F-F590-468B-A04B-F38F4E827B0C}" destId="{DA906077-C7F2-43B4-9837-54406F429851}" srcOrd="3" destOrd="0" parTransId="{1AB5B29D-B3BF-4CA4-A593-01EB30A780AD}" sibTransId="{98163F5B-EAB1-416A-89A6-E0F7F45BF473}"/>
    <dgm:cxn modelId="{C5DA6B70-A350-41B9-B403-F71A5F06EBF7}" srcId="{4E33D52F-F590-468B-A04B-F38F4E827B0C}" destId="{3759E080-BAC3-4D86-B1DB-6FA374D1133F}" srcOrd="1" destOrd="0" parTransId="{35E51E63-A7C8-4BCC-8567-17EE3FB4E008}" sibTransId="{BBD96FD5-1807-4878-B799-EA948ACB0E35}"/>
    <dgm:cxn modelId="{A3F2C289-5C71-4F77-BA8A-614682A0F807}" srcId="{4E33D52F-F590-468B-A04B-F38F4E827B0C}" destId="{3D8E9CBC-A36F-46BA-8376-964FF65C20E7}" srcOrd="0" destOrd="0" parTransId="{655A041D-AAF7-47AE-9F2B-476A407A619E}" sibTransId="{DD415941-FF43-4326-A1D9-A2CAFC51A6FE}"/>
    <dgm:cxn modelId="{C742A4AA-E19F-454A-8A7B-C6B3CB1B25E1}" srcId="{4E33D52F-F590-468B-A04B-F38F4E827B0C}" destId="{B64D5F0A-F011-4116-A6B8-5B1E303B83CC}" srcOrd="2" destOrd="0" parTransId="{C874D42B-A6D7-4220-B773-A703A793A056}" sibTransId="{55887E1A-04A0-4408-A0CE-9F8B37D1A0E4}"/>
    <dgm:cxn modelId="{173CCC4D-35C3-40B9-A39D-88E5AC973B40}" type="presOf" srcId="{3D8E9CBC-A36F-46BA-8376-964FF65C20E7}" destId="{863F7DEE-CE51-41F5-87D8-15C198672966}" srcOrd="0" destOrd="0" presId="urn:microsoft.com/office/officeart/2018/2/layout/IconVerticalSolidList"/>
    <dgm:cxn modelId="{B1464EA0-F708-4D01-9BD1-700850842D4D}" type="presOf" srcId="{DA906077-C7F2-43B4-9837-54406F429851}" destId="{0F68AD19-5E8B-453D-BA9A-A6BDBE3CB1D6}" srcOrd="0" destOrd="0" presId="urn:microsoft.com/office/officeart/2018/2/layout/IconVerticalSolidList"/>
    <dgm:cxn modelId="{B67D3419-53C0-459C-BA18-C5C61B6A9081}" type="presOf" srcId="{B64D5F0A-F011-4116-A6B8-5B1E303B83CC}" destId="{F07B5E37-4699-44F4-A9D4-7E7CB0A3CA80}" srcOrd="0" destOrd="0" presId="urn:microsoft.com/office/officeart/2018/2/layout/IconVerticalSolidList"/>
    <dgm:cxn modelId="{B1047BB6-F7DC-40E9-B350-E54DA20B7249}" type="presOf" srcId="{3759E080-BAC3-4D86-B1DB-6FA374D1133F}" destId="{4FBEB829-BACA-4AF6-BC9C-E1F073EE71F6}" srcOrd="0" destOrd="0" presId="urn:microsoft.com/office/officeart/2018/2/layout/IconVerticalSolidList"/>
    <dgm:cxn modelId="{3CF85D3C-294C-475F-B63C-385BF1CADF8B}" type="presOf" srcId="{4E33D52F-F590-468B-A04B-F38F4E827B0C}" destId="{B5D4D721-856F-4957-A694-D539DB705E1A}" srcOrd="0" destOrd="0" presId="urn:microsoft.com/office/officeart/2018/2/layout/IconVerticalSolidList"/>
    <dgm:cxn modelId="{F8A60DD6-DA8B-4101-A3DB-96511DA0B83C}" type="presParOf" srcId="{B5D4D721-856F-4957-A694-D539DB705E1A}" destId="{8E6B8A2A-B575-40E3-9019-92EE20840176}" srcOrd="0" destOrd="0" presId="urn:microsoft.com/office/officeart/2018/2/layout/IconVerticalSolidList"/>
    <dgm:cxn modelId="{C7444FDC-CE02-4617-BEC2-35E5B4480E30}" type="presParOf" srcId="{8E6B8A2A-B575-40E3-9019-92EE20840176}" destId="{D8860398-3EEC-4159-9AEA-4891781A41E0}" srcOrd="0" destOrd="0" presId="urn:microsoft.com/office/officeart/2018/2/layout/IconVerticalSolidList"/>
    <dgm:cxn modelId="{79C5503C-EEE0-4131-9A87-68ABE6DFD3A7}" type="presParOf" srcId="{8E6B8A2A-B575-40E3-9019-92EE20840176}" destId="{C679F4D9-7245-4FBB-A4C9-A184B456BD7C}" srcOrd="1" destOrd="0" presId="urn:microsoft.com/office/officeart/2018/2/layout/IconVerticalSolidList"/>
    <dgm:cxn modelId="{68EB4918-E9EB-482A-B74E-A0350EE1D099}" type="presParOf" srcId="{8E6B8A2A-B575-40E3-9019-92EE20840176}" destId="{34DDD8D1-DF55-417D-8C94-D467E0ED0705}" srcOrd="2" destOrd="0" presId="urn:microsoft.com/office/officeart/2018/2/layout/IconVerticalSolidList"/>
    <dgm:cxn modelId="{7BB489AB-7226-4FF4-97AA-6C1D0986A94E}" type="presParOf" srcId="{8E6B8A2A-B575-40E3-9019-92EE20840176}" destId="{863F7DEE-CE51-41F5-87D8-15C198672966}" srcOrd="3" destOrd="0" presId="urn:microsoft.com/office/officeart/2018/2/layout/IconVerticalSolidList"/>
    <dgm:cxn modelId="{8C1292AC-4BA1-49A4-B068-329C65D0281C}" type="presParOf" srcId="{B5D4D721-856F-4957-A694-D539DB705E1A}" destId="{77FBD833-4D10-4BC9-9472-F40ED902CE36}" srcOrd="1" destOrd="0" presId="urn:microsoft.com/office/officeart/2018/2/layout/IconVerticalSolidList"/>
    <dgm:cxn modelId="{E4091754-11C3-4C63-B8BB-A28DC16973DA}" type="presParOf" srcId="{B5D4D721-856F-4957-A694-D539DB705E1A}" destId="{DB827A3B-FC83-4CF2-B42B-256DE46613E5}" srcOrd="2" destOrd="0" presId="urn:microsoft.com/office/officeart/2018/2/layout/IconVerticalSolidList"/>
    <dgm:cxn modelId="{822E6B35-D1FD-49EF-A70E-D780CD7D1168}" type="presParOf" srcId="{DB827A3B-FC83-4CF2-B42B-256DE46613E5}" destId="{8995DF16-2CC7-4E3E-B5F6-CC6773C00534}" srcOrd="0" destOrd="0" presId="urn:microsoft.com/office/officeart/2018/2/layout/IconVerticalSolidList"/>
    <dgm:cxn modelId="{D973986E-F01D-422E-BFE9-14F8B19A0918}" type="presParOf" srcId="{DB827A3B-FC83-4CF2-B42B-256DE46613E5}" destId="{61F84CFC-D243-4986-80E4-56A50311F428}" srcOrd="1" destOrd="0" presId="urn:microsoft.com/office/officeart/2018/2/layout/IconVerticalSolidList"/>
    <dgm:cxn modelId="{FB984C67-B3F8-42E4-BD43-645B341A8170}" type="presParOf" srcId="{DB827A3B-FC83-4CF2-B42B-256DE46613E5}" destId="{CD4E6617-EEBB-40A9-A177-0A8038228D09}" srcOrd="2" destOrd="0" presId="urn:microsoft.com/office/officeart/2018/2/layout/IconVerticalSolidList"/>
    <dgm:cxn modelId="{6284CA33-D818-44CF-8444-D64D530A4D5B}" type="presParOf" srcId="{DB827A3B-FC83-4CF2-B42B-256DE46613E5}" destId="{4FBEB829-BACA-4AF6-BC9C-E1F073EE71F6}" srcOrd="3" destOrd="0" presId="urn:microsoft.com/office/officeart/2018/2/layout/IconVerticalSolidList"/>
    <dgm:cxn modelId="{3B83085C-4F48-4639-934E-403C804F46FC}" type="presParOf" srcId="{B5D4D721-856F-4957-A694-D539DB705E1A}" destId="{5A726B31-0578-4CF2-955E-70B53B75FDE2}" srcOrd="3" destOrd="0" presId="urn:microsoft.com/office/officeart/2018/2/layout/IconVerticalSolidList"/>
    <dgm:cxn modelId="{2EB1174E-00EE-4D08-AA6A-086FEB4B0EBE}" type="presParOf" srcId="{B5D4D721-856F-4957-A694-D539DB705E1A}" destId="{D2E41935-2918-4BF1-A755-4F7E963E3FB5}" srcOrd="4" destOrd="0" presId="urn:microsoft.com/office/officeart/2018/2/layout/IconVerticalSolidList"/>
    <dgm:cxn modelId="{2F288E1A-3387-4818-9E58-A75B66EE8CA9}" type="presParOf" srcId="{D2E41935-2918-4BF1-A755-4F7E963E3FB5}" destId="{9B7B5ED3-18D1-4F91-B58D-E64767D621F1}" srcOrd="0" destOrd="0" presId="urn:microsoft.com/office/officeart/2018/2/layout/IconVerticalSolidList"/>
    <dgm:cxn modelId="{6EE2A323-2D0E-4A0C-B2E4-ED6292ED1C02}" type="presParOf" srcId="{D2E41935-2918-4BF1-A755-4F7E963E3FB5}" destId="{A5766861-EAF4-418D-BBD2-68DECB509F24}" srcOrd="1" destOrd="0" presId="urn:microsoft.com/office/officeart/2018/2/layout/IconVerticalSolidList"/>
    <dgm:cxn modelId="{40AD4B0D-0653-4041-92E0-344B5996B257}" type="presParOf" srcId="{D2E41935-2918-4BF1-A755-4F7E963E3FB5}" destId="{998964A0-285B-47B4-B0A8-D5EB1B399784}" srcOrd="2" destOrd="0" presId="urn:microsoft.com/office/officeart/2018/2/layout/IconVerticalSolidList"/>
    <dgm:cxn modelId="{59292F0E-35B2-4B30-BEEE-5A03353D0B24}" type="presParOf" srcId="{D2E41935-2918-4BF1-A755-4F7E963E3FB5}" destId="{F07B5E37-4699-44F4-A9D4-7E7CB0A3CA80}" srcOrd="3" destOrd="0" presId="urn:microsoft.com/office/officeart/2018/2/layout/IconVerticalSolidList"/>
    <dgm:cxn modelId="{5CF00AAB-6642-4694-8055-035AAD6D05D1}" type="presParOf" srcId="{B5D4D721-856F-4957-A694-D539DB705E1A}" destId="{0F2774B4-2A82-423F-93C6-23336398B8CB}" srcOrd="5" destOrd="0" presId="urn:microsoft.com/office/officeart/2018/2/layout/IconVerticalSolidList"/>
    <dgm:cxn modelId="{A7FECD06-4FC0-44B4-9CF1-FC5BA3A519FE}" type="presParOf" srcId="{B5D4D721-856F-4957-A694-D539DB705E1A}" destId="{B2A1F425-FF7B-45BE-91BF-95FA129595FB}" srcOrd="6" destOrd="0" presId="urn:microsoft.com/office/officeart/2018/2/layout/IconVerticalSolidList"/>
    <dgm:cxn modelId="{A6E76B00-D543-470D-98E8-E3CBC670F43F}" type="presParOf" srcId="{B2A1F425-FF7B-45BE-91BF-95FA129595FB}" destId="{529B242C-95F7-4EDB-BCF4-EADE5669AAEA}" srcOrd="0" destOrd="0" presId="urn:microsoft.com/office/officeart/2018/2/layout/IconVerticalSolidList"/>
    <dgm:cxn modelId="{B208EEAB-30DC-40E4-9F23-B01A4153C3B6}" type="presParOf" srcId="{B2A1F425-FF7B-45BE-91BF-95FA129595FB}" destId="{E111EEAC-B0B1-4988-8A43-8B7EE426F8B6}" srcOrd="1" destOrd="0" presId="urn:microsoft.com/office/officeart/2018/2/layout/IconVerticalSolidList"/>
    <dgm:cxn modelId="{71C641DF-386A-4DEB-A28E-56D56E2D60A6}" type="presParOf" srcId="{B2A1F425-FF7B-45BE-91BF-95FA129595FB}" destId="{A3C1E5CA-031D-423B-85A0-A3C27B64E354}" srcOrd="2" destOrd="0" presId="urn:microsoft.com/office/officeart/2018/2/layout/IconVerticalSolidList"/>
    <dgm:cxn modelId="{5035AF24-C98B-4E0C-ACA0-FBA4C33D26CC}" type="presParOf" srcId="{B2A1F425-FF7B-45BE-91BF-95FA129595FB}" destId="{0F68AD19-5E8B-453D-BA9A-A6BDBE3CB1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7E469-4CE4-4EDD-9B6D-9178EFD7B94B}">
      <dsp:nvSpPr>
        <dsp:cNvPr id="0" name=""/>
        <dsp:cNvSpPr/>
      </dsp:nvSpPr>
      <dsp:spPr>
        <a:xfrm>
          <a:off x="2297466" y="1946218"/>
          <a:ext cx="373673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6C90B-0678-4D62-B0A5-9270DB159581}">
      <dsp:nvSpPr>
        <dsp:cNvPr id="0" name=""/>
        <dsp:cNvSpPr/>
      </dsp:nvSpPr>
      <dsp:spPr>
        <a:xfrm>
          <a:off x="235720" y="0"/>
          <a:ext cx="3892437" cy="38924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FA1BA-0018-4911-9078-B5CBDFBDD944}">
      <dsp:nvSpPr>
        <dsp:cNvPr id="0" name=""/>
        <dsp:cNvSpPr/>
      </dsp:nvSpPr>
      <dsp:spPr>
        <a:xfrm>
          <a:off x="2410814" y="2601135"/>
          <a:ext cx="2491159" cy="128450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hemeClr val="dk1">
            <a:shade val="15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0814" y="2601135"/>
        <a:ext cx="2491159" cy="1284504"/>
      </dsp:txXfrm>
    </dsp:sp>
    <dsp:sp modelId="{C68CA47A-556B-45D1-9DD7-E69662A0B7A4}">
      <dsp:nvSpPr>
        <dsp:cNvPr id="0" name=""/>
        <dsp:cNvSpPr/>
      </dsp:nvSpPr>
      <dsp:spPr>
        <a:xfrm>
          <a:off x="4232883" y="0"/>
          <a:ext cx="4125827" cy="3892437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3000" b="-3000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02C01-2F20-40BD-87FB-6F49D7181581}">
      <dsp:nvSpPr>
        <dsp:cNvPr id="0" name=""/>
        <dsp:cNvSpPr/>
      </dsp:nvSpPr>
      <dsp:spPr>
        <a:xfrm>
          <a:off x="7020859" y="2538822"/>
          <a:ext cx="306734" cy="1309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20859" y="2538822"/>
        <a:ext cx="306734" cy="1309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7E469-4CE4-4EDD-9B6D-9178EFD7B94B}">
      <dsp:nvSpPr>
        <dsp:cNvPr id="0" name=""/>
        <dsp:cNvSpPr/>
      </dsp:nvSpPr>
      <dsp:spPr>
        <a:xfrm>
          <a:off x="2297466" y="1946218"/>
          <a:ext cx="373673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6C90B-0678-4D62-B0A5-9270DB159581}">
      <dsp:nvSpPr>
        <dsp:cNvPr id="0" name=""/>
        <dsp:cNvSpPr/>
      </dsp:nvSpPr>
      <dsp:spPr>
        <a:xfrm>
          <a:off x="235720" y="0"/>
          <a:ext cx="3892437" cy="38924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FA1BA-0018-4911-9078-B5CBDFBDD944}">
      <dsp:nvSpPr>
        <dsp:cNvPr id="0" name=""/>
        <dsp:cNvSpPr/>
      </dsp:nvSpPr>
      <dsp:spPr>
        <a:xfrm>
          <a:off x="2410814" y="2601135"/>
          <a:ext cx="2491159" cy="128450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hemeClr val="dk1">
            <a:shade val="15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0814" y="2601135"/>
        <a:ext cx="2491159" cy="1284504"/>
      </dsp:txXfrm>
    </dsp:sp>
    <dsp:sp modelId="{C68CA47A-556B-45D1-9DD7-E69662A0B7A4}">
      <dsp:nvSpPr>
        <dsp:cNvPr id="0" name=""/>
        <dsp:cNvSpPr/>
      </dsp:nvSpPr>
      <dsp:spPr>
        <a:xfrm>
          <a:off x="4232883" y="0"/>
          <a:ext cx="4125827" cy="3892437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3000" b="-3000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02C01-2F20-40BD-87FB-6F49D7181581}">
      <dsp:nvSpPr>
        <dsp:cNvPr id="0" name=""/>
        <dsp:cNvSpPr/>
      </dsp:nvSpPr>
      <dsp:spPr>
        <a:xfrm>
          <a:off x="7020859" y="2538822"/>
          <a:ext cx="306734" cy="1309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20859" y="2538822"/>
        <a:ext cx="306734" cy="13094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60398-3EEC-4159-9AEA-4891781A41E0}">
      <dsp:nvSpPr>
        <dsp:cNvPr id="0" name=""/>
        <dsp:cNvSpPr/>
      </dsp:nvSpPr>
      <dsp:spPr>
        <a:xfrm>
          <a:off x="-43881" y="10547"/>
          <a:ext cx="8251115" cy="3924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9F4D9-7245-4FBB-A4C9-A184B456BD7C}">
      <dsp:nvSpPr>
        <dsp:cNvPr id="0" name=""/>
        <dsp:cNvSpPr/>
      </dsp:nvSpPr>
      <dsp:spPr>
        <a:xfrm>
          <a:off x="0" y="8421"/>
          <a:ext cx="383274" cy="4050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F7DEE-CE51-41F5-87D8-15C198672966}">
      <dsp:nvSpPr>
        <dsp:cNvPr id="0" name=""/>
        <dsp:cNvSpPr/>
      </dsp:nvSpPr>
      <dsp:spPr>
        <a:xfrm>
          <a:off x="308476" y="280906"/>
          <a:ext cx="7933857" cy="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" tIns="181" rIns="181" bIns="181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  Primary countries that produce and market canary melons are Algeria, Morocco, Tunisia, Spain, and Brazil.</a:t>
          </a:r>
          <a:endParaRPr lang="en-US" sz="2400" kern="1200" dirty="0"/>
        </a:p>
      </dsp:txBody>
      <dsp:txXfrm>
        <a:off x="308476" y="280906"/>
        <a:ext cx="7933857" cy="805"/>
      </dsp:txXfrm>
    </dsp:sp>
    <dsp:sp modelId="{8995DF16-2CC7-4E3E-B5F6-CC6773C00534}">
      <dsp:nvSpPr>
        <dsp:cNvPr id="0" name=""/>
        <dsp:cNvSpPr/>
      </dsp:nvSpPr>
      <dsp:spPr>
        <a:xfrm>
          <a:off x="-43881" y="1034482"/>
          <a:ext cx="8251115" cy="4243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84CFC-D243-4986-80E4-56A50311F428}">
      <dsp:nvSpPr>
        <dsp:cNvPr id="0" name=""/>
        <dsp:cNvSpPr/>
      </dsp:nvSpPr>
      <dsp:spPr>
        <a:xfrm>
          <a:off x="91715" y="795507"/>
          <a:ext cx="383274" cy="38252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EB829-BACA-4AF6-BC9C-E1F073EE71F6}">
      <dsp:nvSpPr>
        <dsp:cNvPr id="0" name=""/>
        <dsp:cNvSpPr/>
      </dsp:nvSpPr>
      <dsp:spPr>
        <a:xfrm>
          <a:off x="760172" y="1193890"/>
          <a:ext cx="7135790" cy="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" tIns="385" rIns="385" bIns="385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Brazil presently the largest producer.</a:t>
          </a:r>
        </a:p>
      </dsp:txBody>
      <dsp:txXfrm>
        <a:off x="760172" y="1193890"/>
        <a:ext cx="7135790" cy="3642"/>
      </dsp:txXfrm>
    </dsp:sp>
    <dsp:sp modelId="{9B7B5ED3-18D1-4F91-B58D-E64767D621F1}">
      <dsp:nvSpPr>
        <dsp:cNvPr id="0" name=""/>
        <dsp:cNvSpPr/>
      </dsp:nvSpPr>
      <dsp:spPr>
        <a:xfrm>
          <a:off x="-43881" y="2205224"/>
          <a:ext cx="8251115" cy="986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6861-EAF4-418D-BBD2-68DECB509F24}">
      <dsp:nvSpPr>
        <dsp:cNvPr id="0" name=""/>
        <dsp:cNvSpPr/>
      </dsp:nvSpPr>
      <dsp:spPr>
        <a:xfrm>
          <a:off x="166508" y="2063268"/>
          <a:ext cx="383274" cy="38252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B5E37-4699-44F4-A9D4-7E7CB0A3CA80}">
      <dsp:nvSpPr>
        <dsp:cNvPr id="0" name=""/>
        <dsp:cNvSpPr/>
      </dsp:nvSpPr>
      <dsp:spPr>
        <a:xfrm>
          <a:off x="760172" y="2205224"/>
          <a:ext cx="7135790" cy="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" tIns="385" rIns="385" bIns="385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United States produces canary melons, yet considerably lags behind the production of muskmelons/cantaloupes and honeydew melons</a:t>
          </a:r>
          <a:r>
            <a:rPr lang="en-US" sz="2800" kern="1200" dirty="0" smtClean="0"/>
            <a:t>. Most acreage is produced in CA and AZ</a:t>
          </a:r>
          <a:endParaRPr lang="en-US" sz="2800" kern="1200" dirty="0"/>
        </a:p>
      </dsp:txBody>
      <dsp:txXfrm>
        <a:off x="760172" y="2205224"/>
        <a:ext cx="7135790" cy="3642"/>
      </dsp:txXfrm>
    </dsp:sp>
    <dsp:sp modelId="{529B242C-95F7-4EDB-BCF4-EADE5669AAEA}">
      <dsp:nvSpPr>
        <dsp:cNvPr id="0" name=""/>
        <dsp:cNvSpPr/>
      </dsp:nvSpPr>
      <dsp:spPr>
        <a:xfrm>
          <a:off x="-43881" y="3074602"/>
          <a:ext cx="8251115" cy="6955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1EEAC-B0B1-4988-8A43-8B7EE426F8B6}">
      <dsp:nvSpPr>
        <dsp:cNvPr id="0" name=""/>
        <dsp:cNvSpPr/>
      </dsp:nvSpPr>
      <dsp:spPr>
        <a:xfrm>
          <a:off x="166508" y="3231090"/>
          <a:ext cx="383274" cy="38252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8AD19-5E8B-453D-BA9A-A6BDBE3CB1D6}">
      <dsp:nvSpPr>
        <dsp:cNvPr id="0" name=""/>
        <dsp:cNvSpPr/>
      </dsp:nvSpPr>
      <dsp:spPr>
        <a:xfrm>
          <a:off x="760172" y="3373046"/>
          <a:ext cx="7135790" cy="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" tIns="385" rIns="385" bIns="385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No statistics are </a:t>
          </a:r>
          <a:r>
            <a:rPr lang="en-US" sz="2800" kern="1200" dirty="0" smtClean="0"/>
            <a:t>specifically gathered </a:t>
          </a:r>
          <a:r>
            <a:rPr lang="en-US" sz="2800" kern="1200" dirty="0"/>
            <a:t>by USDA on canary melons as this type melon is truly a specialty melon.</a:t>
          </a:r>
        </a:p>
      </dsp:txBody>
      <dsp:txXfrm>
        <a:off x="760172" y="3373046"/>
        <a:ext cx="7135790" cy="3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0.25791</cdr:x>
      <cdr:y>0.50114</cdr:y>
    </cdr:from>
    <cdr:to>
      <cdr:x>0.30316</cdr:x>
      <cdr:y>0.57272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CB502809-4CA0-DADF-F19B-C2A4A832B0E2}"/>
            </a:ext>
          </a:extLst>
        </cdr:cNvPr>
        <cdr:cNvSpPr txBox="1"/>
      </cdr:nvSpPr>
      <cdr:spPr>
        <a:xfrm xmlns:a="http://schemas.openxmlformats.org/drawingml/2006/main">
          <a:off x="1429737" y="1831523"/>
          <a:ext cx="250846" cy="2616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5pPr>
          <a:lvl6pPr marL="2286000" algn="l" defTabSz="457200" rtl="0" eaLnBrk="1" latinLnBrk="0" hangingPunct="1"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6pPr>
          <a:lvl7pPr marL="2743200" algn="l" defTabSz="457200" rtl="0" eaLnBrk="1" latinLnBrk="0" hangingPunct="1"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7pPr>
          <a:lvl8pPr marL="3200400" algn="l" defTabSz="457200" rtl="0" eaLnBrk="1" latinLnBrk="0" hangingPunct="1"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8pPr>
          <a:lvl9pPr marL="3657600" algn="l" defTabSz="457200" rtl="0" eaLnBrk="1" latinLnBrk="0" hangingPunct="1"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9pPr>
        </a:lstStyle>
        <a:p xmlns:a="http://schemas.openxmlformats.org/drawingml/2006/main">
          <a:pPr algn="ctr"/>
          <a:r>
            <a:rPr lang="en-US" sz="1100" b="1" dirty="0"/>
            <a:t>D</a:t>
          </a:r>
        </a:p>
      </cdr:txBody>
    </cdr:sp>
  </cdr:relSizeAnchor>
  <cdr:relSizeAnchor xmlns:cdr="http://schemas.openxmlformats.org/drawingml/2006/chartDrawing">
    <cdr:from>
      <cdr:x>0.2127</cdr:x>
      <cdr:y>0.46795</cdr:y>
    </cdr:from>
    <cdr:to>
      <cdr:x>0.28642</cdr:x>
      <cdr:y>0.51902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E6939EF-1676-B44B-D7CF-A06C26CBF8FA}"/>
            </a:ext>
          </a:extLst>
        </cdr:cNvPr>
        <cdr:cNvSpPr txBox="1"/>
      </cdr:nvSpPr>
      <cdr:spPr>
        <a:xfrm xmlns:a="http://schemas.openxmlformats.org/drawingml/2006/main">
          <a:off x="1179126" y="1710218"/>
          <a:ext cx="408671" cy="1866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CD</a:t>
          </a:r>
        </a:p>
      </cdr:txBody>
    </cdr:sp>
  </cdr:relSizeAnchor>
  <cdr:relSizeAnchor xmlns:cdr="http://schemas.openxmlformats.org/drawingml/2006/chartDrawing">
    <cdr:from>
      <cdr:x>0.33269</cdr:x>
      <cdr:y>0.4334</cdr:y>
    </cdr:from>
    <cdr:to>
      <cdr:x>0.40641</cdr:x>
      <cdr:y>0.48446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9C2D6D5B-033A-0C2F-2A39-9D47AA9616AB}"/>
            </a:ext>
          </a:extLst>
        </cdr:cNvPr>
        <cdr:cNvSpPr txBox="1"/>
      </cdr:nvSpPr>
      <cdr:spPr>
        <a:xfrm xmlns:a="http://schemas.openxmlformats.org/drawingml/2006/main">
          <a:off x="1844303" y="1583961"/>
          <a:ext cx="408671" cy="186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CD</a:t>
          </a:r>
        </a:p>
      </cdr:txBody>
    </cdr:sp>
  </cdr:relSizeAnchor>
  <cdr:relSizeAnchor xmlns:cdr="http://schemas.openxmlformats.org/drawingml/2006/chartDrawing">
    <cdr:from>
      <cdr:x>0.5</cdr:x>
      <cdr:y>0.41452</cdr:y>
    </cdr:from>
    <cdr:to>
      <cdr:x>0.57372</cdr:x>
      <cdr:y>0.46559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9C2D6D5B-033A-0C2F-2A39-9D47AA9616AB}"/>
            </a:ext>
          </a:extLst>
        </cdr:cNvPr>
        <cdr:cNvSpPr txBox="1"/>
      </cdr:nvSpPr>
      <cdr:spPr>
        <a:xfrm xmlns:a="http://schemas.openxmlformats.org/drawingml/2006/main">
          <a:off x="2771775" y="1514948"/>
          <a:ext cx="408670" cy="1866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CD</a:t>
          </a:r>
        </a:p>
      </cdr:txBody>
    </cdr:sp>
  </cdr:relSizeAnchor>
  <cdr:relSizeAnchor xmlns:cdr="http://schemas.openxmlformats.org/drawingml/2006/chartDrawing">
    <cdr:from>
      <cdr:x>0.66432</cdr:x>
      <cdr:y>0.40423</cdr:y>
    </cdr:from>
    <cdr:to>
      <cdr:x>0.73731</cdr:x>
      <cdr:y>0.48002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EC73F68F-8EF6-9EE9-312F-407AEBD64D57}"/>
            </a:ext>
          </a:extLst>
        </cdr:cNvPr>
        <cdr:cNvSpPr txBox="1"/>
      </cdr:nvSpPr>
      <cdr:spPr>
        <a:xfrm xmlns:a="http://schemas.openxmlformats.org/drawingml/2006/main">
          <a:off x="3682693" y="1477335"/>
          <a:ext cx="404623" cy="276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CD</a:t>
          </a:r>
        </a:p>
      </cdr:txBody>
    </cdr:sp>
  </cdr:relSizeAnchor>
  <cdr:relSizeAnchor xmlns:cdr="http://schemas.openxmlformats.org/drawingml/2006/chartDrawing">
    <cdr:from>
      <cdr:x>0.81557</cdr:x>
      <cdr:y>0.38543</cdr:y>
    </cdr:from>
    <cdr:to>
      <cdr:x>0.89293</cdr:x>
      <cdr:y>0.46122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92F4A072-8053-B71B-B807-81870BCD0E04}"/>
            </a:ext>
          </a:extLst>
        </cdr:cNvPr>
        <cdr:cNvSpPr txBox="1"/>
      </cdr:nvSpPr>
      <cdr:spPr>
        <a:xfrm xmlns:a="http://schemas.openxmlformats.org/drawingml/2006/main">
          <a:off x="4521151" y="1408633"/>
          <a:ext cx="428849" cy="276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BCD</a:t>
          </a:r>
        </a:p>
      </cdr:txBody>
    </cdr:sp>
  </cdr:relSizeAnchor>
  <cdr:relSizeAnchor xmlns:cdr="http://schemas.openxmlformats.org/drawingml/2006/chartDrawing">
    <cdr:from>
      <cdr:x>0.36392</cdr:x>
      <cdr:y>0.38979</cdr:y>
    </cdr:from>
    <cdr:to>
      <cdr:x>0.44128</cdr:x>
      <cdr:y>0.46558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5A805530-7649-A7A8-3CA2-ED971FA825BD}"/>
            </a:ext>
          </a:extLst>
        </cdr:cNvPr>
        <cdr:cNvSpPr txBox="1"/>
      </cdr:nvSpPr>
      <cdr:spPr>
        <a:xfrm xmlns:a="http://schemas.openxmlformats.org/drawingml/2006/main">
          <a:off x="2017429" y="1424571"/>
          <a:ext cx="428849" cy="276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BCD</a:t>
          </a:r>
        </a:p>
      </cdr:txBody>
    </cdr:sp>
  </cdr:relSizeAnchor>
  <cdr:relSizeAnchor xmlns:cdr="http://schemas.openxmlformats.org/drawingml/2006/chartDrawing">
    <cdr:from>
      <cdr:x>0.41136</cdr:x>
      <cdr:y>0.39876</cdr:y>
    </cdr:from>
    <cdr:to>
      <cdr:x>0.48872</cdr:x>
      <cdr:y>0.47455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86D4C561-7E2D-42D2-95F2-6BF5C87E3274}"/>
            </a:ext>
          </a:extLst>
        </cdr:cNvPr>
        <cdr:cNvSpPr txBox="1"/>
      </cdr:nvSpPr>
      <cdr:spPr>
        <a:xfrm xmlns:a="http://schemas.openxmlformats.org/drawingml/2006/main">
          <a:off x="2280413" y="1457360"/>
          <a:ext cx="428849" cy="276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BCD</a:t>
          </a:r>
        </a:p>
      </cdr:txBody>
    </cdr:sp>
  </cdr:relSizeAnchor>
  <cdr:relSizeAnchor xmlns:cdr="http://schemas.openxmlformats.org/drawingml/2006/chartDrawing">
    <cdr:from>
      <cdr:x>0.57187</cdr:x>
      <cdr:y>0.39894</cdr:y>
    </cdr:from>
    <cdr:to>
      <cdr:x>0.64924</cdr:x>
      <cdr:y>0.47473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86D4C561-7E2D-42D2-95F2-6BF5C87E3274}"/>
            </a:ext>
          </a:extLst>
        </cdr:cNvPr>
        <cdr:cNvSpPr txBox="1"/>
      </cdr:nvSpPr>
      <cdr:spPr>
        <a:xfrm xmlns:a="http://schemas.openxmlformats.org/drawingml/2006/main">
          <a:off x="3170191" y="1457999"/>
          <a:ext cx="428904" cy="276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BCD</a:t>
          </a:r>
        </a:p>
      </cdr:txBody>
    </cdr:sp>
  </cdr:relSizeAnchor>
  <cdr:relSizeAnchor xmlns:cdr="http://schemas.openxmlformats.org/drawingml/2006/chartDrawing">
    <cdr:from>
      <cdr:x>0.52738</cdr:x>
      <cdr:y>0.36023</cdr:y>
    </cdr:from>
    <cdr:to>
      <cdr:x>0.62226</cdr:x>
      <cdr:y>0.43602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35949820-67D8-ED31-21B1-E179059E5922}"/>
            </a:ext>
          </a:extLst>
        </cdr:cNvPr>
        <cdr:cNvSpPr txBox="1"/>
      </cdr:nvSpPr>
      <cdr:spPr>
        <a:xfrm xmlns:a="http://schemas.openxmlformats.org/drawingml/2006/main">
          <a:off x="2923539" y="1316557"/>
          <a:ext cx="525972" cy="276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ABCD</a:t>
          </a:r>
        </a:p>
      </cdr:txBody>
    </cdr:sp>
  </cdr:relSizeAnchor>
  <cdr:relSizeAnchor xmlns:cdr="http://schemas.openxmlformats.org/drawingml/2006/chartDrawing">
    <cdr:from>
      <cdr:x>0.67354</cdr:x>
      <cdr:y>0.33155</cdr:y>
    </cdr:from>
    <cdr:to>
      <cdr:x>0.76842</cdr:x>
      <cdr:y>0.40735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F8961B1B-2E03-9424-C56A-982B79823497}"/>
            </a:ext>
          </a:extLst>
        </cdr:cNvPr>
        <cdr:cNvSpPr txBox="1"/>
      </cdr:nvSpPr>
      <cdr:spPr>
        <a:xfrm xmlns:a="http://schemas.openxmlformats.org/drawingml/2006/main">
          <a:off x="3733822" y="1211713"/>
          <a:ext cx="525972" cy="277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ABCD</a:t>
          </a:r>
        </a:p>
      </cdr:txBody>
    </cdr:sp>
  </cdr:relSizeAnchor>
  <cdr:relSizeAnchor xmlns:cdr="http://schemas.openxmlformats.org/drawingml/2006/chartDrawing">
    <cdr:from>
      <cdr:x>0.41753</cdr:x>
      <cdr:y>0.3749</cdr:y>
    </cdr:from>
    <cdr:to>
      <cdr:x>0.58247</cdr:x>
      <cdr:y>0.6251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A23CBFD7-2D9A-6F45-1AD7-70DCA282A845}"/>
            </a:ext>
          </a:extLst>
        </cdr:cNvPr>
        <cdr:cNvSpPr txBox="1"/>
      </cdr:nvSpPr>
      <cdr:spPr>
        <a:xfrm xmlns:a="http://schemas.openxmlformats.org/drawingml/2006/main">
          <a:off x="2314575" y="13701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0.74326</cdr:x>
      <cdr:y>0.21012</cdr:y>
    </cdr:from>
    <cdr:to>
      <cdr:x>0.78559</cdr:x>
      <cdr:y>0.2699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E97591BF-2C24-E860-656E-9652452B88E6}"/>
            </a:ext>
          </a:extLst>
        </cdr:cNvPr>
        <cdr:cNvSpPr txBox="1"/>
      </cdr:nvSpPr>
      <cdr:spPr>
        <a:xfrm xmlns:a="http://schemas.openxmlformats.org/drawingml/2006/main">
          <a:off x="4120281" y="767923"/>
          <a:ext cx="234659" cy="2184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0.41753</cdr:x>
      <cdr:y>0.3749</cdr:y>
    </cdr:from>
    <cdr:to>
      <cdr:x>0.58247</cdr:x>
      <cdr:y>0.6251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A23CBFD7-2D9A-6F45-1AD7-70DCA282A845}"/>
            </a:ext>
          </a:extLst>
        </cdr:cNvPr>
        <cdr:cNvSpPr txBox="1"/>
      </cdr:nvSpPr>
      <cdr:spPr>
        <a:xfrm xmlns:a="http://schemas.openxmlformats.org/drawingml/2006/main">
          <a:off x="2314575" y="13701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0.41753</cdr:x>
      <cdr:y>0.3749</cdr:y>
    </cdr:from>
    <cdr:to>
      <cdr:x>0.58247</cdr:x>
      <cdr:y>0.6251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A23CBFD7-2D9A-6F45-1AD7-70DCA282A845}"/>
            </a:ext>
          </a:extLst>
        </cdr:cNvPr>
        <cdr:cNvSpPr txBox="1"/>
      </cdr:nvSpPr>
      <cdr:spPr>
        <a:xfrm xmlns:a="http://schemas.openxmlformats.org/drawingml/2006/main">
          <a:off x="2314575" y="13701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0.41753</cdr:x>
      <cdr:y>0.3749</cdr:y>
    </cdr:from>
    <cdr:to>
      <cdr:x>0.58247</cdr:x>
      <cdr:y>0.6251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A23CBFD7-2D9A-6F45-1AD7-70DCA282A845}"/>
            </a:ext>
          </a:extLst>
        </cdr:cNvPr>
        <cdr:cNvSpPr txBox="1"/>
      </cdr:nvSpPr>
      <cdr:spPr>
        <a:xfrm xmlns:a="http://schemas.openxmlformats.org/drawingml/2006/main">
          <a:off x="2314575" y="13701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B7906-689D-472E-8A75-F53670ADBB3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E188A-2723-4F75-AF74-4BC869947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9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5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Temperature and relative humidity data loggers were used to monitor temperature at the on-farm location, these are averaged between 2 loggers. Rain gauge was used to collect precipitation data, monitored by the local county extension agent. Due to the earlier planting, the on-farm study had additional time to grow before the heavy rains from Hurricane Debby set in, allowing better root set. Additionally, on-farm study had an additional 6 inches of rain occur between late September and harvest, when the HCRS location had no rain during the same period.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54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October 2024, lack of irrigation may have been an issue, also right after a period of cold (dropped below 40), 119 DAP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HCRS precipitation total: 25 inches – concentrated at beginning of season besides September 16 rain event</a:t>
            </a:r>
          </a:p>
          <a:p>
            <a:r>
              <a:rPr lang="en-US" dirty="0"/>
              <a:t>On-Farm precipitation total: 24.6 inches – more spread out throughout season</a:t>
            </a:r>
          </a:p>
          <a:p>
            <a:r>
              <a:rPr lang="en-US" dirty="0"/>
              <a:t>Heavy rains right after planting reduced storage root set, then dry period that followed prevented the roots that were there from sizing. While on-farm was set earlier and had more time for growth and root set before the heavy rains from Hurricane Debby, as well as more consistent rain throughout the season.</a:t>
            </a:r>
          </a:p>
          <a:p>
            <a:r>
              <a:rPr lang="en-US" dirty="0" err="1"/>
              <a:t>Sweetpotatoes</a:t>
            </a:r>
            <a:r>
              <a:rPr lang="en-US" dirty="0"/>
              <a:t> don’t tolerate cold temperatures; frost may injure vines, freeze will kill 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70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60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effect of clone on marketable yield – why </a:t>
            </a:r>
            <a:r>
              <a:rPr lang="en-US" dirty="0" err="1"/>
              <a:t>lbs</a:t>
            </a:r>
            <a:r>
              <a:rPr lang="en-US" dirty="0"/>
              <a:t> are so low </a:t>
            </a:r>
          </a:p>
          <a:p>
            <a:r>
              <a:rPr lang="en-US" dirty="0"/>
              <a:t>Uniform distribution of moisture throughout the season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75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present effect of clone and rate separately </a:t>
            </a:r>
            <a:r>
              <a:rPr lang="en-US" dirty="0" err="1"/>
              <a:t>bc</a:t>
            </a:r>
            <a:r>
              <a:rPr lang="en-US" dirty="0"/>
              <a:t> interaction is significant</a:t>
            </a:r>
          </a:p>
          <a:p>
            <a:r>
              <a:rPr lang="en-US" dirty="0"/>
              <a:t>120 and 160 rates had a later application, after the heavy rains, wasn’t leached away as quick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07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24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59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97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49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09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Breeding program led by Dr. Craig </a:t>
            </a:r>
            <a:r>
              <a:rPr lang="en-US" dirty="0" err="1"/>
              <a:t>Yencho</a:t>
            </a:r>
            <a:endParaRPr lang="en-US" dirty="0"/>
          </a:p>
          <a:p>
            <a:r>
              <a:rPr lang="en-US" dirty="0"/>
              <a:t>Cultural management program led by Dr. Jonathan Schultheis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94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NCDA recommended rate is 80 </a:t>
            </a:r>
            <a:r>
              <a:rPr lang="en-US" dirty="0" err="1"/>
              <a:t>lb</a:t>
            </a:r>
            <a:r>
              <a:rPr lang="en-US" dirty="0"/>
              <a:t>/ac for Covington, so we went on lower and upper range of that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N application is 1 week after planting, 2</a:t>
            </a:r>
            <a:r>
              <a:rPr lang="en-US" baseline="30000" dirty="0"/>
              <a:t>nd</a:t>
            </a:r>
            <a:r>
              <a:rPr lang="en-US" dirty="0"/>
              <a:t> is 3 weeks after planting, 3</a:t>
            </a:r>
            <a:r>
              <a:rPr lang="en-US" baseline="30000" dirty="0"/>
              <a:t>rd</a:t>
            </a:r>
            <a:r>
              <a:rPr lang="en-US" dirty="0"/>
              <a:t> is for the 120 and 160 lb/ac treatments only 5 weeks after planting</a:t>
            </a:r>
          </a:p>
          <a:p>
            <a:r>
              <a:rPr lang="en-US" dirty="0"/>
              <a:t>Split plot design – easier to compare fertilizer treatments within clone than across clones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98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34AC3-787A-C4E5-87EB-38C0DD988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BF771-E3DF-1D81-915E-B56317386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90E076-F9EC-5829-C3EE-FF1B9A712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present effect of clone and rate separately </a:t>
            </a:r>
            <a:r>
              <a:rPr lang="en-US" dirty="0" err="1"/>
              <a:t>bc</a:t>
            </a:r>
            <a:r>
              <a:rPr lang="en-US" dirty="0"/>
              <a:t> interaction is significant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15191-6B8C-4DB3-1157-CBD8E7874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02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F9AE8-B162-F1F7-4768-832D6BC2E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37355E-E19C-E626-0715-D1D42319A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1B3F7-0160-5369-10B0-EB53C1304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present effect of clone and rate separately </a:t>
            </a:r>
            <a:r>
              <a:rPr lang="en-US" dirty="0" err="1"/>
              <a:t>bc</a:t>
            </a:r>
            <a:r>
              <a:rPr lang="en-US" dirty="0"/>
              <a:t> interaction is significant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F4F9A-17F5-9343-9684-18BC7DACD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0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1589-2736-E906-C161-578D45AEA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6833F-C045-7F06-B3C7-39093813A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DE410E-AAE7-707E-01D3-4879DB4FC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present effect of clone and rate separately </a:t>
            </a:r>
            <a:r>
              <a:rPr lang="en-US" dirty="0" err="1"/>
              <a:t>bc</a:t>
            </a:r>
            <a:r>
              <a:rPr lang="en-US" dirty="0"/>
              <a:t> interaction is significant</a:t>
            </a:r>
          </a:p>
          <a:p>
            <a:r>
              <a:rPr lang="en-US" dirty="0"/>
              <a:t>Star 120 and 160, better than 0, 40, and 80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29FDA-7839-92FA-A977-8010822C5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22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16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4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5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15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31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847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6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32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981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analyze the studies differently with statistics, maybe analyze rates within each clone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5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variation, can look very similar to </a:t>
            </a:r>
            <a:r>
              <a:rPr lang="en-US" dirty="0" err="1"/>
              <a:t>Cov</a:t>
            </a:r>
            <a:r>
              <a:rPr lang="en-US" dirty="0"/>
              <a:t>, can be more reddish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51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it is yellow, looks more white in this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9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 type at both locations is a loamy sand, slightly sandier at Clinton compared to on-farm 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76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NCDA recommended rate is 80 </a:t>
            </a:r>
            <a:r>
              <a:rPr lang="en-US" dirty="0" err="1"/>
              <a:t>lb</a:t>
            </a:r>
            <a:r>
              <a:rPr lang="en-US" dirty="0"/>
              <a:t>/ac for Covington, so we went on lower and upper range of that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N application is 1 week after planting, 2</a:t>
            </a:r>
            <a:r>
              <a:rPr lang="en-US" baseline="30000" dirty="0"/>
              <a:t>nd</a:t>
            </a:r>
            <a:r>
              <a:rPr lang="en-US" dirty="0"/>
              <a:t> is 3 weeks after planting, 3</a:t>
            </a:r>
            <a:r>
              <a:rPr lang="en-US" baseline="30000" dirty="0"/>
              <a:t>rd</a:t>
            </a:r>
            <a:r>
              <a:rPr lang="en-US" dirty="0"/>
              <a:t> is for the 120 and 160 lb/ac treatments only 5 weeks after planting</a:t>
            </a:r>
          </a:p>
          <a:p>
            <a:r>
              <a:rPr lang="en-US" dirty="0"/>
              <a:t>Split plot design – easier to compare fertilizer treatments within clone than across clones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3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enough NC09-1105 plants available was a limiting factor to planting both studies at more similar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07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Vines are vigorous, good vegetative cover, 3 weeks before harvest</a:t>
            </a:r>
          </a:p>
          <a:p>
            <a:r>
              <a:rPr lang="en-US" dirty="0"/>
              <a:t>Highlight 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E188A-2723-4F75-AF74-4BC8699470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3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3/3/2025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3/3/2025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7.jpg"/><Relationship Id="rId7" Type="http://schemas.openxmlformats.org/officeDocument/2006/relationships/image" Target="../media/image3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7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7.jpg"/><Relationship Id="rId7" Type="http://schemas.openxmlformats.org/officeDocument/2006/relationships/image" Target="../media/image18.svg"/><Relationship Id="rId12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em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>
          <a:xfrm>
            <a:off x="528320" y="2328907"/>
            <a:ext cx="8161867" cy="1328945"/>
          </a:xfrm>
        </p:spPr>
        <p:txBody>
          <a:bodyPr/>
          <a:lstStyle/>
          <a:p>
            <a:r>
              <a:rPr lang="en-US" sz="3600" dirty="0" smtClean="0">
                <a:latin typeface="+mj-lt"/>
              </a:rPr>
              <a:t>2025 Research &amp; Industry Update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Canary Melon, a NC Crop Option</a:t>
            </a:r>
            <a:endParaRPr lang="en-US" sz="3600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19" y="3918268"/>
            <a:ext cx="8161867" cy="1105553"/>
          </a:xfrm>
        </p:spPr>
        <p:txBody>
          <a:bodyPr rtlCol="0">
            <a:normAutofit fontScale="85000" lnSpcReduction="2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1900" dirty="0" smtClean="0">
                <a:solidFill>
                  <a:schemeClr val="tx1"/>
                </a:solidFill>
                <a:latin typeface="+mn-lt"/>
                <a:ea typeface="+mn-ea"/>
              </a:rPr>
              <a:t>Jonathan Schultheis</a:t>
            </a:r>
            <a:r>
              <a:rPr lang="en-US" sz="1900" baseline="30000" dirty="0" smtClean="0">
                <a:solidFill>
                  <a:schemeClr val="tx1"/>
                </a:solidFill>
                <a:latin typeface="+mn-lt"/>
                <a:ea typeface="+mn-ea"/>
              </a:rPr>
              <a:t>1</a:t>
            </a:r>
            <a:r>
              <a:rPr lang="en-US" sz="1900" dirty="0" smtClean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sz="1900" dirty="0" smtClean="0">
                <a:solidFill>
                  <a:schemeClr val="tx1"/>
                </a:solidFill>
                <a:latin typeface="+mn-lt"/>
                <a:ea typeface="+mn-ea"/>
              </a:rPr>
              <a:t>Suzanne Johanningsmeier</a:t>
            </a:r>
            <a:r>
              <a:rPr lang="en-US" sz="1900" baseline="30000" dirty="0">
                <a:solidFill>
                  <a:schemeClr val="tx1"/>
                </a:solidFill>
              </a:rPr>
              <a:t>2</a:t>
            </a:r>
            <a:r>
              <a:rPr lang="en-US" sz="1900" dirty="0" smtClean="0">
                <a:solidFill>
                  <a:schemeClr val="tx1"/>
                </a:solidFill>
                <a:latin typeface="+mn-lt"/>
                <a:ea typeface="+mn-ea"/>
              </a:rPr>
              <a:t>, Penelope Perkins-Veazie</a:t>
            </a:r>
            <a:r>
              <a:rPr lang="en-US" sz="1900" baseline="30000" dirty="0" smtClean="0">
                <a:solidFill>
                  <a:schemeClr val="tx1"/>
                </a:solidFill>
              </a:rPr>
              <a:t>3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</a:rPr>
              <a:t>Department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</a:rPr>
              <a:t>of Horticultural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</a:rPr>
              <a:t>Science,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</a:rPr>
              <a:t>North Carolina State University, Raleigh, NC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</a:rPr>
              <a:t>27695-7609; 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  <a:ea typeface="+mn-ea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</a:rPr>
              <a:t> USDA Agricultural Research Service, Food Service and Market Quality and Handling Research Unit, North Carolina State University, Raleigh, NC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</a:rPr>
              <a:t>27695; 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Department of Horticultural Science, Plants for Human Health Institute, NC Research Campus, Kannapolis, NC 28081</a:t>
            </a:r>
            <a:endParaRPr lang="en-US" sz="1800" baseline="30000" dirty="0">
              <a:solidFill>
                <a:schemeClr val="tx1"/>
              </a:solidFill>
              <a:latin typeface="+mn-lt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7" name="Picture 2" descr="A group of yellow melons next to a piece of paper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" y="504747"/>
            <a:ext cx="219456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50" y="504743"/>
            <a:ext cx="2191025" cy="16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49" y="504747"/>
            <a:ext cx="2191021" cy="164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08" y="504743"/>
            <a:ext cx="2194565" cy="16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562F092-4A52-01A7-118C-4EE2DC2A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311344"/>
            <a:ext cx="3976179" cy="719497"/>
          </a:xfrm>
          <a:solidFill>
            <a:schemeClr val="bg1"/>
          </a:solidFill>
        </p:spPr>
        <p:txBody>
          <a:bodyPr/>
          <a:lstStyle/>
          <a:p>
            <a:r>
              <a:rPr lang="en-US" b="0" dirty="0"/>
              <a:t>Free Sorting Activity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E2750EB-5528-3845-1D12-EB73CF4E728C}"/>
              </a:ext>
            </a:extLst>
          </p:cNvPr>
          <p:cNvSpPr txBox="1">
            <a:spLocks/>
          </p:cNvSpPr>
          <p:nvPr/>
        </p:nvSpPr>
        <p:spPr bwMode="auto">
          <a:xfrm>
            <a:off x="150606" y="1215206"/>
            <a:ext cx="3976179" cy="25930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indent="0">
              <a:buFont typeface="Arial" charset="0"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Sorting Basics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16 untrained panelists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20 entries presented simultaneously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Panelists sorted based on own criteria and perception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Rapid sensory profiling method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tack of plastic containers with food on top&#10;&#10;AI-generated content may be incorrect.">
            <a:extLst>
              <a:ext uri="{FF2B5EF4-FFF2-40B4-BE49-F238E27FC236}">
                <a16:creationId xmlns:a16="http://schemas.microsoft.com/office/drawing/2014/main" id="{914C2ADB-807F-62BF-AAF8-F984392AC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326" y="312655"/>
            <a:ext cx="2242014" cy="2989352"/>
          </a:xfrm>
          <a:prstGeom prst="rect">
            <a:avLst/>
          </a:prstGeom>
        </p:spPr>
      </p:pic>
      <p:pic>
        <p:nvPicPr>
          <p:cNvPr id="7" name="Picture 6" descr="A couple of plastic containers with white liquid on top&#10;&#10;AI-generated content may be incorrect.">
            <a:extLst>
              <a:ext uri="{FF2B5EF4-FFF2-40B4-BE49-F238E27FC236}">
                <a16:creationId xmlns:a16="http://schemas.microsoft.com/office/drawing/2014/main" id="{EAD1478B-A706-AD0C-D84C-FE97BD059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189" y="312655"/>
            <a:ext cx="2242014" cy="2989352"/>
          </a:xfrm>
          <a:prstGeom prst="rect">
            <a:avLst/>
          </a:prstGeom>
        </p:spPr>
      </p:pic>
      <p:pic>
        <p:nvPicPr>
          <p:cNvPr id="9" name="Picture 8" descr="Several plastic containers with white liquid&#10;&#10;AI-generated content may be incorrect.">
            <a:extLst>
              <a:ext uri="{FF2B5EF4-FFF2-40B4-BE49-F238E27FC236}">
                <a16:creationId xmlns:a16="http://schemas.microsoft.com/office/drawing/2014/main" id="{8B2038E0-F76E-0704-FDBD-B590A0B71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344" y="2155737"/>
            <a:ext cx="1882739" cy="25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562F092-4A52-01A7-118C-4EE2DC2A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311344"/>
            <a:ext cx="3976179" cy="719497"/>
          </a:xfrm>
          <a:solidFill>
            <a:schemeClr val="bg1"/>
          </a:solidFill>
        </p:spPr>
        <p:txBody>
          <a:bodyPr/>
          <a:lstStyle/>
          <a:p>
            <a:r>
              <a:rPr lang="en-US" b="0" dirty="0"/>
              <a:t>Free Sorting Activity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E2750EB-5528-3845-1D12-EB73CF4E728C}"/>
              </a:ext>
            </a:extLst>
          </p:cNvPr>
          <p:cNvSpPr txBox="1">
            <a:spLocks/>
          </p:cNvSpPr>
          <p:nvPr/>
        </p:nvSpPr>
        <p:spPr bwMode="auto">
          <a:xfrm>
            <a:off x="150606" y="1215206"/>
            <a:ext cx="3976179" cy="25930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indent="0">
              <a:buFont typeface="Arial" charset="0"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Sorting Basics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16 untrained panelists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20 entries presented simultaneously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Panelists sorted based on own criteria and perception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Rapid sensory profiling method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tack of plastic containers with food on top&#10;&#10;AI-generated content may be incorrect.">
            <a:extLst>
              <a:ext uri="{FF2B5EF4-FFF2-40B4-BE49-F238E27FC236}">
                <a16:creationId xmlns:a16="http://schemas.microsoft.com/office/drawing/2014/main" id="{914C2ADB-807F-62BF-AAF8-F984392AC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326" y="312655"/>
            <a:ext cx="2242014" cy="2989352"/>
          </a:xfrm>
          <a:prstGeom prst="rect">
            <a:avLst/>
          </a:prstGeom>
        </p:spPr>
      </p:pic>
      <p:pic>
        <p:nvPicPr>
          <p:cNvPr id="7" name="Picture 6" descr="A couple of plastic containers with white liquid on top&#10;&#10;AI-generated content may be incorrect.">
            <a:extLst>
              <a:ext uri="{FF2B5EF4-FFF2-40B4-BE49-F238E27FC236}">
                <a16:creationId xmlns:a16="http://schemas.microsoft.com/office/drawing/2014/main" id="{EAD1478B-A706-AD0C-D84C-FE97BD059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189" y="312655"/>
            <a:ext cx="2242014" cy="2989352"/>
          </a:xfrm>
          <a:prstGeom prst="rect">
            <a:avLst/>
          </a:prstGeom>
        </p:spPr>
      </p:pic>
      <p:pic>
        <p:nvPicPr>
          <p:cNvPr id="9" name="Picture 8" descr="Several plastic containers with white liquid&#10;&#10;AI-generated content may be incorrect.">
            <a:extLst>
              <a:ext uri="{FF2B5EF4-FFF2-40B4-BE49-F238E27FC236}">
                <a16:creationId xmlns:a16="http://schemas.microsoft.com/office/drawing/2014/main" id="{8B2038E0-F76E-0704-FDBD-B590A0B71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224" y="-53916"/>
            <a:ext cx="3898062" cy="51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D61236-4173-8233-9A40-0A155ECE6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936" y="248187"/>
            <a:ext cx="6045491" cy="4647126"/>
          </a:xfrm>
          <a:prstGeom prst="rect">
            <a:avLst/>
          </a:prstGeom>
        </p:spPr>
      </p:pic>
      <p:sp>
        <p:nvSpPr>
          <p:cNvPr id="5" name="Google Shape;146;p16">
            <a:extLst>
              <a:ext uri="{FF2B5EF4-FFF2-40B4-BE49-F238E27FC236}">
                <a16:creationId xmlns:a16="http://schemas.microsoft.com/office/drawing/2014/main" id="{A89A2E0E-CA36-5A95-9199-30075DF262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825" y="301475"/>
            <a:ext cx="2362071" cy="954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Free Sorting </a:t>
            </a:r>
            <a:br>
              <a:rPr lang="en" dirty="0"/>
            </a:br>
            <a:r>
              <a:rPr lang="en" dirty="0"/>
              <a:t>Results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1ADA5-8B98-0E2D-F204-6058E09ED9A9}"/>
              </a:ext>
            </a:extLst>
          </p:cNvPr>
          <p:cNvSpPr txBox="1"/>
          <p:nvPr/>
        </p:nvSpPr>
        <p:spPr>
          <a:xfrm>
            <a:off x="301545" y="1890288"/>
            <a:ext cx="2366351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Consensus Plot: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Generated from Statistical analysis of free sorting data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Visually represents perceived similarities between cultigens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433826-B3D4-5356-2641-3E043D36ECE3}"/>
              </a:ext>
            </a:extLst>
          </p:cNvPr>
          <p:cNvSpPr/>
          <p:nvPr/>
        </p:nvSpPr>
        <p:spPr>
          <a:xfrm>
            <a:off x="4094405" y="1797131"/>
            <a:ext cx="662529" cy="29292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FD3ADE-39B1-DC01-670A-74FC400680DF}"/>
              </a:ext>
            </a:extLst>
          </p:cNvPr>
          <p:cNvSpPr/>
          <p:nvPr/>
        </p:nvSpPr>
        <p:spPr>
          <a:xfrm>
            <a:off x="5316845" y="2198163"/>
            <a:ext cx="700385" cy="29292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F5A3EF-0DC6-0ED1-8322-C762BE7B60FB}"/>
              </a:ext>
            </a:extLst>
          </p:cNvPr>
          <p:cNvSpPr/>
          <p:nvPr/>
        </p:nvSpPr>
        <p:spPr>
          <a:xfrm>
            <a:off x="5045655" y="2659817"/>
            <a:ext cx="635954" cy="32571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66C600-D96B-E74E-6A88-71A30C946EB6}"/>
              </a:ext>
            </a:extLst>
          </p:cNvPr>
          <p:cNvSpPr/>
          <p:nvPr/>
        </p:nvSpPr>
        <p:spPr>
          <a:xfrm>
            <a:off x="6685673" y="1918732"/>
            <a:ext cx="554182" cy="29292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93BA5F-08B6-0505-7509-AF06B578DCCD}"/>
              </a:ext>
            </a:extLst>
          </p:cNvPr>
          <p:cNvSpPr/>
          <p:nvPr/>
        </p:nvSpPr>
        <p:spPr>
          <a:xfrm>
            <a:off x="8159970" y="2165357"/>
            <a:ext cx="593611" cy="29292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3A6FD1-18BB-97AE-6B03-041CFB736E8C}"/>
              </a:ext>
            </a:extLst>
          </p:cNvPr>
          <p:cNvSpPr/>
          <p:nvPr/>
        </p:nvSpPr>
        <p:spPr>
          <a:xfrm>
            <a:off x="6502139" y="3175354"/>
            <a:ext cx="737716" cy="29292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4B038A-CC21-1162-FC4E-E051A30A5224}"/>
              </a:ext>
            </a:extLst>
          </p:cNvPr>
          <p:cNvSpPr/>
          <p:nvPr/>
        </p:nvSpPr>
        <p:spPr>
          <a:xfrm>
            <a:off x="6614800" y="3783505"/>
            <a:ext cx="625055" cy="29292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4B038A-CC21-1162-FC4E-E051A30A5224}"/>
              </a:ext>
            </a:extLst>
          </p:cNvPr>
          <p:cNvSpPr/>
          <p:nvPr/>
        </p:nvSpPr>
        <p:spPr>
          <a:xfrm>
            <a:off x="8230243" y="1859680"/>
            <a:ext cx="625055" cy="29292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C7AFF-3D02-6D34-494C-9F0D45EC3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053" y="259575"/>
            <a:ext cx="5260817" cy="4658321"/>
          </a:xfrm>
          <a:prstGeom prst="rect">
            <a:avLst/>
          </a:prstGeom>
        </p:spPr>
      </p:pic>
      <p:sp>
        <p:nvSpPr>
          <p:cNvPr id="5" name="Google Shape;146;p16"/>
          <p:cNvSpPr txBox="1">
            <a:spLocks noGrp="1"/>
          </p:cNvSpPr>
          <p:nvPr>
            <p:ph type="title"/>
          </p:nvPr>
        </p:nvSpPr>
        <p:spPr>
          <a:xfrm>
            <a:off x="305825" y="301475"/>
            <a:ext cx="3113824" cy="954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Clustering </a:t>
            </a:r>
            <a:endParaRPr dirty="0"/>
          </a:p>
        </p:txBody>
      </p:sp>
      <p:sp>
        <p:nvSpPr>
          <p:cNvPr id="6" name="Google Shape;147;p16"/>
          <p:cNvSpPr txBox="1">
            <a:spLocks/>
          </p:cNvSpPr>
          <p:nvPr/>
        </p:nvSpPr>
        <p:spPr bwMode="auto">
          <a:xfrm>
            <a:off x="305825" y="2597654"/>
            <a:ext cx="2930100" cy="20146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2000" dirty="0" smtClean="0"/>
              <a:t>Generated from free sorting data </a:t>
            </a:r>
          </a:p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2000" dirty="0" smtClean="0"/>
              <a:t>Depicts similarly perceived cultigens as clusters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756211" y="1056052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58006" y="4306646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58004" y="4102244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58002" y="3671947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68758" y="3456787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58003" y="2789824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68758" y="1939961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68760" y="1714060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 descr="Rows of plants growing in a field&#10;&#10;Description automatically generated">
            <a:extLst>
              <a:ext uri="{FF2B5EF4-FFF2-40B4-BE49-F238E27FC236}">
                <a16:creationId xmlns:a16="http://schemas.microsoft.com/office/drawing/2014/main" id="{F1BB0619-C6EF-BC16-B7EA-0B9AFDA6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925" y="646587"/>
            <a:ext cx="5130150" cy="38503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2441985" y="43595"/>
            <a:ext cx="3861996" cy="55939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2024 Field </a:t>
            </a:r>
            <a:r>
              <a:rPr lang="en-US" sz="3600" b="1" dirty="0" err="1" smtClean="0">
                <a:solidFill>
                  <a:schemeClr val="tx1"/>
                </a:solidFill>
              </a:rPr>
              <a:t>Study</a:t>
            </a:r>
            <a:r>
              <a:rPr lang="en-US" sz="3600" b="1" dirty="0" err="1" smtClean="0"/>
              <a:t>d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129092" y="4540916"/>
            <a:ext cx="8896573" cy="55939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Central Crops Research Station, Clayton; 14 harvests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7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2542388" cy="9941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7281"/>
            <a:ext cx="7886700" cy="353544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Evaluate Yield </a:t>
            </a:r>
            <a:r>
              <a:rPr lang="en-US" dirty="0"/>
              <a:t>– Quantity &amp; </a:t>
            </a:r>
            <a:r>
              <a:rPr lang="en-US" dirty="0">
                <a:solidFill>
                  <a:srgbClr val="FF0000"/>
                </a:solidFill>
              </a:rPr>
              <a:t>Weight (lb.)</a:t>
            </a:r>
          </a:p>
          <a:p>
            <a:pPr>
              <a:lnSpc>
                <a:spcPct val="150000"/>
              </a:lnSpc>
            </a:pPr>
            <a:r>
              <a:rPr lang="en-US" dirty="0"/>
              <a:t>                                                               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3216" y="1783080"/>
            <a:ext cx="293127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Exterior Qualities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Length </a:t>
            </a:r>
            <a:r>
              <a:rPr lang="en-US" dirty="0"/>
              <a:t>&amp; Diameter (in</a:t>
            </a:r>
            <a:r>
              <a:rPr lang="en-US" dirty="0"/>
              <a:t>)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Average Fruit Weight</a:t>
            </a:r>
            <a:endParaRPr lang="en-US" dirty="0"/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Fruit Shape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Sutures Severity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Netting Density / Type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Foliage Cover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6330" y="1783080"/>
            <a:ext cx="3589021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Interior Qualities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Flesh Color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Cavity </a:t>
            </a:r>
            <a:r>
              <a:rPr lang="en-US" dirty="0"/>
              <a:t>Size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Pressure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lb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Top &amp; Bottom of Fruit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Soluble Solids (Brix)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dirty="0"/>
              <a:t>Flavor Profile / Description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8775" y="1783080"/>
            <a:ext cx="2475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/>
              <a:t>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636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816E7D-62B4-9C8A-BD3F-7053572C5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2722901" y="260417"/>
            <a:ext cx="6360294" cy="4622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24046-D823-19A6-AE10-A7167F3927B1}"/>
              </a:ext>
            </a:extLst>
          </p:cNvPr>
          <p:cNvSpPr txBox="1"/>
          <p:nvPr/>
        </p:nvSpPr>
        <p:spPr>
          <a:xfrm>
            <a:off x="0" y="1140588"/>
            <a:ext cx="2722901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b="1" dirty="0"/>
              <a:t>USAM 16160 </a:t>
            </a:r>
            <a:r>
              <a:rPr lang="en-US" dirty="0"/>
              <a:t>– 48,686</a:t>
            </a:r>
          </a:p>
          <a:p>
            <a:r>
              <a:rPr lang="en-US" dirty="0"/>
              <a:t>2. </a:t>
            </a:r>
            <a:r>
              <a:rPr lang="en-US" b="1" dirty="0"/>
              <a:t>Halo</a:t>
            </a:r>
            <a:r>
              <a:rPr lang="en-US" dirty="0"/>
              <a:t> – 47,780</a:t>
            </a:r>
          </a:p>
          <a:p>
            <a:r>
              <a:rPr lang="en-US" dirty="0"/>
              <a:t>3. </a:t>
            </a:r>
            <a:r>
              <a:rPr lang="en-US" sz="1600" b="1" dirty="0" err="1"/>
              <a:t>Rugoso</a:t>
            </a:r>
            <a:r>
              <a:rPr lang="en-US" sz="1600" b="1" dirty="0"/>
              <a:t> di Cosenza </a:t>
            </a:r>
            <a:r>
              <a:rPr lang="en-US" dirty="0"/>
              <a:t>– </a:t>
            </a:r>
            <a:r>
              <a:rPr lang="en-US" sz="1500" dirty="0"/>
              <a:t>45,052</a:t>
            </a:r>
          </a:p>
          <a:p>
            <a:r>
              <a:rPr lang="en-US" dirty="0"/>
              <a:t>4. </a:t>
            </a:r>
            <a:r>
              <a:rPr lang="en-US" b="1" dirty="0"/>
              <a:t>VW18011915</a:t>
            </a:r>
            <a:r>
              <a:rPr lang="en-US" dirty="0"/>
              <a:t> – 44,818</a:t>
            </a:r>
          </a:p>
          <a:p>
            <a:r>
              <a:rPr lang="en-US" dirty="0"/>
              <a:t>5. </a:t>
            </a:r>
            <a:r>
              <a:rPr lang="en-US" b="1" dirty="0" err="1"/>
              <a:t>Gladial</a:t>
            </a:r>
            <a:r>
              <a:rPr lang="en-US" dirty="0"/>
              <a:t> - 44,377</a:t>
            </a:r>
          </a:p>
          <a:p>
            <a:r>
              <a:rPr lang="en-US" dirty="0"/>
              <a:t>6. </a:t>
            </a:r>
            <a:r>
              <a:rPr lang="en-US" b="1" dirty="0"/>
              <a:t>91221</a:t>
            </a:r>
            <a:r>
              <a:rPr lang="en-US" dirty="0"/>
              <a:t> - 42,128</a:t>
            </a:r>
          </a:p>
          <a:p>
            <a:r>
              <a:rPr lang="en-US" dirty="0"/>
              <a:t>7. </a:t>
            </a:r>
            <a:r>
              <a:rPr lang="en-US" b="1" dirty="0"/>
              <a:t>UG 350716 </a:t>
            </a:r>
            <a:r>
              <a:rPr lang="en-US" dirty="0"/>
              <a:t>– 41,099</a:t>
            </a:r>
          </a:p>
          <a:p>
            <a:r>
              <a:rPr lang="en-US" dirty="0"/>
              <a:t>8. </a:t>
            </a:r>
            <a:r>
              <a:rPr lang="en-US" b="1" dirty="0"/>
              <a:t>USAM 16161 </a:t>
            </a:r>
            <a:r>
              <a:rPr lang="en-US" dirty="0"/>
              <a:t>– 40,663</a:t>
            </a:r>
          </a:p>
          <a:p>
            <a:r>
              <a:rPr lang="en-US" dirty="0"/>
              <a:t>9. </a:t>
            </a:r>
            <a:r>
              <a:rPr lang="en-US" b="1" dirty="0"/>
              <a:t>UG 255215 </a:t>
            </a:r>
            <a:r>
              <a:rPr lang="en-US" dirty="0"/>
              <a:t>– 39,868</a:t>
            </a:r>
          </a:p>
          <a:p>
            <a:r>
              <a:rPr lang="en-US" dirty="0"/>
              <a:t>10. </a:t>
            </a:r>
            <a:r>
              <a:rPr lang="en-US" b="1" dirty="0"/>
              <a:t>91017</a:t>
            </a:r>
            <a:r>
              <a:rPr lang="en-US" dirty="0"/>
              <a:t> – 38,796</a:t>
            </a:r>
          </a:p>
        </p:txBody>
      </p:sp>
      <p:sp>
        <p:nvSpPr>
          <p:cNvPr id="7" name="Rectangle 6"/>
          <p:cNvSpPr/>
          <p:nvPr/>
        </p:nvSpPr>
        <p:spPr>
          <a:xfrm>
            <a:off x="-10757" y="1776814"/>
            <a:ext cx="2662095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8963" y="2316492"/>
            <a:ext cx="2662095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8969" y="2606955"/>
            <a:ext cx="2662095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" y="2884848"/>
            <a:ext cx="2662095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3702435"/>
            <a:ext cx="2662095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7" y="1"/>
            <a:ext cx="9143999" cy="5143499"/>
          </a:xfrm>
          <a:prstGeom prst="rect">
            <a:avLst/>
          </a:prstGeom>
        </p:spPr>
      </p:pic>
      <p:pic>
        <p:nvPicPr>
          <p:cNvPr id="4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98515" y="1140569"/>
            <a:ext cx="4506296" cy="337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" y="1142449"/>
            <a:ext cx="4518274" cy="338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46;p16"/>
          <p:cNvSpPr txBox="1">
            <a:spLocks noGrp="1"/>
          </p:cNvSpPr>
          <p:nvPr>
            <p:ph type="title"/>
          </p:nvPr>
        </p:nvSpPr>
        <p:spPr>
          <a:xfrm>
            <a:off x="706862" y="92469"/>
            <a:ext cx="3113824" cy="954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2023 </a:t>
            </a:r>
            <a:endParaRPr dirty="0"/>
          </a:p>
        </p:txBody>
      </p:sp>
      <p:sp>
        <p:nvSpPr>
          <p:cNvPr id="7" name="Google Shape;146;p16"/>
          <p:cNvSpPr txBox="1">
            <a:spLocks/>
          </p:cNvSpPr>
          <p:nvPr/>
        </p:nvSpPr>
        <p:spPr bwMode="auto">
          <a:xfrm>
            <a:off x="5387277" y="92469"/>
            <a:ext cx="3113824" cy="95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2024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5" name="Picture 4" descr="A group of yellow melons on grass&#10;&#10;Description automatically generated">
            <a:extLst>
              <a:ext uri="{FF2B5EF4-FFF2-40B4-BE49-F238E27FC236}">
                <a16:creationId xmlns:a16="http://schemas.microsoft.com/office/drawing/2014/main" id="{5AD37B17-6859-7C5E-3337-82B98A0CE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2" y="-41419"/>
            <a:ext cx="6225032" cy="4668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BB46E-322A-11E9-E2C9-E22E7636C8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6152" y="78632"/>
            <a:ext cx="6220648" cy="4668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5" y="198683"/>
            <a:ext cx="6225032" cy="4668773"/>
          </a:xfrm>
          <a:prstGeom prst="rect">
            <a:avLst/>
          </a:prstGeom>
        </p:spPr>
      </p:pic>
      <p:pic>
        <p:nvPicPr>
          <p:cNvPr id="10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090" y="318734"/>
            <a:ext cx="6225030" cy="46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6" y="422456"/>
            <a:ext cx="6235510" cy="4643683"/>
          </a:xfrm>
          <a:prstGeom prst="rect">
            <a:avLst/>
          </a:prstGeom>
        </p:spPr>
      </p:pic>
      <p:pic>
        <p:nvPicPr>
          <p:cNvPr id="12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3" y="534449"/>
            <a:ext cx="6225432" cy="46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9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6D5844-5A33-002B-678B-729013497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2341512" y="130629"/>
            <a:ext cx="6795004" cy="4902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3CE8C-0BF6-335D-D609-24F4CD4F60D2}"/>
              </a:ext>
            </a:extLst>
          </p:cNvPr>
          <p:cNvSpPr txBox="1"/>
          <p:nvPr/>
        </p:nvSpPr>
        <p:spPr>
          <a:xfrm>
            <a:off x="1" y="1025999"/>
            <a:ext cx="248194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b="1" dirty="0"/>
              <a:t>Brilliant</a:t>
            </a:r>
            <a:r>
              <a:rPr lang="en-US" dirty="0"/>
              <a:t> – 13.40</a:t>
            </a:r>
          </a:p>
          <a:p>
            <a:r>
              <a:rPr lang="en-US" dirty="0"/>
              <a:t>2. </a:t>
            </a:r>
            <a:r>
              <a:rPr lang="en-US" b="1" dirty="0"/>
              <a:t>91164</a:t>
            </a:r>
            <a:r>
              <a:rPr lang="en-US" dirty="0"/>
              <a:t> – 13.14</a:t>
            </a:r>
          </a:p>
          <a:p>
            <a:r>
              <a:rPr lang="en-US" dirty="0"/>
              <a:t>3. </a:t>
            </a:r>
            <a:r>
              <a:rPr lang="en-US" b="1" dirty="0"/>
              <a:t>20MWY5069</a:t>
            </a:r>
            <a:r>
              <a:rPr lang="en-US" dirty="0"/>
              <a:t> – 13.08</a:t>
            </a:r>
          </a:p>
          <a:p>
            <a:r>
              <a:rPr lang="en-US" dirty="0"/>
              <a:t>4. </a:t>
            </a:r>
            <a:r>
              <a:rPr lang="en-US" b="1" dirty="0"/>
              <a:t>UG 353417 </a:t>
            </a:r>
            <a:r>
              <a:rPr lang="en-US" dirty="0"/>
              <a:t>– 13.00</a:t>
            </a:r>
          </a:p>
          <a:p>
            <a:r>
              <a:rPr lang="en-US" dirty="0"/>
              <a:t>5. </a:t>
            </a:r>
            <a:r>
              <a:rPr lang="en-US" b="1" dirty="0"/>
              <a:t>91017</a:t>
            </a:r>
            <a:r>
              <a:rPr lang="en-US" dirty="0"/>
              <a:t> – 12.88</a:t>
            </a:r>
          </a:p>
          <a:p>
            <a:r>
              <a:rPr lang="en-US" dirty="0"/>
              <a:t>6. </a:t>
            </a:r>
            <a:r>
              <a:rPr lang="en-US" b="1" dirty="0"/>
              <a:t>Y636</a:t>
            </a:r>
            <a:r>
              <a:rPr lang="en-US" dirty="0"/>
              <a:t> – 12.83</a:t>
            </a:r>
          </a:p>
          <a:p>
            <a:r>
              <a:rPr lang="en-US" dirty="0"/>
              <a:t>7. </a:t>
            </a:r>
            <a:r>
              <a:rPr lang="en-US" b="1" dirty="0"/>
              <a:t>UG 350716 </a:t>
            </a:r>
            <a:r>
              <a:rPr lang="en-US" dirty="0"/>
              <a:t>– 12.43</a:t>
            </a:r>
          </a:p>
          <a:p>
            <a:r>
              <a:rPr lang="en-US" dirty="0"/>
              <a:t>8. </a:t>
            </a:r>
            <a:r>
              <a:rPr lang="en-US" sz="1500" b="1" dirty="0" err="1" smtClean="0"/>
              <a:t>Rugoso</a:t>
            </a:r>
            <a:r>
              <a:rPr lang="en-US" sz="1500" b="1" dirty="0" smtClean="0"/>
              <a:t> </a:t>
            </a:r>
            <a:r>
              <a:rPr lang="en-US" sz="1500" b="1" dirty="0"/>
              <a:t>di Cosenza</a:t>
            </a:r>
            <a:r>
              <a:rPr lang="en-US" sz="1500" dirty="0"/>
              <a:t>– 12.23</a:t>
            </a:r>
          </a:p>
          <a:p>
            <a:r>
              <a:rPr lang="en-US" dirty="0"/>
              <a:t>9. </a:t>
            </a:r>
            <a:r>
              <a:rPr lang="en-US" sz="1700" b="1" dirty="0"/>
              <a:t>Camino Europa</a:t>
            </a:r>
            <a:r>
              <a:rPr lang="en-US" sz="1700" dirty="0"/>
              <a:t>– 12.17</a:t>
            </a:r>
          </a:p>
          <a:p>
            <a:r>
              <a:rPr lang="en-US" dirty="0"/>
              <a:t>10. </a:t>
            </a:r>
            <a:r>
              <a:rPr lang="en-US" b="1" dirty="0" err="1"/>
              <a:t>Gladial</a:t>
            </a:r>
            <a:r>
              <a:rPr lang="en-US" b="1" dirty="0"/>
              <a:t> </a:t>
            </a:r>
            <a:r>
              <a:rPr lang="en-US" dirty="0"/>
              <a:t>– 11.92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933568"/>
            <a:ext cx="2341511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7418" y="1106259"/>
            <a:ext cx="2341511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75" y="81465"/>
            <a:ext cx="4750173" cy="7791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375" y="972235"/>
            <a:ext cx="869823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Scientifically known as </a:t>
            </a:r>
            <a:r>
              <a:rPr lang="en-US" sz="2800" i="1" dirty="0" err="1"/>
              <a:t>Cucumis</a:t>
            </a:r>
            <a:r>
              <a:rPr lang="en-US" sz="2800" i="1" dirty="0"/>
              <a:t> </a:t>
            </a:r>
            <a:r>
              <a:rPr lang="en-US" sz="2800" i="1" dirty="0" err="1"/>
              <a:t>melo</a:t>
            </a:r>
            <a:r>
              <a:rPr lang="en-US" sz="2800" dirty="0"/>
              <a:t> var. </a:t>
            </a:r>
            <a:r>
              <a:rPr lang="en-US" sz="2800" dirty="0" err="1"/>
              <a:t>inodorus</a:t>
            </a:r>
            <a:r>
              <a:rPr lang="en-US" sz="2800" dirty="0"/>
              <a:t>. (lacks musk-like </a:t>
            </a:r>
            <a:r>
              <a:rPr lang="en-US" sz="2800" dirty="0" smtClean="0"/>
              <a:t>odor).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  <a:r>
              <a:rPr lang="en-US" sz="2800" dirty="0" smtClean="0"/>
              <a:t>Classified as a winter melon.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375" y="2136528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Believed to have originated from the Middle </a:t>
            </a:r>
            <a:r>
              <a:rPr lang="en-US" sz="2800" dirty="0" smtClean="0"/>
              <a:t>East.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241375" y="2847721"/>
            <a:ext cx="869823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Thrives </a:t>
            </a:r>
            <a:r>
              <a:rPr lang="en-US" sz="2800" dirty="0"/>
              <a:t>in warm, temperate climates with well-drained soil.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41375" y="3988892"/>
            <a:ext cx="869823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Takes </a:t>
            </a:r>
            <a:r>
              <a:rPr lang="en-US" sz="2800" dirty="0"/>
              <a:t>about 80 to 90 days to develop from seed to mature fruit.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38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5170A-291C-8D05-7A3F-7A42AC19D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484" y="146612"/>
            <a:ext cx="6612009" cy="4850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859" y="146612"/>
            <a:ext cx="2128118" cy="485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05412"/>
              </p:ext>
            </p:extLst>
          </p:nvPr>
        </p:nvGraphicFramePr>
        <p:xfrm>
          <a:off x="228685" y="300060"/>
          <a:ext cx="1281943" cy="4481554"/>
        </p:xfrm>
        <a:graphic>
          <a:graphicData uri="http://schemas.openxmlformats.org/drawingml/2006/table">
            <a:tbl>
              <a:tblPr/>
              <a:tblGrid>
                <a:gridCol w="1281943">
                  <a:extLst>
                    <a:ext uri="{9D8B030D-6E8A-4147-A177-3AD203B41FA5}">
                      <a16:colId xmlns:a16="http://schemas.microsoft.com/office/drawing/2014/main" val="3564086858"/>
                    </a:ext>
                  </a:extLst>
                </a:gridCol>
              </a:tblGrid>
              <a:tr h="4167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dirty="0" smtClean="0">
                          <a:effectLst/>
                          <a:latin typeface="Calibri" panose="020F0502020204030204" pitchFamily="34" charset="0"/>
                        </a:rPr>
                        <a:t>Cultigen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126909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Camino</a:t>
                      </a:r>
                      <a:r>
                        <a:rPr lang="en-US" sz="1500" b="0" baseline="0" dirty="0" smtClean="0">
                          <a:effectLst/>
                          <a:latin typeface="Calibri" panose="020F0502020204030204" pitchFamily="34" charset="0"/>
                        </a:rPr>
                        <a:t> Europa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39162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err="1" smtClean="0">
                          <a:effectLst/>
                          <a:latin typeface="Calibri" panose="020F0502020204030204" pitchFamily="34" charset="0"/>
                        </a:rPr>
                        <a:t>Gladial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414443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Natal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149198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USAM 16161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27628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USAM</a:t>
                      </a:r>
                      <a:r>
                        <a:rPr lang="en-US" sz="1500" b="0" baseline="0" dirty="0" smtClean="0">
                          <a:effectLst/>
                          <a:latin typeface="Calibri" panose="020F0502020204030204" pitchFamily="34" charset="0"/>
                        </a:rPr>
                        <a:t> 116160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02047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Crispy</a:t>
                      </a:r>
                      <a:r>
                        <a:rPr lang="en-US" sz="1500" b="0" baseline="0" dirty="0" smtClean="0">
                          <a:effectLst/>
                          <a:latin typeface="Calibri" panose="020F0502020204030204" pitchFamily="34" charset="0"/>
                        </a:rPr>
                        <a:t> Pear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791947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err="1" smtClean="0">
                          <a:effectLst/>
                          <a:latin typeface="Calibri" panose="020F0502020204030204" pitchFamily="34" charset="0"/>
                        </a:rPr>
                        <a:t>Tweety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58059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Halo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971655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err="1" smtClean="0">
                          <a:effectLst/>
                          <a:latin typeface="Calibri" panose="020F0502020204030204" pitchFamily="34" charset="0"/>
                        </a:rPr>
                        <a:t>Rugoso</a:t>
                      </a:r>
                      <a:r>
                        <a:rPr lang="en-US" sz="1500" b="0" baseline="0" dirty="0" smtClean="0">
                          <a:effectLst/>
                          <a:latin typeface="Calibri" panose="020F0502020204030204" pitchFamily="34" charset="0"/>
                        </a:rPr>
                        <a:t> di Con.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760336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91221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159774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91164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492470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91017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956747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Y626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56419"/>
                  </a:ext>
                </a:extLst>
              </a:tr>
              <a:tr h="2554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Brilliant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71757"/>
                  </a:ext>
                </a:extLst>
              </a:tr>
              <a:tr h="4885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AVG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27363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634057"/>
              </p:ext>
            </p:extLst>
          </p:nvPr>
        </p:nvGraphicFramePr>
        <p:xfrm>
          <a:off x="1567542" y="300060"/>
          <a:ext cx="618520" cy="4481554"/>
        </p:xfrm>
        <a:graphic>
          <a:graphicData uri="http://schemas.openxmlformats.org/drawingml/2006/table">
            <a:tbl>
              <a:tblPr/>
              <a:tblGrid>
                <a:gridCol w="618520">
                  <a:extLst>
                    <a:ext uri="{9D8B030D-6E8A-4147-A177-3AD203B41FA5}">
                      <a16:colId xmlns:a16="http://schemas.microsoft.com/office/drawing/2014/main" val="3564086858"/>
                    </a:ext>
                  </a:extLst>
                </a:gridCol>
              </a:tblGrid>
              <a:tr h="41839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dirty="0" smtClean="0">
                          <a:effectLst/>
                          <a:latin typeface="Calibri" panose="020F0502020204030204" pitchFamily="34" charset="0"/>
                        </a:rPr>
                        <a:t>% Early 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126909"/>
                  </a:ext>
                </a:extLst>
              </a:tr>
              <a:tr h="24560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39162"/>
                  </a:ext>
                </a:extLst>
              </a:tr>
              <a:tr h="2507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414443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39.7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149198"/>
                  </a:ext>
                </a:extLst>
              </a:tr>
              <a:tr h="24560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8.5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27628"/>
                  </a:ext>
                </a:extLst>
              </a:tr>
              <a:tr h="24560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12.1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02047"/>
                  </a:ext>
                </a:extLst>
              </a:tr>
              <a:tr h="2533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42.2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791947"/>
                  </a:ext>
                </a:extLst>
              </a:tr>
              <a:tr h="26125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5805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971655"/>
                  </a:ext>
                </a:extLst>
              </a:tr>
              <a:tr h="20900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76033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32.7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159774"/>
                  </a:ext>
                </a:extLst>
              </a:tr>
              <a:tr h="248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492470"/>
                  </a:ext>
                </a:extLst>
              </a:tr>
              <a:tr h="248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956747"/>
                  </a:ext>
                </a:extLst>
              </a:tr>
              <a:tr h="26125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42.7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56419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>
                          <a:effectLst/>
                          <a:latin typeface="Calibri" panose="020F0502020204030204" pitchFamily="34" charset="0"/>
                        </a:rPr>
                        <a:t>61.3</a:t>
                      </a:r>
                    </a:p>
                  </a:txBody>
                  <a:tcPr marL="14260" marR="1426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71757"/>
                  </a:ext>
                </a:extLst>
              </a:tr>
              <a:tr h="4578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260" marR="14260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27363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670662" y="718457"/>
            <a:ext cx="3304904" cy="5094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Brilliant 2024 – % Early  = 58.8 %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2" descr="A group of yellow melons next to a piece of pape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" y="711669"/>
            <a:ext cx="4450419" cy="33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08779" y="711669"/>
            <a:ext cx="4461693" cy="33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65" y="-1"/>
            <a:ext cx="8451669" cy="4993350"/>
          </a:xfrm>
          <a:prstGeom prst="rect">
            <a:avLst/>
          </a:prstGeom>
        </p:spPr>
      </p:pic>
      <p:sp>
        <p:nvSpPr>
          <p:cNvPr id="3" name="Diagonal Stripe 2"/>
          <p:cNvSpPr/>
          <p:nvPr/>
        </p:nvSpPr>
        <p:spPr>
          <a:xfrm>
            <a:off x="1776547" y="3618411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iagonal Stripe 6"/>
          <p:cNvSpPr/>
          <p:nvPr/>
        </p:nvSpPr>
        <p:spPr>
          <a:xfrm>
            <a:off x="7981405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gonal Stripe 8"/>
          <p:cNvSpPr/>
          <p:nvPr/>
        </p:nvSpPr>
        <p:spPr>
          <a:xfrm>
            <a:off x="666204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iagonal Stripe 9"/>
          <p:cNvSpPr/>
          <p:nvPr/>
        </p:nvSpPr>
        <p:spPr>
          <a:xfrm>
            <a:off x="4937759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>
            <a:off x="4474027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>
            <a:off x="5277396" y="3640182"/>
            <a:ext cx="901333" cy="811566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iagonal Stripe 12"/>
          <p:cNvSpPr/>
          <p:nvPr/>
        </p:nvSpPr>
        <p:spPr>
          <a:xfrm>
            <a:off x="2216333" y="3627118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gonal Stripe 14"/>
          <p:cNvSpPr/>
          <p:nvPr/>
        </p:nvSpPr>
        <p:spPr>
          <a:xfrm>
            <a:off x="3817623" y="3640181"/>
            <a:ext cx="1227909" cy="1153887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1" y="142057"/>
            <a:ext cx="6479178" cy="48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75" y="81465"/>
            <a:ext cx="4750173" cy="7791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Project Objectives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375" y="918445"/>
            <a:ext cx="8698230" cy="95410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Evaluate range of canary melon genetics and determine adaptation to NC growing conditions.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375" y="2039706"/>
            <a:ext cx="8698230" cy="95410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Select cultivars for advanced testing based of field and laboratory results, and sensory evaluations.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222885" y="3146834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Conduct sensory evaluations; trained and consumer.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41375" y="3859796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elected cultivars to farmers for grow out and evaluation.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41375" y="4566195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Adoption: Will growers grow canary melons in 2026.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67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5838" r="6810"/>
          <a:stretch/>
        </p:blipFill>
        <p:spPr>
          <a:xfrm>
            <a:off x="3665038" y="0"/>
            <a:ext cx="5478962" cy="51435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7566" y="104621"/>
            <a:ext cx="4023360" cy="8012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-227681" y="748225"/>
            <a:ext cx="4243589" cy="406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Stuart Michel, Baker </a:t>
            </a:r>
            <a:r>
              <a:rPr lang="en-US" sz="2000" b="1" i="1" dirty="0" err="1" smtClean="0"/>
              <a:t>Stickley</a:t>
            </a:r>
            <a:r>
              <a:rPr lang="en-US" sz="2000" b="1" i="1" dirty="0" smtClean="0"/>
              <a:t>, Brandon Parker, Jessie Poe, Matthew Allan</a:t>
            </a:r>
            <a:endParaRPr lang="en-US" sz="2000" b="1" i="1" baseline="30000" dirty="0"/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000" b="1" i="1" dirty="0"/>
              <a:t>S</a:t>
            </a:r>
            <a:r>
              <a:rPr lang="en-US" sz="2000" b="1" i="1" dirty="0" smtClean="0"/>
              <a:t>eed companies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Central Crops Res. Sta.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Joy Smith, Statistics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Summer employees Daphne Meyer, Lia Hunt, Cameron Roberts, Nate </a:t>
            </a:r>
            <a:r>
              <a:rPr lang="en-US" sz="2000" b="1" i="1" dirty="0" err="1" smtClean="0"/>
              <a:t>Wyschka</a:t>
            </a:r>
            <a:endParaRPr lang="en-US" sz="2000" b="1" i="1" dirty="0" smtClean="0"/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New and Emerging Crops grant, award # 24-048-4007</a:t>
            </a:r>
          </a:p>
          <a:p>
            <a:pPr marL="457200">
              <a:buFont typeface="Arial" panose="020B0604020202020204" pitchFamily="34" charset="0"/>
              <a:buChar char="•"/>
            </a:pPr>
            <a:endParaRPr lang="en-US" sz="2200" b="1" i="1" dirty="0" smtClean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49" y="4435825"/>
            <a:ext cx="2347731" cy="778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9BAD7-5D3F-5FAE-5183-FAC222883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286" y="4427034"/>
            <a:ext cx="813508" cy="75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 descr="A group of people preparing food&#10;&#10;Description automatically generated">
            <a:extLst>
              <a:ext uri="{FF2B5EF4-FFF2-40B4-BE49-F238E27FC236}">
                <a16:creationId xmlns:a16="http://schemas.microsoft.com/office/drawing/2014/main" id="{05D5BF76-A043-4FA9-9078-6659D730C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416" y="-1"/>
            <a:ext cx="685316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D989873-ED9C-8E86-850D-31F4762C3A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664162"/>
              </p:ext>
            </p:extLst>
          </p:nvPr>
        </p:nvGraphicFramePr>
        <p:xfrm>
          <a:off x="325763" y="897276"/>
          <a:ext cx="8448368" cy="389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3C78AF-4F41-78C8-036D-84EAC7E4160A}"/>
              </a:ext>
            </a:extLst>
          </p:cNvPr>
          <p:cNvSpPr txBox="1"/>
          <p:nvPr/>
        </p:nvSpPr>
        <p:spPr>
          <a:xfrm>
            <a:off x="7246706" y="897276"/>
            <a:ext cx="14520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Natal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31,352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/ac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9.5% sugar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CB83A-B594-8F77-8C34-D8068B90AB44}"/>
              </a:ext>
            </a:extLst>
          </p:cNvPr>
          <p:cNvSpPr txBox="1"/>
          <p:nvPr/>
        </p:nvSpPr>
        <p:spPr>
          <a:xfrm>
            <a:off x="445213" y="938875"/>
            <a:ext cx="14520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Rugoso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45,052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/ac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9.5% sugar</a:t>
            </a:r>
          </a:p>
        </p:txBody>
      </p:sp>
      <p:sp>
        <p:nvSpPr>
          <p:cNvPr id="7" name="Google Shape;152;p17">
            <a:extLst>
              <a:ext uri="{FF2B5EF4-FFF2-40B4-BE49-F238E27FC236}">
                <a16:creationId xmlns:a16="http://schemas.microsoft.com/office/drawing/2014/main" id="{E889F24C-A214-7E07-5E52-F397CC7971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9466" y="148188"/>
            <a:ext cx="3222242" cy="6009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Sensory Profiles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3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8E83ED9-9D5D-5526-F1FB-8A72A8E4D5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148498"/>
              </p:ext>
            </p:extLst>
          </p:nvPr>
        </p:nvGraphicFramePr>
        <p:xfrm>
          <a:off x="325763" y="897276"/>
          <a:ext cx="8448368" cy="389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12F840F-C159-ED67-F44F-15643B6B0BFF}"/>
              </a:ext>
            </a:extLst>
          </p:cNvPr>
          <p:cNvSpPr txBox="1"/>
          <p:nvPr/>
        </p:nvSpPr>
        <p:spPr>
          <a:xfrm>
            <a:off x="7246706" y="897276"/>
            <a:ext cx="14520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UG-417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33,732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/ac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10.0% sugar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C4D4B-B736-8F0C-145D-557FFAD1BFE8}"/>
              </a:ext>
            </a:extLst>
          </p:cNvPr>
          <p:cNvSpPr txBox="1"/>
          <p:nvPr/>
        </p:nvSpPr>
        <p:spPr>
          <a:xfrm>
            <a:off x="445213" y="938875"/>
            <a:ext cx="14520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Gladial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44,377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/ac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9.2% sugar</a:t>
            </a:r>
          </a:p>
        </p:txBody>
      </p:sp>
      <p:sp>
        <p:nvSpPr>
          <p:cNvPr id="7" name="Google Shape;152;p17">
            <a:extLst>
              <a:ext uri="{FF2B5EF4-FFF2-40B4-BE49-F238E27FC236}">
                <a16:creationId xmlns:a16="http://schemas.microsoft.com/office/drawing/2014/main" id="{E889F24C-A214-7E07-5E52-F397CC7971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9466" y="148188"/>
            <a:ext cx="3222242" cy="6009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Sensory Profiles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6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0606" y="0"/>
            <a:ext cx="5667802" cy="5143500"/>
            <a:chOff x="2102902" y="0"/>
            <a:chExt cx="5550454" cy="4937760"/>
          </a:xfrm>
        </p:grpSpPr>
        <p:sp>
          <p:nvSpPr>
            <p:cNvPr id="6" name="Oval 5" descr="A close up of words&#10;&#10;AI-generated content may be incorrect.">
              <a:extLst>
                <a:ext uri="{FF2B5EF4-FFF2-40B4-BE49-F238E27FC236}">
                  <a16:creationId xmlns:a16="http://schemas.microsoft.com/office/drawing/2014/main" id="{7DB39D87-AA40-E569-F492-38C43EE96976}"/>
                </a:ext>
              </a:extLst>
            </p:cNvPr>
            <p:cNvSpPr/>
            <p:nvPr/>
          </p:nvSpPr>
          <p:spPr>
            <a:xfrm>
              <a:off x="2102902" y="0"/>
              <a:ext cx="5055545" cy="4937760"/>
            </a:xfrm>
            <a:prstGeom prst="ellipse">
              <a:avLst/>
            </a:prstGeom>
            <a:blipFill>
              <a:blip r:embed="rId4"/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2736577" y="3498411"/>
              <a:ext cx="2491159" cy="1284504"/>
            </a:xfrm>
            <a:custGeom>
              <a:avLst/>
              <a:gdLst>
                <a:gd name="connsiteX0" fmla="*/ 0 w 2491159"/>
                <a:gd name="connsiteY0" fmla="*/ 0 h 1284504"/>
                <a:gd name="connsiteX1" fmla="*/ 2491159 w 2491159"/>
                <a:gd name="connsiteY1" fmla="*/ 0 h 1284504"/>
                <a:gd name="connsiteX2" fmla="*/ 2491159 w 2491159"/>
                <a:gd name="connsiteY2" fmla="*/ 1284504 h 1284504"/>
                <a:gd name="connsiteX3" fmla="*/ 0 w 2491159"/>
                <a:gd name="connsiteY3" fmla="*/ 1284504 h 1284504"/>
                <a:gd name="connsiteX4" fmla="*/ 0 w 2491159"/>
                <a:gd name="connsiteY4" fmla="*/ 0 h 12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159" h="1284504">
                  <a:moveTo>
                    <a:pt x="0" y="0"/>
                  </a:moveTo>
                  <a:lnTo>
                    <a:pt x="2491159" y="0"/>
                  </a:lnTo>
                  <a:lnTo>
                    <a:pt x="2491159" y="1284504"/>
                  </a:lnTo>
                  <a:lnTo>
                    <a:pt x="0" y="128450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346622" y="3436098"/>
              <a:ext cx="306734" cy="1309454"/>
            </a:xfrm>
            <a:custGeom>
              <a:avLst/>
              <a:gdLst>
                <a:gd name="connsiteX0" fmla="*/ 0 w 306734"/>
                <a:gd name="connsiteY0" fmla="*/ 0 h 1309454"/>
                <a:gd name="connsiteX1" fmla="*/ 306734 w 306734"/>
                <a:gd name="connsiteY1" fmla="*/ 0 h 1309454"/>
                <a:gd name="connsiteX2" fmla="*/ 306734 w 306734"/>
                <a:gd name="connsiteY2" fmla="*/ 1309454 h 1309454"/>
                <a:gd name="connsiteX3" fmla="*/ 0 w 306734"/>
                <a:gd name="connsiteY3" fmla="*/ 1309454 h 1309454"/>
                <a:gd name="connsiteX4" fmla="*/ 0 w 306734"/>
                <a:gd name="connsiteY4" fmla="*/ 0 h 130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34" h="1309454">
                  <a:moveTo>
                    <a:pt x="0" y="0"/>
                  </a:moveTo>
                  <a:lnTo>
                    <a:pt x="306734" y="0"/>
                  </a:lnTo>
                  <a:lnTo>
                    <a:pt x="306734" y="1309454"/>
                  </a:lnTo>
                  <a:lnTo>
                    <a:pt x="0" y="13094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0" rIns="247650" bIns="0" numCol="1" spcCol="1270" anchor="ctr" anchorCtr="0">
              <a:noAutofit/>
            </a:bodyPr>
            <a:lstStyle/>
            <a:p>
              <a:pPr lvl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1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3032"/>
            <a:ext cx="9143998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75" y="81465"/>
            <a:ext cx="4750173" cy="7791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Current Markets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374" y="972235"/>
            <a:ext cx="8708987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2600" dirty="0" smtClean="0"/>
              <a:t>      </a:t>
            </a:r>
            <a:r>
              <a:rPr lang="en-US" sz="2400" dirty="0" smtClean="0"/>
              <a:t>Primary </a:t>
            </a:r>
            <a:r>
              <a:rPr lang="en-US" sz="2400" dirty="0"/>
              <a:t>countries that produce and market canary </a:t>
            </a:r>
            <a:r>
              <a:rPr lang="en-US" sz="2400" dirty="0" smtClean="0"/>
              <a:t>melons are </a:t>
            </a:r>
          </a:p>
          <a:p>
            <a:pPr lvl="0"/>
            <a:r>
              <a:rPr lang="en-US" sz="2400" dirty="0"/>
              <a:t> </a:t>
            </a:r>
            <a:r>
              <a:rPr lang="en-US" sz="2400" dirty="0" smtClean="0"/>
              <a:t>     Algeria</a:t>
            </a:r>
            <a:r>
              <a:rPr lang="en-US" sz="2400" dirty="0"/>
              <a:t>, Morocco, Tunisia, Spain, and Brazil.</a:t>
            </a:r>
            <a:endParaRPr lang="en-US" sz="2400" dirty="0"/>
          </a:p>
        </p:txBody>
      </p:sp>
      <p:sp>
        <p:nvSpPr>
          <p:cNvPr id="11" name="Rectangle 10" descr="Earth globe: Americas with solid fill"/>
          <p:cNvSpPr/>
          <p:nvPr/>
        </p:nvSpPr>
        <p:spPr>
          <a:xfrm>
            <a:off x="238666" y="945601"/>
            <a:ext cx="573140" cy="58832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="" xmlns:asvg="http://schemas.microsoft.com/office/drawing/2016/SVG/main" xmlns:lc="http://schemas.openxmlformats.org/drawingml/2006/lockedCanvas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241375" y="1960956"/>
            <a:ext cx="8708986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2600" dirty="0" smtClean="0"/>
              <a:t>      </a:t>
            </a:r>
            <a:r>
              <a:rPr lang="en-US" sz="2400" dirty="0" smtClean="0"/>
              <a:t>Brazil presently in the largest producer.</a:t>
            </a:r>
            <a:endParaRPr lang="en-US" sz="2400" dirty="0"/>
          </a:p>
        </p:txBody>
      </p:sp>
      <p:sp>
        <p:nvSpPr>
          <p:cNvPr id="13" name="Rectangle 12" descr="Bar chart with solid fill"/>
          <p:cNvSpPr/>
          <p:nvPr/>
        </p:nvSpPr>
        <p:spPr>
          <a:xfrm>
            <a:off x="241375" y="1898359"/>
            <a:ext cx="634979" cy="63435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="" xmlns:asvg="http://schemas.microsoft.com/office/drawing/2016/SVG/main" xmlns:lc="http://schemas.openxmlformats.org/drawingml/2006/lockedCanvas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241375" y="2598903"/>
            <a:ext cx="8708986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600" dirty="0" smtClean="0"/>
              <a:t>       </a:t>
            </a:r>
            <a:r>
              <a:rPr lang="en-US" sz="2400" dirty="0" smtClean="0"/>
              <a:t>United </a:t>
            </a:r>
            <a:r>
              <a:rPr lang="en-US" sz="2400" dirty="0"/>
              <a:t>States produces canary melons, </a:t>
            </a:r>
            <a:r>
              <a:rPr lang="en-US" sz="2400" dirty="0" smtClean="0"/>
              <a:t>yet lags considerably</a:t>
            </a:r>
          </a:p>
          <a:p>
            <a:pPr lvl="0">
              <a:lnSpc>
                <a:spcPct val="10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    behind </a:t>
            </a:r>
            <a:r>
              <a:rPr lang="en-US" sz="2400" dirty="0"/>
              <a:t>the production of </a:t>
            </a:r>
            <a:r>
              <a:rPr lang="en-US" sz="2400" dirty="0" smtClean="0"/>
              <a:t>cantaloupes </a:t>
            </a:r>
            <a:r>
              <a:rPr lang="en-US" sz="2400" dirty="0"/>
              <a:t>and </a:t>
            </a:r>
            <a:r>
              <a:rPr lang="en-US" sz="2400" dirty="0" smtClean="0"/>
              <a:t>honeydew melons.</a:t>
            </a:r>
          </a:p>
          <a:p>
            <a:pPr lvl="0">
              <a:lnSpc>
                <a:spcPct val="10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    Most </a:t>
            </a:r>
            <a:r>
              <a:rPr lang="en-US" sz="2400" dirty="0"/>
              <a:t>acreage </a:t>
            </a:r>
            <a:r>
              <a:rPr lang="en-US" sz="2400" dirty="0" smtClean="0"/>
              <a:t>produced </a:t>
            </a:r>
            <a:r>
              <a:rPr lang="en-US" sz="2400" dirty="0"/>
              <a:t>in CA and </a:t>
            </a:r>
            <a:r>
              <a:rPr lang="en-US" sz="2400" dirty="0" smtClean="0"/>
              <a:t>AZ.</a:t>
            </a:r>
            <a:endParaRPr lang="en-US" sz="2400" dirty="0"/>
          </a:p>
        </p:txBody>
      </p:sp>
      <p:sp>
        <p:nvSpPr>
          <p:cNvPr id="15" name="Rectangle 14" descr="Pie chart with solid fill"/>
          <p:cNvSpPr/>
          <p:nvPr/>
        </p:nvSpPr>
        <p:spPr>
          <a:xfrm>
            <a:off x="264325" y="2595315"/>
            <a:ext cx="634979" cy="63435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="" xmlns:asvg="http://schemas.microsoft.com/office/drawing/2016/SVG/main" xmlns:lc="http://schemas.openxmlformats.org/drawingml/2006/lockedCanvas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238665" y="3973239"/>
            <a:ext cx="8711695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600" dirty="0" smtClean="0"/>
              <a:t>       </a:t>
            </a:r>
            <a:r>
              <a:rPr lang="en-US" sz="2400" dirty="0" smtClean="0"/>
              <a:t>No </a:t>
            </a:r>
            <a:r>
              <a:rPr lang="en-US" sz="2400" dirty="0"/>
              <a:t>statistics are specifically gathered by USDA on </a:t>
            </a:r>
            <a:r>
              <a:rPr lang="en-US" sz="2400" dirty="0" smtClean="0"/>
              <a:t>canary melons </a:t>
            </a:r>
          </a:p>
          <a:p>
            <a:pPr lvl="0">
              <a:lnSpc>
                <a:spcPct val="10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    as </a:t>
            </a:r>
            <a:r>
              <a:rPr lang="en-US" sz="2400" dirty="0"/>
              <a:t>this type melon is truly a specialty melon.</a:t>
            </a:r>
            <a:endParaRPr lang="en-US" sz="2400" dirty="0"/>
          </a:p>
        </p:txBody>
      </p:sp>
      <p:sp>
        <p:nvSpPr>
          <p:cNvPr id="17" name="Rectangle 16" descr="Clipboard with solid fill"/>
          <p:cNvSpPr/>
          <p:nvPr/>
        </p:nvSpPr>
        <p:spPr>
          <a:xfrm>
            <a:off x="263425" y="3932766"/>
            <a:ext cx="634979" cy="634359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="" xmlns:asvg="http://schemas.microsoft.com/office/drawing/2016/SVG/main" xmlns:lc="http://schemas.openxmlformats.org/drawingml/2006/lockedCanvas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06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7" y="20084"/>
            <a:ext cx="9143999" cy="5143499"/>
          </a:xfrm>
          <a:prstGeom prst="rect">
            <a:avLst/>
          </a:prstGeom>
        </p:spPr>
      </p:pic>
      <p:sp>
        <p:nvSpPr>
          <p:cNvPr id="10" name="Oval 9" descr="A close up of words&#10;&#10;AI-generated content may be incorrect.">
            <a:extLst>
              <a:ext uri="{FF2B5EF4-FFF2-40B4-BE49-F238E27FC236}">
                <a16:creationId xmlns:a16="http://schemas.microsoft.com/office/drawing/2014/main" id="{7DB39D87-AA40-E569-F492-38C43EE96976}"/>
              </a:ext>
            </a:extLst>
          </p:cNvPr>
          <p:cNvSpPr/>
          <p:nvPr/>
        </p:nvSpPr>
        <p:spPr>
          <a:xfrm>
            <a:off x="3342289" y="20084"/>
            <a:ext cx="5292260" cy="5123416"/>
          </a:xfrm>
          <a:prstGeom prst="ellipse">
            <a:avLst/>
          </a:prstGeom>
          <a:blipFill>
            <a:blip r:embed="rId4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1618730" y="3369137"/>
            <a:ext cx="2491159" cy="1284504"/>
          </a:xfrm>
          <a:custGeom>
            <a:avLst/>
            <a:gdLst>
              <a:gd name="connsiteX0" fmla="*/ 0 w 2491159"/>
              <a:gd name="connsiteY0" fmla="*/ 0 h 1284504"/>
              <a:gd name="connsiteX1" fmla="*/ 2491159 w 2491159"/>
              <a:gd name="connsiteY1" fmla="*/ 0 h 1284504"/>
              <a:gd name="connsiteX2" fmla="*/ 2491159 w 2491159"/>
              <a:gd name="connsiteY2" fmla="*/ 1284504 h 1284504"/>
              <a:gd name="connsiteX3" fmla="*/ 0 w 2491159"/>
              <a:gd name="connsiteY3" fmla="*/ 1284504 h 1284504"/>
              <a:gd name="connsiteX4" fmla="*/ 0 w 2491159"/>
              <a:gd name="connsiteY4" fmla="*/ 0 h 128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159" h="1284504">
                <a:moveTo>
                  <a:pt x="0" y="0"/>
                </a:moveTo>
                <a:lnTo>
                  <a:pt x="2491159" y="0"/>
                </a:lnTo>
                <a:lnTo>
                  <a:pt x="2491159" y="1284504"/>
                </a:lnTo>
                <a:lnTo>
                  <a:pt x="0" y="12845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228775" y="3306824"/>
            <a:ext cx="306734" cy="1309454"/>
          </a:xfrm>
          <a:custGeom>
            <a:avLst/>
            <a:gdLst>
              <a:gd name="connsiteX0" fmla="*/ 0 w 306734"/>
              <a:gd name="connsiteY0" fmla="*/ 0 h 1309454"/>
              <a:gd name="connsiteX1" fmla="*/ 306734 w 306734"/>
              <a:gd name="connsiteY1" fmla="*/ 0 h 1309454"/>
              <a:gd name="connsiteX2" fmla="*/ 306734 w 306734"/>
              <a:gd name="connsiteY2" fmla="*/ 1309454 h 1309454"/>
              <a:gd name="connsiteX3" fmla="*/ 0 w 306734"/>
              <a:gd name="connsiteY3" fmla="*/ 1309454 h 1309454"/>
              <a:gd name="connsiteX4" fmla="*/ 0 w 306734"/>
              <a:gd name="connsiteY4" fmla="*/ 0 h 130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34" h="1309454">
                <a:moveTo>
                  <a:pt x="0" y="0"/>
                </a:moveTo>
                <a:lnTo>
                  <a:pt x="306734" y="0"/>
                </a:lnTo>
                <a:lnTo>
                  <a:pt x="306734" y="1309454"/>
                </a:lnTo>
                <a:lnTo>
                  <a:pt x="0" y="13094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0" rIns="247650" bIns="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52;p17"/>
          <p:cNvSpPr txBox="1">
            <a:spLocks noGrp="1"/>
          </p:cNvSpPr>
          <p:nvPr>
            <p:ph type="title"/>
          </p:nvPr>
        </p:nvSpPr>
        <p:spPr>
          <a:xfrm>
            <a:off x="46099" y="55889"/>
            <a:ext cx="3145262" cy="6009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Sensory </a:t>
            </a:r>
            <a:r>
              <a:rPr lang="en" dirty="0" smtClean="0"/>
              <a:t>Profile</a:t>
            </a: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05AEF6-E5B0-3A63-441E-96B88168AA77}"/>
              </a:ext>
            </a:extLst>
          </p:cNvPr>
          <p:cNvSpPr txBox="1"/>
          <p:nvPr/>
        </p:nvSpPr>
        <p:spPr>
          <a:xfrm>
            <a:off x="352697" y="1678949"/>
            <a:ext cx="28386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91017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38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,796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/ac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12.9% SS/sugar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146"/>
            <a:ext cx="9143999" cy="51434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63931" y="3354822"/>
            <a:ext cx="5755495" cy="1779696"/>
            <a:chOff x="2880268" y="3287910"/>
            <a:chExt cx="4916779" cy="1346817"/>
          </a:xfrm>
        </p:grpSpPr>
        <p:sp>
          <p:nvSpPr>
            <p:cNvPr id="10" name="Freeform 9"/>
            <p:cNvSpPr/>
            <p:nvPr/>
          </p:nvSpPr>
          <p:spPr>
            <a:xfrm>
              <a:off x="2880268" y="3350223"/>
              <a:ext cx="2491159" cy="1284504"/>
            </a:xfrm>
            <a:custGeom>
              <a:avLst/>
              <a:gdLst>
                <a:gd name="connsiteX0" fmla="*/ 0 w 2491159"/>
                <a:gd name="connsiteY0" fmla="*/ 0 h 1284504"/>
                <a:gd name="connsiteX1" fmla="*/ 2491159 w 2491159"/>
                <a:gd name="connsiteY1" fmla="*/ 0 h 1284504"/>
                <a:gd name="connsiteX2" fmla="*/ 2491159 w 2491159"/>
                <a:gd name="connsiteY2" fmla="*/ 1284504 h 1284504"/>
                <a:gd name="connsiteX3" fmla="*/ 0 w 2491159"/>
                <a:gd name="connsiteY3" fmla="*/ 1284504 h 1284504"/>
                <a:gd name="connsiteX4" fmla="*/ 0 w 2491159"/>
                <a:gd name="connsiteY4" fmla="*/ 0 h 12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159" h="1284504">
                  <a:moveTo>
                    <a:pt x="0" y="0"/>
                  </a:moveTo>
                  <a:lnTo>
                    <a:pt x="2491159" y="0"/>
                  </a:lnTo>
                  <a:lnTo>
                    <a:pt x="2491159" y="1284504"/>
                  </a:lnTo>
                  <a:lnTo>
                    <a:pt x="0" y="128450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490313" y="3287910"/>
              <a:ext cx="306734" cy="1309454"/>
            </a:xfrm>
            <a:custGeom>
              <a:avLst/>
              <a:gdLst>
                <a:gd name="connsiteX0" fmla="*/ 0 w 306734"/>
                <a:gd name="connsiteY0" fmla="*/ 0 h 1309454"/>
                <a:gd name="connsiteX1" fmla="*/ 306734 w 306734"/>
                <a:gd name="connsiteY1" fmla="*/ 0 h 1309454"/>
                <a:gd name="connsiteX2" fmla="*/ 306734 w 306734"/>
                <a:gd name="connsiteY2" fmla="*/ 1309454 h 1309454"/>
                <a:gd name="connsiteX3" fmla="*/ 0 w 306734"/>
                <a:gd name="connsiteY3" fmla="*/ 1309454 h 1309454"/>
                <a:gd name="connsiteX4" fmla="*/ 0 w 306734"/>
                <a:gd name="connsiteY4" fmla="*/ 0 h 130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34" h="1309454">
                  <a:moveTo>
                    <a:pt x="0" y="0"/>
                  </a:moveTo>
                  <a:lnTo>
                    <a:pt x="306734" y="0"/>
                  </a:lnTo>
                  <a:lnTo>
                    <a:pt x="306734" y="1309454"/>
                  </a:lnTo>
                  <a:lnTo>
                    <a:pt x="0" y="13094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0" rIns="247650" bIns="0" numCol="1" spcCol="1270" anchor="ctr" anchorCtr="0">
              <a:noAutofit/>
            </a:bodyPr>
            <a:lstStyle/>
            <a:p>
              <a:pPr lvl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05AEF6-E5B0-3A63-441E-96B88168AA77}"/>
              </a:ext>
            </a:extLst>
          </p:cNvPr>
          <p:cNvSpPr txBox="1"/>
          <p:nvPr/>
        </p:nvSpPr>
        <p:spPr>
          <a:xfrm>
            <a:off x="78373" y="1630939"/>
            <a:ext cx="32526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Brilliant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29,098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/ac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13.4% SS/sugar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52;p17"/>
          <p:cNvSpPr txBox="1">
            <a:spLocks/>
          </p:cNvSpPr>
          <p:nvPr/>
        </p:nvSpPr>
        <p:spPr bwMode="auto">
          <a:xfrm>
            <a:off x="46099" y="55889"/>
            <a:ext cx="3145262" cy="60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Sensory Profile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606926" y="0"/>
            <a:ext cx="5537077" cy="5143499"/>
          </a:xfrm>
          <a:prstGeom prst="ellipse">
            <a:avLst/>
          </a:prstGeom>
          <a:blipFill>
            <a:blip r:embed="rId4"/>
            <a:srcRect/>
            <a:stretch>
              <a:fillRect t="-3000" b="-3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08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96" y="75691"/>
            <a:ext cx="8451669" cy="4993350"/>
          </a:xfrm>
          <a:prstGeom prst="rect">
            <a:avLst/>
          </a:prstGeom>
        </p:spPr>
      </p:pic>
      <p:sp>
        <p:nvSpPr>
          <p:cNvPr id="3" name="Diagonal Stripe 2"/>
          <p:cNvSpPr/>
          <p:nvPr/>
        </p:nvSpPr>
        <p:spPr>
          <a:xfrm>
            <a:off x="1894114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iagonal Stripe 6"/>
          <p:cNvSpPr/>
          <p:nvPr/>
        </p:nvSpPr>
        <p:spPr>
          <a:xfrm>
            <a:off x="7981405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gonal Stripe 8"/>
          <p:cNvSpPr/>
          <p:nvPr/>
        </p:nvSpPr>
        <p:spPr>
          <a:xfrm>
            <a:off x="666204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iagonal Stripe 9"/>
          <p:cNvSpPr/>
          <p:nvPr/>
        </p:nvSpPr>
        <p:spPr>
          <a:xfrm>
            <a:off x="4937759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>
            <a:off x="4474027" y="3631474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>
            <a:off x="5277396" y="3640182"/>
            <a:ext cx="901333" cy="811566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iagonal Stripe 12"/>
          <p:cNvSpPr/>
          <p:nvPr/>
        </p:nvSpPr>
        <p:spPr>
          <a:xfrm>
            <a:off x="2320837" y="3627118"/>
            <a:ext cx="888275" cy="744583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gonal Stripe 14"/>
          <p:cNvSpPr/>
          <p:nvPr/>
        </p:nvSpPr>
        <p:spPr>
          <a:xfrm>
            <a:off x="4047303" y="3640182"/>
            <a:ext cx="890455" cy="860804"/>
          </a:xfrm>
          <a:prstGeom prst="diagStrip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8509298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75" y="81465"/>
            <a:ext cx="4750173" cy="11389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Current Markets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7DA0091F-D768-16FC-DD4E-CBC02ABFBE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706935"/>
              </p:ext>
            </p:extLst>
          </p:nvPr>
        </p:nvGraphicFramePr>
        <p:xfrm>
          <a:off x="258185" y="1242082"/>
          <a:ext cx="8251115" cy="4076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897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75" y="81465"/>
            <a:ext cx="4750173" cy="7791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375" y="918445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20 canary melon entries evaluated in 2024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885" y="1712468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10 participating seed companies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222885" y="2484720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Grown on CCRS, Clayton using </a:t>
            </a:r>
            <a:r>
              <a:rPr lang="en-US" sz="2800" dirty="0" err="1" smtClean="0"/>
              <a:t>plasticulture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22885" y="3290889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14 harvests (28 June through 29 July).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75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C7AFF-3D02-6D34-494C-9F0D45EC3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053" y="259575"/>
            <a:ext cx="5260817" cy="4658321"/>
          </a:xfrm>
          <a:prstGeom prst="rect">
            <a:avLst/>
          </a:prstGeom>
        </p:spPr>
      </p:pic>
      <p:sp>
        <p:nvSpPr>
          <p:cNvPr id="5" name="Google Shape;146;p16"/>
          <p:cNvSpPr txBox="1">
            <a:spLocks noGrp="1"/>
          </p:cNvSpPr>
          <p:nvPr>
            <p:ph type="title"/>
          </p:nvPr>
        </p:nvSpPr>
        <p:spPr>
          <a:xfrm>
            <a:off x="305825" y="301475"/>
            <a:ext cx="3113824" cy="954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Clustering </a:t>
            </a:r>
            <a:endParaRPr dirty="0"/>
          </a:p>
        </p:txBody>
      </p:sp>
      <p:sp>
        <p:nvSpPr>
          <p:cNvPr id="6" name="Google Shape;147;p16"/>
          <p:cNvSpPr txBox="1">
            <a:spLocks/>
          </p:cNvSpPr>
          <p:nvPr/>
        </p:nvSpPr>
        <p:spPr bwMode="auto">
          <a:xfrm>
            <a:off x="305825" y="2597654"/>
            <a:ext cx="2930100" cy="20146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2000" dirty="0" smtClean="0"/>
              <a:t>Generated from free sorting data </a:t>
            </a:r>
          </a:p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2000" dirty="0" smtClean="0"/>
              <a:t>Depicts similarly perceived cultigens as clusters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01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C7AFF-3D02-6D34-494C-9F0D45EC3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053" y="259575"/>
            <a:ext cx="5260817" cy="4658321"/>
          </a:xfrm>
          <a:prstGeom prst="rect">
            <a:avLst/>
          </a:prstGeom>
        </p:spPr>
      </p:pic>
      <p:sp>
        <p:nvSpPr>
          <p:cNvPr id="5" name="Google Shape;146;p16"/>
          <p:cNvSpPr txBox="1">
            <a:spLocks noGrp="1"/>
          </p:cNvSpPr>
          <p:nvPr>
            <p:ph type="title"/>
          </p:nvPr>
        </p:nvSpPr>
        <p:spPr>
          <a:xfrm>
            <a:off x="305825" y="301475"/>
            <a:ext cx="3113824" cy="954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Clustering </a:t>
            </a:r>
            <a:endParaRPr dirty="0"/>
          </a:p>
        </p:txBody>
      </p:sp>
      <p:sp>
        <p:nvSpPr>
          <p:cNvPr id="6" name="Google Shape;147;p16"/>
          <p:cNvSpPr txBox="1">
            <a:spLocks/>
          </p:cNvSpPr>
          <p:nvPr/>
        </p:nvSpPr>
        <p:spPr bwMode="auto">
          <a:xfrm>
            <a:off x="305825" y="2597654"/>
            <a:ext cx="2930100" cy="20146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2000" dirty="0" smtClean="0"/>
              <a:t>Generated from free sorting data </a:t>
            </a:r>
          </a:p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2000" dirty="0" smtClean="0"/>
              <a:t>Depicts similarly perceived cultigens as clusters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756211" y="1056052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58006" y="4306646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58004" y="4102244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58002" y="3671947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68758" y="3456787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58003" y="2789824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68758" y="1939961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68760" y="1714060"/>
            <a:ext cx="1129553" cy="18288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1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39FA-3D09-6A16-A3C6-CAC7A36F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265"/>
            <a:ext cx="8229600" cy="80129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+mj-lt"/>
              </a:rPr>
              <a:t>Covington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80E74-903E-CF9F-BF24-4F087E8F7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wrap="square" anchor="t"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Orange-fleshed industry standard for NC sweetpotato growers</a:t>
            </a:r>
          </a:p>
          <a:p>
            <a:pPr lvl="1"/>
            <a:r>
              <a:rPr lang="en-US" dirty="0">
                <a:latin typeface="+mn-lt"/>
              </a:rPr>
              <a:t>Comprises over </a:t>
            </a:r>
            <a:r>
              <a:rPr lang="en-US" dirty="0" smtClean="0">
                <a:latin typeface="+mn-lt"/>
              </a:rPr>
              <a:t>85-90% </a:t>
            </a:r>
            <a:r>
              <a:rPr lang="en-US" dirty="0">
                <a:latin typeface="+mn-lt"/>
              </a:rPr>
              <a:t>of acreage grown in NC</a:t>
            </a:r>
          </a:p>
          <a:p>
            <a:r>
              <a:rPr lang="en-US" dirty="0">
                <a:latin typeface="+mn-lt"/>
              </a:rPr>
              <a:t>Comparison check to other two varieties</a:t>
            </a:r>
          </a:p>
          <a:p>
            <a:r>
              <a:rPr lang="en-US" dirty="0">
                <a:latin typeface="+mn-lt"/>
              </a:rPr>
              <a:t>High yield, high pack-out, stores up to 12 months</a:t>
            </a:r>
          </a:p>
          <a:p>
            <a:r>
              <a:rPr lang="en-US" dirty="0">
                <a:latin typeface="+mn-lt"/>
              </a:rPr>
              <a:t>Susceptible to GRKN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A3116-D687-5BB4-6D57-E4D1AA0C49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62" r="3" b="20549"/>
          <a:stretch/>
        </p:blipFill>
        <p:spPr>
          <a:xfrm>
            <a:off x="4645028" y="1631156"/>
            <a:ext cx="4041775" cy="2963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1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514349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t="123" r="648" b="-123"/>
          <a:stretch/>
        </p:blipFill>
        <p:spPr>
          <a:xfrm>
            <a:off x="-12699" y="-1"/>
            <a:ext cx="5943680" cy="515596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56550" y="223877"/>
            <a:ext cx="2949178" cy="63280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Fruit Profile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056550" y="944630"/>
            <a:ext cx="2969116" cy="39931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/>
              <a:t>Vibrant golden-yellow rind.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/>
              <a:t>Oblong / Oval shape (Spheroid)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/>
              <a:t>Average fruit weight  3.7 – 6.6 lb.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/>
              <a:t>Mainly ivory or light green flesh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/>
              <a:t>Some orange flesh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07373" y="2941193"/>
            <a:ext cx="2971800" cy="2114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Typical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Canary Melon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5964-2B77-F5C1-AF54-32634E3A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522936"/>
            <a:ext cx="8229600" cy="80129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+mj-lt"/>
              </a:rPr>
              <a:t>NC09-1105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3F679-9C4D-C159-3DFC-E9CFD586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wrap="square" anchor="t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+mn-lt"/>
              </a:rPr>
              <a:t>Orange-fleshed </a:t>
            </a:r>
            <a:r>
              <a:rPr lang="en-US" sz="1900" dirty="0" err="1">
                <a:latin typeface="+mn-lt"/>
              </a:rPr>
              <a:t>tablestock</a:t>
            </a:r>
            <a:r>
              <a:rPr lang="en-US" sz="1900" dirty="0">
                <a:latin typeface="+mn-lt"/>
              </a:rPr>
              <a:t> clone with GRKN resistance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latin typeface="+mn-lt"/>
              </a:rPr>
              <a:t>Invasive RKN species of significance to NC </a:t>
            </a:r>
            <a:r>
              <a:rPr lang="en-US" sz="1500" dirty="0" err="1">
                <a:latin typeface="+mn-lt"/>
              </a:rPr>
              <a:t>sweetpotato</a:t>
            </a:r>
            <a:r>
              <a:rPr lang="en-US" sz="1500" dirty="0">
                <a:latin typeface="+mn-lt"/>
              </a:rPr>
              <a:t> growers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latin typeface="+mn-lt"/>
              </a:rPr>
              <a:t>Bred and selected in 2009 but cut due to concerns in long-term storage in initial tests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latin typeface="+mn-lt"/>
              </a:rPr>
              <a:t>“Resurrected” after screening identified it as resistant to GRKN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latin typeface="+mn-lt"/>
              </a:rPr>
              <a:t>Good </a:t>
            </a:r>
            <a:r>
              <a:rPr lang="en-US" sz="1900" dirty="0" smtClean="0">
                <a:latin typeface="+mn-lt"/>
              </a:rPr>
              <a:t>yield but long term storage may be a concern</a:t>
            </a:r>
            <a:endParaRPr lang="en-US" sz="19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US" sz="1500" dirty="0">
                <a:latin typeface="+mn-lt"/>
              </a:rPr>
              <a:t>Short-term variety for growers with GRKN-infested fields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latin typeface="+mn-lt"/>
              </a:rPr>
              <a:t>Likely to be released Fall 2025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9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EE7CA-C251-724D-A20C-563B36138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364" r="3" b="20647"/>
          <a:stretch/>
        </p:blipFill>
        <p:spPr>
          <a:xfrm>
            <a:off x="4645028" y="1631156"/>
            <a:ext cx="4041775" cy="2963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69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800A-DA47-458F-B848-DBA277D18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548878"/>
            <a:ext cx="8229600" cy="80129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+mj-lt"/>
              </a:rPr>
              <a:t>NC15-0728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FA438-C826-8AC2-24EF-E86579113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wrap="square" anchor="t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Yellow-fleshed specialty-type clone bred in 2015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j-lt"/>
              </a:rPr>
              <a:t>Progeny of Covington (orange-fleshed) and a purple-fleshed clone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Alternative to traditional orange-fleshed and anthocyanin-rich purple-fleshed varieties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Fair disease resistance, excellent culinary quality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j-lt"/>
              </a:rPr>
              <a:t>Susceptible to GRKN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Likely to be released Fall 2025</a:t>
            </a:r>
          </a:p>
          <a:p>
            <a:pPr>
              <a:lnSpc>
                <a:spcPct val="90000"/>
              </a:lnSpc>
            </a:pPr>
            <a:endParaRPr lang="en-US" dirty="0">
              <a:latin typeface="+mj-lt"/>
            </a:endParaRPr>
          </a:p>
        </p:txBody>
      </p:sp>
      <p:pic>
        <p:nvPicPr>
          <p:cNvPr id="4" name="Picture 3" descr="A group of potatoes on grass&#10;&#10;Description automatically generated">
            <a:extLst>
              <a:ext uri="{FF2B5EF4-FFF2-40B4-BE49-F238E27FC236}">
                <a16:creationId xmlns:a16="http://schemas.microsoft.com/office/drawing/2014/main" id="{7D248652-7AD5-F1BE-E191-592AB908B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29014" r="3" b="15997"/>
          <a:stretch/>
        </p:blipFill>
        <p:spPr>
          <a:xfrm>
            <a:off x="4645028" y="1631156"/>
            <a:ext cx="4041775" cy="2963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2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08173-69AE-7D60-B227-19D3A7B5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607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Study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1145-D94C-C2D8-C202-8EB735500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73" y="1476374"/>
            <a:ext cx="8438854" cy="3405591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Optimize nitrogen rate that produces the greatest yield and quality for two sweetpotato clones near release compared with Covington</a:t>
            </a:r>
          </a:p>
          <a:p>
            <a:r>
              <a:rPr lang="en-US" sz="2000" dirty="0">
                <a:latin typeface="+mn-lt"/>
              </a:rPr>
              <a:t>2 locations</a:t>
            </a:r>
          </a:p>
          <a:p>
            <a:pPr lvl="1"/>
            <a:r>
              <a:rPr lang="en-US" sz="2000" dirty="0">
                <a:latin typeface="+mn-lt"/>
              </a:rPr>
              <a:t>Horticultural Crops Research Station (HCRS) in Clinton, NC</a:t>
            </a:r>
          </a:p>
          <a:p>
            <a:pPr lvl="1"/>
            <a:r>
              <a:rPr lang="en-US" sz="2000" dirty="0">
                <a:latin typeface="+mn-lt"/>
              </a:rPr>
              <a:t>On-farm location with grower cooperator Leggett Farming Partnership near Nashville, NC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FA245-044E-CD49-36ED-17F6B203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78" y="3245767"/>
            <a:ext cx="4156629" cy="18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C935-8136-15B6-92D7-8E100CAA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8984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36D3-0167-0381-0E4F-080172DCC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0274"/>
            <a:ext cx="6720840" cy="3447758"/>
          </a:xfrm>
        </p:spPr>
        <p:txBody>
          <a:bodyPr/>
          <a:lstStyle/>
          <a:p>
            <a:r>
              <a:rPr lang="en-US" sz="1800" dirty="0" smtClean="0">
                <a:latin typeface="+mn-lt"/>
              </a:rPr>
              <a:t>5 </a:t>
            </a:r>
            <a:r>
              <a:rPr lang="en-US" sz="1800" dirty="0">
                <a:latin typeface="+mn-lt"/>
              </a:rPr>
              <a:t>fertilizer rate treatments randomized </a:t>
            </a:r>
            <a:r>
              <a:rPr lang="en-US" sz="1800" dirty="0" smtClean="0">
                <a:latin typeface="+mn-lt"/>
              </a:rPr>
              <a:t>within 4 replications</a:t>
            </a:r>
            <a:endParaRPr lang="en-US" sz="1800" dirty="0">
              <a:latin typeface="+mn-lt"/>
            </a:endParaRPr>
          </a:p>
          <a:p>
            <a:pPr lvl="1"/>
            <a:r>
              <a:rPr lang="en-US" sz="1600" dirty="0">
                <a:latin typeface="+mn-lt"/>
              </a:rPr>
              <a:t>0, 40, 80, 120, and 160 lb N/ac</a:t>
            </a:r>
          </a:p>
          <a:p>
            <a:r>
              <a:rPr lang="en-US" sz="1800" dirty="0">
                <a:latin typeface="+mn-lt"/>
              </a:rPr>
              <a:t>4 row plots, data collected on one of the two inner rows </a:t>
            </a:r>
          </a:p>
          <a:p>
            <a:r>
              <a:rPr lang="en-US" sz="1800" dirty="0" smtClean="0">
                <a:latin typeface="+mn-lt"/>
              </a:rPr>
              <a:t>Nitrogen </a:t>
            </a:r>
            <a:r>
              <a:rPr lang="en-US" sz="1800" dirty="0">
                <a:latin typeface="+mn-lt"/>
              </a:rPr>
              <a:t>fertilizer treatments were calcium nitrate (15.5-0-0) split into 2 or 3 applications, side-dressed by hand then cultivated in</a:t>
            </a:r>
          </a:p>
          <a:p>
            <a:pPr lvl="1"/>
            <a:r>
              <a:rPr lang="en-US" sz="1600" dirty="0">
                <a:latin typeface="+mn-lt"/>
              </a:rPr>
              <a:t>Note: an additional 24 </a:t>
            </a:r>
            <a:r>
              <a:rPr lang="en-US" sz="1600" dirty="0" err="1">
                <a:latin typeface="+mn-lt"/>
              </a:rPr>
              <a:t>lb</a:t>
            </a:r>
            <a:r>
              <a:rPr lang="en-US" sz="1600" dirty="0">
                <a:latin typeface="+mn-lt"/>
              </a:rPr>
              <a:t> N/ac was applied by mistake to the HCRS location during routine fertilization on the research station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71EF6-4215-8D23-A4D6-982A919A9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786" y="1917700"/>
            <a:ext cx="15367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8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9FE92-AA12-D5B4-AD1A-3759591A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103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2D139-F0BB-2CDC-F11E-A4073C0F8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6375"/>
            <a:ext cx="8229600" cy="3118247"/>
          </a:xfrm>
        </p:spPr>
        <p:txBody>
          <a:bodyPr/>
          <a:lstStyle/>
          <a:p>
            <a:r>
              <a:rPr lang="en-US" dirty="0">
                <a:latin typeface="+mn-lt"/>
              </a:rPr>
              <a:t>Large differences between 2 study locations</a:t>
            </a:r>
          </a:p>
          <a:p>
            <a:r>
              <a:rPr lang="en-US" dirty="0">
                <a:latin typeface="+mn-lt"/>
              </a:rPr>
              <a:t>On-farm location Covington 80 lb/ac yield: </a:t>
            </a:r>
            <a:r>
              <a:rPr lang="en-US" b="1" dirty="0">
                <a:latin typeface="+mn-lt"/>
              </a:rPr>
              <a:t>35,393 </a:t>
            </a:r>
            <a:r>
              <a:rPr lang="en-US" b="1" dirty="0" err="1">
                <a:latin typeface="+mn-lt"/>
              </a:rPr>
              <a:t>lbs</a:t>
            </a:r>
            <a:r>
              <a:rPr lang="en-US" b="1" dirty="0">
                <a:latin typeface="+mn-lt"/>
              </a:rPr>
              <a:t>/ac</a:t>
            </a:r>
          </a:p>
          <a:p>
            <a:r>
              <a:rPr lang="en-US" dirty="0">
                <a:latin typeface="+mn-lt"/>
              </a:rPr>
              <a:t>HCRS location Covington 80 lb/ac yield: </a:t>
            </a:r>
            <a:r>
              <a:rPr lang="en-US" b="1" dirty="0">
                <a:latin typeface="+mn-lt"/>
              </a:rPr>
              <a:t>9,671 </a:t>
            </a:r>
            <a:r>
              <a:rPr lang="en-US" b="1" dirty="0" err="1">
                <a:latin typeface="+mn-lt"/>
              </a:rPr>
              <a:t>lbs</a:t>
            </a:r>
            <a:r>
              <a:rPr lang="en-US" b="1" dirty="0">
                <a:latin typeface="+mn-lt"/>
              </a:rPr>
              <a:t>/ac</a:t>
            </a:r>
          </a:p>
          <a:p>
            <a:r>
              <a:rPr lang="en-US" dirty="0">
                <a:latin typeface="+mn-lt"/>
              </a:rPr>
              <a:t>Why?</a:t>
            </a:r>
          </a:p>
          <a:p>
            <a:pPr lvl="1"/>
            <a:r>
              <a:rPr lang="en-US" dirty="0">
                <a:latin typeface="+mn-lt"/>
              </a:rPr>
              <a:t>Planting time</a:t>
            </a:r>
          </a:p>
          <a:p>
            <a:pPr lvl="2"/>
            <a:r>
              <a:rPr lang="en-US" dirty="0">
                <a:latin typeface="+mn-lt"/>
              </a:rPr>
              <a:t>On-Farm: planted 6/11/24</a:t>
            </a:r>
          </a:p>
          <a:p>
            <a:pPr lvl="2"/>
            <a:r>
              <a:rPr lang="en-US" dirty="0">
                <a:latin typeface="+mn-lt"/>
              </a:rPr>
              <a:t>HCRS: planted 6/27/24</a:t>
            </a:r>
          </a:p>
          <a:p>
            <a:pPr lvl="1"/>
            <a:r>
              <a:rPr lang="en-US" dirty="0">
                <a:latin typeface="+mn-lt"/>
              </a:rPr>
              <a:t>Consistency of rainfall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2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road&#10;&#10;Description automatically generated">
            <a:extLst>
              <a:ext uri="{FF2B5EF4-FFF2-40B4-BE49-F238E27FC236}">
                <a16:creationId xmlns:a16="http://schemas.microsoft.com/office/drawing/2014/main" id="{3610A044-6F5D-202C-06AB-9ACD0673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68" y="508000"/>
            <a:ext cx="6868464" cy="45847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F98CED-A47F-8863-FFF3-11FB13F37EBA}"/>
              </a:ext>
            </a:extLst>
          </p:cNvPr>
          <p:cNvSpPr txBox="1"/>
          <p:nvPr/>
        </p:nvSpPr>
        <p:spPr>
          <a:xfrm>
            <a:off x="154858" y="514555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On-Farm location, photo courtesy of </a:t>
            </a:r>
            <a:r>
              <a:rPr lang="en-US" sz="1200" dirty="0" err="1"/>
              <a:t>Dusten</a:t>
            </a:r>
            <a:r>
              <a:rPr lang="en-US" sz="1200" dirty="0"/>
              <a:t> Jolly</a:t>
            </a:r>
          </a:p>
          <a:p>
            <a:r>
              <a:rPr lang="en-US" sz="1200" dirty="0"/>
              <a:t>9/26/24</a:t>
            </a:r>
          </a:p>
          <a:p>
            <a:r>
              <a:rPr lang="en-US" sz="1200" dirty="0"/>
              <a:t>108 DAP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D9671-EA17-6CE7-223F-1A6CB233395B}"/>
              </a:ext>
            </a:extLst>
          </p:cNvPr>
          <p:cNvSpPr/>
          <p:nvPr/>
        </p:nvSpPr>
        <p:spPr>
          <a:xfrm>
            <a:off x="3061607" y="1932211"/>
            <a:ext cx="302079" cy="69396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B635EA-3185-94FE-27B5-F4424DBC9B30}"/>
              </a:ext>
            </a:extLst>
          </p:cNvPr>
          <p:cNvSpPr/>
          <p:nvPr/>
        </p:nvSpPr>
        <p:spPr>
          <a:xfrm>
            <a:off x="4420960" y="1932212"/>
            <a:ext cx="302079" cy="69396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5F56A-DF02-BC58-CCFD-7F40DF35B250}"/>
              </a:ext>
            </a:extLst>
          </p:cNvPr>
          <p:cNvSpPr/>
          <p:nvPr/>
        </p:nvSpPr>
        <p:spPr>
          <a:xfrm>
            <a:off x="5533919" y="1932212"/>
            <a:ext cx="302079" cy="69396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5B725-A470-BAC4-85F5-91DB5888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38" y="970156"/>
            <a:ext cx="5011443" cy="353997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A92D58-698D-EE70-6E4D-081949EE1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951350"/>
              </p:ext>
            </p:extLst>
          </p:nvPr>
        </p:nvGraphicFramePr>
        <p:xfrm>
          <a:off x="5883021" y="742162"/>
          <a:ext cx="2854241" cy="3545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8900">
                  <a:extLst>
                    <a:ext uri="{9D8B030D-6E8A-4147-A177-3AD203B41FA5}">
                      <a16:colId xmlns:a16="http://schemas.microsoft.com/office/drawing/2014/main" val="1031499176"/>
                    </a:ext>
                  </a:extLst>
                </a:gridCol>
                <a:gridCol w="1445341">
                  <a:extLst>
                    <a:ext uri="{9D8B030D-6E8A-4147-A177-3AD203B41FA5}">
                      <a16:colId xmlns:a16="http://schemas.microsoft.com/office/drawing/2014/main" val="3085495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Date Recorded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Precipitation (in)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3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7/1/24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0.78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02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7/8/24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094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7/16/24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147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7/23/24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84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7/30/24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07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8/29/24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939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9/26/24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78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10/15/24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 (full)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48686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EAF4E0-21A0-01CC-1C6C-3953CCB61383}"/>
              </a:ext>
            </a:extLst>
          </p:cNvPr>
          <p:cNvSpPr txBox="1"/>
          <p:nvPr/>
        </p:nvSpPr>
        <p:spPr>
          <a:xfrm>
            <a:off x="5883020" y="4440667"/>
            <a:ext cx="2854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24.63 inches total precipitation</a:t>
            </a:r>
          </a:p>
        </p:txBody>
      </p:sp>
    </p:spTree>
    <p:extLst>
      <p:ext uri="{BB962C8B-B14F-4D97-AF65-F5344CB8AC3E}">
        <p14:creationId xmlns:p14="http://schemas.microsoft.com/office/powerpoint/2010/main" val="17364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with plants growing&#10;&#10;Description automatically generated">
            <a:extLst>
              <a:ext uri="{FF2B5EF4-FFF2-40B4-BE49-F238E27FC236}">
                <a16:creationId xmlns:a16="http://schemas.microsoft.com/office/drawing/2014/main" id="{9CB38120-8F1A-E718-60BE-3F32FF59C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68" y="508000"/>
            <a:ext cx="6868464" cy="45847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69253E-D16A-9F8D-FAF1-A398AA095316}"/>
              </a:ext>
            </a:extLst>
          </p:cNvPr>
          <p:cNvSpPr txBox="1"/>
          <p:nvPr/>
        </p:nvSpPr>
        <p:spPr>
          <a:xfrm>
            <a:off x="177553" y="508000"/>
            <a:ext cx="887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HCRS location, photo courtesy of </a:t>
            </a:r>
            <a:r>
              <a:rPr lang="en-US" sz="1200" dirty="0" err="1"/>
              <a:t>Dusten</a:t>
            </a:r>
            <a:r>
              <a:rPr lang="en-US" sz="1200" dirty="0"/>
              <a:t> Jolly</a:t>
            </a:r>
          </a:p>
          <a:p>
            <a:r>
              <a:rPr lang="en-US" sz="1200" dirty="0"/>
              <a:t>10/23/24</a:t>
            </a:r>
          </a:p>
          <a:p>
            <a:r>
              <a:rPr lang="en-US" sz="1200" dirty="0"/>
              <a:t>119 DAP</a:t>
            </a:r>
          </a:p>
        </p:txBody>
      </p:sp>
    </p:spTree>
    <p:extLst>
      <p:ext uri="{BB962C8B-B14F-4D97-AF65-F5344CB8AC3E}">
        <p14:creationId xmlns:p14="http://schemas.microsoft.com/office/powerpoint/2010/main" val="33470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1A7120-4263-8A8F-1BC8-164990498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87" y="611724"/>
            <a:ext cx="5923625" cy="427117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E08B583-DEBF-B695-2EE5-10AD53DFE932}"/>
              </a:ext>
            </a:extLst>
          </p:cNvPr>
          <p:cNvSpPr/>
          <p:nvPr/>
        </p:nvSpPr>
        <p:spPr>
          <a:xfrm>
            <a:off x="6085211" y="1885444"/>
            <a:ext cx="793019" cy="92249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4A671-4AD1-F486-BD63-3FD01C1273E5}"/>
              </a:ext>
            </a:extLst>
          </p:cNvPr>
          <p:cNvSpPr txBox="1"/>
          <p:nvPr/>
        </p:nvSpPr>
        <p:spPr>
          <a:xfrm>
            <a:off x="7655065" y="1654611"/>
            <a:ext cx="1197622" cy="646331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Light frost ~2 weeks before harvest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E36A52-28D9-569F-3293-8D441F6B9F93}"/>
              </a:ext>
            </a:extLst>
          </p:cNvPr>
          <p:cNvSpPr/>
          <p:nvPr/>
        </p:nvSpPr>
        <p:spPr>
          <a:xfrm>
            <a:off x="2354782" y="2217218"/>
            <a:ext cx="1853076" cy="108433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74648-7C87-69FE-40BF-FC1A93103D97}"/>
              </a:ext>
            </a:extLst>
          </p:cNvPr>
          <p:cNvSpPr txBox="1"/>
          <p:nvPr/>
        </p:nvSpPr>
        <p:spPr>
          <a:xfrm>
            <a:off x="258944" y="2156251"/>
            <a:ext cx="1229989" cy="83099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Heavy rains for over a month immediately after planting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921D2F-370E-D1D1-22AB-9F60795BF042}"/>
              </a:ext>
            </a:extLst>
          </p:cNvPr>
          <p:cNvSpPr/>
          <p:nvPr/>
        </p:nvSpPr>
        <p:spPr>
          <a:xfrm>
            <a:off x="4358936" y="2807936"/>
            <a:ext cx="2519294" cy="493614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0DB32-C036-4550-FAD6-3E05E1D98D62}"/>
              </a:ext>
            </a:extLst>
          </p:cNvPr>
          <p:cNvSpPr txBox="1"/>
          <p:nvPr/>
        </p:nvSpPr>
        <p:spPr>
          <a:xfrm>
            <a:off x="7655065" y="2987248"/>
            <a:ext cx="1197622" cy="1015663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Dry period, only one major rain event within 2 months of harvest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BC70D-19FA-17D0-63B3-35889396AEC9}"/>
              </a:ext>
            </a:extLst>
          </p:cNvPr>
          <p:cNvSpPr txBox="1"/>
          <p:nvPr/>
        </p:nvSpPr>
        <p:spPr>
          <a:xfrm>
            <a:off x="7533812" y="4458384"/>
            <a:ext cx="131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25.0 total inches of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44107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CA1A-4260-F8D5-3A34-2E0EC60E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611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On-Farm Results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3A0FB3D-8998-B1C1-7A41-DC2348C3A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854388"/>
              </p:ext>
            </p:extLst>
          </p:nvPr>
        </p:nvGraphicFramePr>
        <p:xfrm>
          <a:off x="3486149" y="1214257"/>
          <a:ext cx="5437415" cy="3602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9CE0704-258C-1C16-8F8D-0CAFE0D99475}"/>
              </a:ext>
            </a:extLst>
          </p:cNvPr>
          <p:cNvSpPr txBox="1"/>
          <p:nvPr/>
        </p:nvSpPr>
        <p:spPr>
          <a:xfrm>
            <a:off x="193222" y="1390425"/>
            <a:ext cx="303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differences in this location, but yields were fairly good overall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98958-E18C-C86B-B876-588B5A3FC2E9}"/>
              </a:ext>
            </a:extLst>
          </p:cNvPr>
          <p:cNvSpPr txBox="1"/>
          <p:nvPr/>
        </p:nvSpPr>
        <p:spPr>
          <a:xfrm>
            <a:off x="4048910" y="4816928"/>
            <a:ext cx="5130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SAS, Tukey-Kramer method at P &lt; 0.05, Effect: Clone*Rate | p-value: 0.8931 (ns)</a:t>
            </a:r>
          </a:p>
        </p:txBody>
      </p:sp>
      <p:pic>
        <p:nvPicPr>
          <p:cNvPr id="17" name="Picture 16" descr="Several containers of potatoes&#10;&#10;Description automatically generated">
            <a:extLst>
              <a:ext uri="{FF2B5EF4-FFF2-40B4-BE49-F238E27FC236}">
                <a16:creationId xmlns:a16="http://schemas.microsoft.com/office/drawing/2014/main" id="{4616D503-D60F-E55F-D3AC-84A0DB1D0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80" y="2408279"/>
            <a:ext cx="3211533" cy="240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2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75" y="81465"/>
            <a:ext cx="4750173" cy="7791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Project Objectives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375" y="918445"/>
            <a:ext cx="869823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Evaluate range of canary melon genetics and determine adaptation to NC growing conditions.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375" y="2039706"/>
            <a:ext cx="869823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Select cultivars for advanced testing based of field and laboratory results, and sensory evaluations.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222885" y="3146834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Conduct sensory evaluations; trained and consumer.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41375" y="3859796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elected cultivars to farmers for grow out and evaluation.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41375" y="4566195"/>
            <a:ext cx="86982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Adoption: Will growers grow canary melons in 2026.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01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F079-7F1B-5185-4020-449FE1C6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660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On-Farm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630BC-A823-24E0-4875-7D4856AD8F3E}"/>
              </a:ext>
            </a:extLst>
          </p:cNvPr>
          <p:cNvSpPr txBox="1"/>
          <p:nvPr/>
        </p:nvSpPr>
        <p:spPr>
          <a:xfrm>
            <a:off x="4479721" y="4823670"/>
            <a:ext cx="4563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SAS, Tukey-Kramer method at P &lt; 0.05, Effect: Clone | p-value: 0.0218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2FC068C-2DD7-5212-C041-B4CE804495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4320910"/>
              </p:ext>
            </p:extLst>
          </p:nvPr>
        </p:nvGraphicFramePr>
        <p:xfrm>
          <a:off x="3405930" y="1166070"/>
          <a:ext cx="5637402" cy="3729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DF47C0C-CBB7-52F1-491D-49B4765213AE}"/>
              </a:ext>
            </a:extLst>
          </p:cNvPr>
          <p:cNvSpPr txBox="1"/>
          <p:nvPr/>
        </p:nvSpPr>
        <p:spPr>
          <a:xfrm>
            <a:off x="4815281" y="1912690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BE60E-73D6-290A-FBAE-7ACEF35C86EB}"/>
              </a:ext>
            </a:extLst>
          </p:cNvPr>
          <p:cNvSpPr txBox="1"/>
          <p:nvPr/>
        </p:nvSpPr>
        <p:spPr>
          <a:xfrm>
            <a:off x="6316910" y="2097356"/>
            <a:ext cx="48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BCD60-24E7-1455-7A13-DD24F57B22F0}"/>
              </a:ext>
            </a:extLst>
          </p:cNvPr>
          <p:cNvSpPr txBox="1"/>
          <p:nvPr/>
        </p:nvSpPr>
        <p:spPr>
          <a:xfrm>
            <a:off x="7810149" y="2046242"/>
            <a:ext cx="54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CF83A3-64A7-B6E8-4295-6BC3624A1A73}"/>
              </a:ext>
            </a:extLst>
          </p:cNvPr>
          <p:cNvSpPr txBox="1"/>
          <p:nvPr/>
        </p:nvSpPr>
        <p:spPr>
          <a:xfrm>
            <a:off x="293615" y="1320950"/>
            <a:ext cx="3112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Covington was the highest yielding clone at this location</a:t>
            </a:r>
          </a:p>
        </p:txBody>
      </p:sp>
      <p:pic>
        <p:nvPicPr>
          <p:cNvPr id="16" name="Picture 15" descr="Several yellow containers with potatoes in them&#10;&#10;Description automatically generated">
            <a:extLst>
              <a:ext uri="{FF2B5EF4-FFF2-40B4-BE49-F238E27FC236}">
                <a16:creationId xmlns:a16="http://schemas.microsoft.com/office/drawing/2014/main" id="{C6DC3370-2BF9-AAE1-F860-536AA04A0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50" y="2433251"/>
            <a:ext cx="3187226" cy="239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3A83-4243-FE41-8448-8597DD67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7816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On-Farm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4E98A-A9D6-1664-845E-367E8ABBFB67}"/>
              </a:ext>
            </a:extLst>
          </p:cNvPr>
          <p:cNvSpPr txBox="1"/>
          <p:nvPr/>
        </p:nvSpPr>
        <p:spPr>
          <a:xfrm>
            <a:off x="4371278" y="4806176"/>
            <a:ext cx="477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SAS, Tukey-Kramer method at P &lt; 0.05, Effect: Rate | p-value: 0.1145 (ns)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CEB1AB-579D-E859-BEE8-7012856216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189532"/>
              </p:ext>
            </p:extLst>
          </p:nvPr>
        </p:nvGraphicFramePr>
        <p:xfrm>
          <a:off x="3275163" y="1118861"/>
          <a:ext cx="5687682" cy="3591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7BE16CB-92DB-ED0B-AEE7-BA7D64FB1229}"/>
              </a:ext>
            </a:extLst>
          </p:cNvPr>
          <p:cNvSpPr txBox="1"/>
          <p:nvPr/>
        </p:nvSpPr>
        <p:spPr>
          <a:xfrm>
            <a:off x="258792" y="1309106"/>
            <a:ext cx="2941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differences between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 </a:t>
            </a:r>
            <a:r>
              <a:rPr lang="en-US" dirty="0" err="1"/>
              <a:t>lb</a:t>
            </a:r>
            <a:r>
              <a:rPr lang="en-US" dirty="0"/>
              <a:t> N/ac numerically the highest</a:t>
            </a:r>
          </a:p>
        </p:txBody>
      </p:sp>
      <p:pic>
        <p:nvPicPr>
          <p:cNvPr id="12" name="Picture 11" descr="Several containers of potatoes&#10;&#10;Description automatically generated">
            <a:extLst>
              <a:ext uri="{FF2B5EF4-FFF2-40B4-BE49-F238E27FC236}">
                <a16:creationId xmlns:a16="http://schemas.microsoft.com/office/drawing/2014/main" id="{B63A1A86-E504-6930-A3F3-8CFDEBF3B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92" y="2634066"/>
            <a:ext cx="3094008" cy="23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78A2-AE03-ED56-21D4-D2A358A1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937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HCRS Results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EF0E619-0162-45EA-4C25-0F982364C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558448"/>
              </p:ext>
            </p:extLst>
          </p:nvPr>
        </p:nvGraphicFramePr>
        <p:xfrm>
          <a:off x="3461656" y="1255193"/>
          <a:ext cx="5543551" cy="365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12504CA-830B-504A-6E08-D62CA9416B6F}"/>
              </a:ext>
            </a:extLst>
          </p:cNvPr>
          <p:cNvSpPr txBox="1"/>
          <p:nvPr/>
        </p:nvSpPr>
        <p:spPr>
          <a:xfrm>
            <a:off x="250371" y="1255193"/>
            <a:ext cx="3086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separation at this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098881-2008-752F-A01C-4DF0F90D8679}"/>
              </a:ext>
            </a:extLst>
          </p:cNvPr>
          <p:cNvSpPr txBox="1"/>
          <p:nvPr/>
        </p:nvSpPr>
        <p:spPr>
          <a:xfrm>
            <a:off x="4228051" y="4862274"/>
            <a:ext cx="510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SAS, Tukey-Kramer method at P &lt; 0.05, Effect: Clone*Rate | p-value: 0.0451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02809-4CA0-DADF-F19B-C2A4A832B0E2}"/>
              </a:ext>
            </a:extLst>
          </p:cNvPr>
          <p:cNvSpPr txBox="1"/>
          <p:nvPr/>
        </p:nvSpPr>
        <p:spPr>
          <a:xfrm>
            <a:off x="4515356" y="3126569"/>
            <a:ext cx="250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7C6E25-C6AD-E639-6B16-21A8C8E847C5}"/>
              </a:ext>
            </a:extLst>
          </p:cNvPr>
          <p:cNvSpPr txBox="1"/>
          <p:nvPr/>
        </p:nvSpPr>
        <p:spPr>
          <a:xfrm>
            <a:off x="8190428" y="2440945"/>
            <a:ext cx="473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ABC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1591F3-6F57-571A-9E16-8423091AB12F}"/>
              </a:ext>
            </a:extLst>
          </p:cNvPr>
          <p:cNvSpPr txBox="1"/>
          <p:nvPr/>
        </p:nvSpPr>
        <p:spPr>
          <a:xfrm>
            <a:off x="8433924" y="2132356"/>
            <a:ext cx="3618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45B80-13B6-B6E9-816B-B0185FAA4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19" y="2360821"/>
            <a:ext cx="3327107" cy="249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12B3-B99F-573F-B27C-B7D95FFC7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Nitrogen Rate Results </a:t>
            </a:r>
            <a:r>
              <a:rPr lang="en-US" dirty="0">
                <a:latin typeface="+mj-lt"/>
              </a:rPr>
              <a:t>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25AE4-D189-961F-717B-82F77FFB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6375"/>
            <a:ext cx="8229600" cy="3118247"/>
          </a:xfrm>
        </p:spPr>
        <p:txBody>
          <a:bodyPr/>
          <a:lstStyle/>
          <a:p>
            <a:r>
              <a:rPr lang="en-US" sz="1800" dirty="0">
                <a:latin typeface="+mn-lt"/>
              </a:rPr>
              <a:t>There were no differences between rates at the on-farm location, but Covington had overall greater marketable yields compared to NC09-1105 and NC15-0728.</a:t>
            </a:r>
          </a:p>
          <a:p>
            <a:r>
              <a:rPr lang="en-US" sz="1800" dirty="0">
                <a:latin typeface="+mn-lt"/>
              </a:rPr>
              <a:t>Yields were much lower at the HCRS location compared to the on-farm location, but there was statistical separation among treatments.</a:t>
            </a:r>
          </a:p>
          <a:p>
            <a:pPr lvl="1"/>
            <a:r>
              <a:rPr lang="en-US" sz="1600" dirty="0">
                <a:latin typeface="+mn-lt"/>
              </a:rPr>
              <a:t>Covington and NC15-0728: no differences between rates, but numerical increases with increasing rate</a:t>
            </a:r>
          </a:p>
          <a:p>
            <a:pPr lvl="1"/>
            <a:r>
              <a:rPr lang="en-US" sz="1600" dirty="0">
                <a:latin typeface="+mn-lt"/>
              </a:rPr>
              <a:t>NC09-1105 – 120 and 160 </a:t>
            </a:r>
            <a:r>
              <a:rPr lang="en-US" sz="1600" dirty="0" err="1">
                <a:latin typeface="+mn-lt"/>
              </a:rPr>
              <a:t>lb</a:t>
            </a:r>
            <a:r>
              <a:rPr lang="en-US" sz="1600" dirty="0">
                <a:latin typeface="+mn-lt"/>
              </a:rPr>
              <a:t> N/ac rates resulted in the highest marketable yields</a:t>
            </a:r>
          </a:p>
          <a:p>
            <a:r>
              <a:rPr lang="en-US" sz="1800" dirty="0">
                <a:latin typeface="+mn-lt"/>
              </a:rPr>
              <a:t>These studies need to be repeated.</a:t>
            </a:r>
          </a:p>
          <a:p>
            <a:pPr lvl="1"/>
            <a:r>
              <a:rPr lang="en-US" sz="1600" dirty="0">
                <a:latin typeface="+mn-lt"/>
              </a:rPr>
              <a:t>Planting time and weather resulted in large differences between the locations.</a:t>
            </a:r>
          </a:p>
        </p:txBody>
      </p:sp>
    </p:spTree>
    <p:extLst>
      <p:ext uri="{BB962C8B-B14F-4D97-AF65-F5344CB8AC3E}">
        <p14:creationId xmlns:p14="http://schemas.microsoft.com/office/powerpoint/2010/main" val="22462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73" y="561550"/>
            <a:ext cx="7199602" cy="43421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8907" y="1673013"/>
            <a:ext cx="7044266" cy="386080"/>
          </a:xfrm>
          <a:prstGeom prst="rect">
            <a:avLst/>
          </a:prstGeom>
          <a:solidFill>
            <a:schemeClr val="accent6">
              <a:lumMod val="75000"/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5525" y="2678856"/>
            <a:ext cx="7044266" cy="386080"/>
          </a:xfrm>
          <a:prstGeom prst="rect">
            <a:avLst/>
          </a:prstGeom>
          <a:solidFill>
            <a:schemeClr val="accent6">
              <a:lumMod val="75000"/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85526" y="3681302"/>
            <a:ext cx="7044266" cy="386080"/>
          </a:xfrm>
          <a:prstGeom prst="rect">
            <a:avLst/>
          </a:prstGeom>
          <a:solidFill>
            <a:schemeClr val="accent6">
              <a:lumMod val="75000"/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BC8961A-EF16-958C-FEEE-F3EC5F4B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63" y="528320"/>
            <a:ext cx="8305801" cy="807121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Nitrogen Rate Effects on Three </a:t>
            </a:r>
            <a:r>
              <a:rPr lang="en-US" sz="2800" dirty="0" err="1" smtClean="0">
                <a:latin typeface="+mj-lt"/>
              </a:rPr>
              <a:t>Sweetpotato</a:t>
            </a:r>
            <a:r>
              <a:rPr lang="en-US" sz="2800" dirty="0" smtClean="0">
                <a:latin typeface="+mj-lt"/>
              </a:rPr>
              <a:t> Clones and the Amounts of Free Asparagine in the Root Tissue</a:t>
            </a:r>
            <a:endParaRPr lang="en-US" sz="2800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925AE4-D189-961F-717B-82F77FFB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4" y="1628775"/>
            <a:ext cx="8208819" cy="3118247"/>
          </a:xfrm>
        </p:spPr>
        <p:txBody>
          <a:bodyPr/>
          <a:lstStyle/>
          <a:p>
            <a:r>
              <a:rPr lang="en-US" sz="1800" dirty="0" smtClean="0">
                <a:latin typeface="+mn-lt"/>
              </a:rPr>
              <a:t>Free asparagine is a major nitrogen transport molecule in plants and has been strongly correlated with the formation of acrylamide, a carcinogen, in fried </a:t>
            </a:r>
            <a:r>
              <a:rPr lang="en-US" sz="1800" dirty="0" err="1" smtClean="0">
                <a:latin typeface="+mn-lt"/>
              </a:rPr>
              <a:t>sweetpotato</a:t>
            </a:r>
            <a:r>
              <a:rPr lang="en-US" sz="1800" dirty="0" smtClean="0">
                <a:latin typeface="+mn-lt"/>
              </a:rPr>
              <a:t> products</a:t>
            </a:r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Evaluated the correlation of free asparagine and Nitrogen rate</a:t>
            </a:r>
          </a:p>
          <a:p>
            <a:r>
              <a:rPr lang="en-US" sz="1800" dirty="0" smtClean="0">
                <a:latin typeface="+mn-lt"/>
              </a:rPr>
              <a:t>Measured </a:t>
            </a:r>
            <a:r>
              <a:rPr lang="en-US" sz="1800" dirty="0" err="1" smtClean="0">
                <a:latin typeface="+mn-lt"/>
              </a:rPr>
              <a:t>sweetpotato</a:t>
            </a:r>
            <a:r>
              <a:rPr lang="en-US" sz="1800" dirty="0" smtClean="0">
                <a:latin typeface="+mn-lt"/>
              </a:rPr>
              <a:t> free asparagine contents for the three clones at the five nitrogen rates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8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484" y="482551"/>
            <a:ext cx="3962823" cy="46825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C8961A-EF16-958C-FEEE-F3EC5F4B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6" y="1144693"/>
            <a:ext cx="1954107" cy="1133421"/>
          </a:xfrm>
        </p:spPr>
        <p:txBody>
          <a:bodyPr/>
          <a:lstStyle/>
          <a:p>
            <a:pPr algn="l"/>
            <a:r>
              <a:rPr lang="en-US" sz="1400" dirty="0" smtClean="0">
                <a:latin typeface="+mj-lt"/>
              </a:rPr>
              <a:t>Free asparagine and nitrogen rate correlations, Nitrogen Rate Study, 2024.</a:t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Source Matthew Allan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32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844" y="501332"/>
            <a:ext cx="5502275" cy="40221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BC8961A-EF16-958C-FEEE-F3EC5F4B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843" y="4590876"/>
            <a:ext cx="5502276" cy="388619"/>
          </a:xfrm>
        </p:spPr>
        <p:txBody>
          <a:bodyPr/>
          <a:lstStyle/>
          <a:p>
            <a:pPr algn="l"/>
            <a:r>
              <a:rPr lang="en-US" sz="1200" dirty="0" err="1" smtClean="0">
                <a:latin typeface="+mj-lt"/>
              </a:rPr>
              <a:t>Sweetpotato</a:t>
            </a:r>
            <a:r>
              <a:rPr lang="en-US" sz="1200" dirty="0" smtClean="0">
                <a:latin typeface="+mj-lt"/>
              </a:rPr>
              <a:t> free asparagine contents. Shared capital letters within a clone indicate no significant difference. Nitrogen Rate Study, 2024. Source Matthew Allan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81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12B3-B99F-573F-B27C-B7D95FFC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671"/>
            <a:ext cx="8229600" cy="801290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Free Asparagine Response to Nitrogen </a:t>
            </a:r>
            <a:r>
              <a:rPr lang="en-US" sz="3000" dirty="0">
                <a:latin typeface="+mj-lt"/>
              </a:rPr>
              <a:t>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25AE4-D189-961F-717B-82F77FFB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6375"/>
            <a:ext cx="8229600" cy="3118247"/>
          </a:xfrm>
        </p:spPr>
        <p:txBody>
          <a:bodyPr/>
          <a:lstStyle/>
          <a:p>
            <a:r>
              <a:rPr lang="en-US" sz="1800" dirty="0" smtClean="0">
                <a:latin typeface="+mn-lt"/>
              </a:rPr>
              <a:t>There were positive correlations between increased nitrogen rate application and free asparagine content in </a:t>
            </a:r>
            <a:r>
              <a:rPr lang="en-US" sz="1800" dirty="0" err="1" smtClean="0">
                <a:latin typeface="+mn-lt"/>
              </a:rPr>
              <a:t>sweetpotato</a:t>
            </a:r>
            <a:r>
              <a:rPr lang="en-US" sz="1800" dirty="0" smtClean="0">
                <a:latin typeface="+mn-lt"/>
              </a:rPr>
              <a:t>.</a:t>
            </a:r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Some clones appear to uptake nitrogen more than other clones (i.e. Covington).</a:t>
            </a:r>
          </a:p>
          <a:p>
            <a:r>
              <a:rPr lang="en-US" sz="1800" dirty="0" smtClean="0">
                <a:latin typeface="+mn-lt"/>
              </a:rPr>
              <a:t>It was plausible that the strong free asparagine response with respect to nitrogen rates was due to the unfavorable growing conditions, because free asparagine increases with plant stress. </a:t>
            </a:r>
          </a:p>
          <a:p>
            <a:r>
              <a:rPr lang="en-US" sz="1800" dirty="0" smtClean="0">
                <a:latin typeface="+mn-lt"/>
              </a:rPr>
              <a:t>We propose to continue the collaboration with Matthew Allan to better understand the relationship between excess nitrogen application and free asparagine in </a:t>
            </a:r>
            <a:r>
              <a:rPr lang="en-US" sz="1800" dirty="0" err="1" smtClean="0">
                <a:latin typeface="+mn-lt"/>
              </a:rPr>
              <a:t>sweetpotato</a:t>
            </a:r>
            <a:r>
              <a:rPr lang="en-US" sz="1800" dirty="0" smtClean="0">
                <a:latin typeface="+mn-lt"/>
              </a:rPr>
              <a:t> flesh.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87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961A-EF16-958C-FEEE-F3EC5F4B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878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5300-5689-F301-EF42-3F3FFB42E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267" y="1476375"/>
            <a:ext cx="5360974" cy="3118247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Thank you to our grower cooperator for the on-farm location, Leggett Farming Partnership of Nashville, NC, as well as Colby Griffin, Nash Co. Extension Agent, for their cooperation and assistance in the set-up, planting, maintenance, and communication of the on-farm study.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Thank you to the research station staff at the Horticultural Crops Research Station in Clinton, NC for their assistance in the HCRS study location, and to </a:t>
            </a:r>
            <a:r>
              <a:rPr lang="en-US" sz="1200" dirty="0" err="1">
                <a:latin typeface="+mn-lt"/>
              </a:rPr>
              <a:t>Dusten</a:t>
            </a:r>
            <a:r>
              <a:rPr lang="en-US" sz="1200" dirty="0">
                <a:latin typeface="+mn-lt"/>
              </a:rPr>
              <a:t> Jolly for obtaining the drone photos of both study locations.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An additional thank you for the Cultural Management team under Dr. Schultheis including summer employees, as well as Matthew Allan of USDA-ARS who assisted with fertilizer applications, tissue sampling, harvest, and processing samples.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Funding for this research was in part by a North Carolina Sweetpotato Commission award (24-06).</a:t>
            </a:r>
          </a:p>
          <a:p>
            <a:endParaRPr lang="en-US" sz="1800" dirty="0">
              <a:latin typeface="+mn-lt"/>
            </a:endParaRPr>
          </a:p>
        </p:txBody>
      </p:sp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3CACF476-DA92-4FEA-B738-6D4B18AD3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45" y="1350168"/>
            <a:ext cx="3208676" cy="2406507"/>
          </a:xfrm>
          <a:prstGeom prst="rect">
            <a:avLst/>
          </a:prstGeom>
        </p:spPr>
      </p:pic>
      <p:pic>
        <p:nvPicPr>
          <p:cNvPr id="6" name="Picture 7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241" y="4161884"/>
            <a:ext cx="19177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4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232FB7-8ED2-B0D8-0439-C3DC4F8EBB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0607" y="535520"/>
            <a:ext cx="2871485" cy="44444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3356386" y="535520"/>
            <a:ext cx="5583219" cy="44444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5DD4BA-A5A3-290F-0195-027A6225B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739" y="950164"/>
            <a:ext cx="1144753" cy="114475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009D0DD-402C-056B-4B5D-03E49A3EE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24438" y="1082287"/>
            <a:ext cx="1816100" cy="39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15AC9-374D-6563-51CB-04C831C17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9904" y="664593"/>
            <a:ext cx="1401318" cy="868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305C50-1B7E-E09B-0A6E-8F8A7B6B9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901" y="2311914"/>
            <a:ext cx="845398" cy="801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F0DA92-486F-5826-A55E-194CD5660D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4200" y="2047605"/>
            <a:ext cx="1208062" cy="1188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858BFF-5076-7AF7-07C1-284821ADCD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7622" y="1844443"/>
            <a:ext cx="1132332" cy="1132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ECDC87-66F0-D45E-B417-AAFF515769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3488" y="3570738"/>
            <a:ext cx="2140712" cy="410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386B7E-5A1E-2C43-8B2C-2C516EA8FE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830" y="4094340"/>
            <a:ext cx="1660370" cy="8689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3AFCF-C0F0-D647-0669-9B88EA7952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3952" y="4140113"/>
            <a:ext cx="2287270" cy="5464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CE560-410F-E4F1-DF34-B4748A0B5E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3727" y="3288204"/>
            <a:ext cx="2020916" cy="5557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5582" y="42115"/>
            <a:ext cx="2894615" cy="4410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Cultigens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AD8E-1634-F4D1-88EE-72BAEC2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232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Background – Sweetpotatoes in 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78F7D-CC87-9293-0C88-277EBBB27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5522"/>
            <a:ext cx="8229600" cy="3199385"/>
          </a:xfrm>
        </p:spPr>
        <p:txBody>
          <a:bodyPr/>
          <a:lstStyle/>
          <a:p>
            <a:r>
              <a:rPr lang="en-US" sz="1800" dirty="0">
                <a:latin typeface="+mn-lt"/>
              </a:rPr>
              <a:t>North Carolina is the top sweetpotato-producing state, averaging 60% of US production and 70% of global sweetpotato exports</a:t>
            </a:r>
          </a:p>
          <a:p>
            <a:r>
              <a:rPr lang="en-US" sz="1800" dirty="0">
                <a:latin typeface="+mn-lt"/>
              </a:rPr>
              <a:t>Sweetpotato Breeding Program at NC State selects new clones each year which undergo extensive screening</a:t>
            </a:r>
          </a:p>
          <a:p>
            <a:pPr lvl="1"/>
            <a:r>
              <a:rPr lang="en-US" sz="1800" dirty="0">
                <a:latin typeface="+mn-lt"/>
              </a:rPr>
              <a:t>Disease resistance, culinary/eating quality</a:t>
            </a:r>
          </a:p>
          <a:p>
            <a:r>
              <a:rPr lang="en-US" sz="1800" dirty="0">
                <a:latin typeface="+mn-lt"/>
              </a:rPr>
              <a:t>Advanced clones are tested further by the Cultural Management Program at NC State</a:t>
            </a:r>
          </a:p>
          <a:p>
            <a:pPr lvl="1"/>
            <a:r>
              <a:rPr lang="en-US" sz="1800" dirty="0" smtClean="0">
                <a:latin typeface="+mn-lt"/>
              </a:rPr>
              <a:t>Fertilizer </a:t>
            </a:r>
            <a:r>
              <a:rPr lang="en-US" sz="1800" dirty="0">
                <a:latin typeface="+mn-lt"/>
              </a:rPr>
              <a:t>requirements, spacing, storage</a:t>
            </a:r>
          </a:p>
          <a:p>
            <a:pPr lvl="1"/>
            <a:r>
              <a:rPr lang="en-US" sz="1800" dirty="0">
                <a:latin typeface="+mn-lt"/>
              </a:rPr>
              <a:t>Nitrogen rate evaluations crucial in release of ‘Covington’ </a:t>
            </a:r>
            <a:r>
              <a:rPr lang="en-US" sz="1100" dirty="0">
                <a:latin typeface="+mn-lt"/>
              </a:rPr>
              <a:t>(</a:t>
            </a:r>
            <a:r>
              <a:rPr lang="en-US" sz="1100" dirty="0" err="1">
                <a:latin typeface="+mn-lt"/>
              </a:rPr>
              <a:t>Yencho</a:t>
            </a:r>
            <a:r>
              <a:rPr lang="en-US" sz="1100" dirty="0">
                <a:latin typeface="+mn-lt"/>
              </a:rPr>
              <a:t> et al., 2008</a:t>
            </a:r>
            <a:r>
              <a:rPr lang="en-US" sz="1100" dirty="0" smtClean="0">
                <a:latin typeface="+mn-lt"/>
              </a:rPr>
              <a:t>)</a:t>
            </a:r>
          </a:p>
          <a:p>
            <a:pPr lvl="1"/>
            <a:r>
              <a:rPr lang="en-US" sz="1800" dirty="0" smtClean="0">
                <a:latin typeface="+mn-lt"/>
              </a:rPr>
              <a:t>Managing internal necrosis after the release of ‘Covington’ 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85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C935-8136-15B6-92D7-8E100CAA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8984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36D3-0167-0381-0E4F-080172DCC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0274"/>
            <a:ext cx="6720840" cy="3447758"/>
          </a:xfrm>
        </p:spPr>
        <p:txBody>
          <a:bodyPr/>
          <a:lstStyle/>
          <a:p>
            <a:r>
              <a:rPr lang="en-US" sz="1800" dirty="0">
                <a:latin typeface="+mn-lt"/>
              </a:rPr>
              <a:t>Split plot design: 20 row blocks of each clone, 5 fertilizer rate treatments randomized within</a:t>
            </a:r>
          </a:p>
          <a:p>
            <a:pPr lvl="1"/>
            <a:r>
              <a:rPr lang="en-US" sz="1600" dirty="0">
                <a:latin typeface="+mn-lt"/>
              </a:rPr>
              <a:t>0, 40, 80, 120, and 160 lb N/ac</a:t>
            </a:r>
          </a:p>
          <a:p>
            <a:r>
              <a:rPr lang="en-US" sz="1800" dirty="0">
                <a:latin typeface="+mn-lt"/>
              </a:rPr>
              <a:t>4 row plots, data collected on one of the two inner rows </a:t>
            </a:r>
          </a:p>
          <a:p>
            <a:pPr lvl="1"/>
            <a:r>
              <a:rPr lang="en-US" sz="1600" dirty="0">
                <a:latin typeface="+mn-lt"/>
              </a:rPr>
              <a:t>HCRS Plot Size: 30 ft long, 42 in wide, 30 plants per row (11.75” in-row spacing)</a:t>
            </a:r>
          </a:p>
          <a:p>
            <a:pPr lvl="1"/>
            <a:r>
              <a:rPr lang="en-US" sz="1600" dirty="0">
                <a:latin typeface="+mn-lt"/>
              </a:rPr>
              <a:t>On-Farm Plot Size: 30 ft long, 44 in wide, 36 plants per row (10” in-row spacing)</a:t>
            </a:r>
          </a:p>
          <a:p>
            <a:r>
              <a:rPr lang="en-US" sz="1800" dirty="0">
                <a:latin typeface="+mn-lt"/>
              </a:rPr>
              <a:t>Nitrogen fertilizer treatments were calcium nitrate (15.5-0-0) split into 2 or 3 applications, side-dressed by hand then cultivated in</a:t>
            </a:r>
          </a:p>
          <a:p>
            <a:pPr lvl="1"/>
            <a:r>
              <a:rPr lang="en-US" sz="1600" dirty="0">
                <a:latin typeface="+mn-lt"/>
              </a:rPr>
              <a:t>Note: an additional 24 </a:t>
            </a:r>
            <a:r>
              <a:rPr lang="en-US" sz="1600" dirty="0" err="1">
                <a:latin typeface="+mn-lt"/>
              </a:rPr>
              <a:t>lb</a:t>
            </a:r>
            <a:r>
              <a:rPr lang="en-US" sz="1600" dirty="0">
                <a:latin typeface="+mn-lt"/>
              </a:rPr>
              <a:t> N/ac was applied by mistake to the HCRS location during routine fertilization on the research station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71EF6-4215-8D23-A4D6-982A919A9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786" y="1917700"/>
            <a:ext cx="15367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603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F601E-2EAF-7C57-BBB1-D29181234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346-5776-CD5C-0467-F2F00ADF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937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HCRS Results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314075A-BE3A-1FBB-80EC-3633E5229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092221"/>
              </p:ext>
            </p:extLst>
          </p:nvPr>
        </p:nvGraphicFramePr>
        <p:xfrm>
          <a:off x="3461656" y="1255193"/>
          <a:ext cx="5543551" cy="365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36FE5B3-15AC-0FFB-55DF-9B470E293296}"/>
              </a:ext>
            </a:extLst>
          </p:cNvPr>
          <p:cNvSpPr txBox="1"/>
          <p:nvPr/>
        </p:nvSpPr>
        <p:spPr>
          <a:xfrm>
            <a:off x="250371" y="1259556"/>
            <a:ext cx="3086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Covington had numerical yield increases as N rate increased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DCA0-3058-3626-1179-C46B3F89717F}"/>
              </a:ext>
            </a:extLst>
          </p:cNvPr>
          <p:cNvSpPr txBox="1"/>
          <p:nvPr/>
        </p:nvSpPr>
        <p:spPr>
          <a:xfrm>
            <a:off x="4228051" y="4862274"/>
            <a:ext cx="510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SAS, Tukey-Kramer method at P &lt; 0.05, Effect: Clone*Rate | p-value: 0.0451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D1A1BF-FF86-8FD3-FAAE-E0746A49A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58" y="2440945"/>
            <a:ext cx="3232444" cy="242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31A5B-541D-7BED-B4F8-BBED254BD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27CD-4DA2-155E-B4A2-7648EBD2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937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HCRS Results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2D7BF2E-63D9-C544-B40F-CAE7EB0644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4038570"/>
              </p:ext>
            </p:extLst>
          </p:nvPr>
        </p:nvGraphicFramePr>
        <p:xfrm>
          <a:off x="3461656" y="1255193"/>
          <a:ext cx="5543551" cy="365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3C00C75-8EA6-1063-E0E3-EF531104916B}"/>
              </a:ext>
            </a:extLst>
          </p:cNvPr>
          <p:cNvSpPr txBox="1"/>
          <p:nvPr/>
        </p:nvSpPr>
        <p:spPr>
          <a:xfrm>
            <a:off x="257174" y="1255193"/>
            <a:ext cx="3086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NC15-0728 also had numerical yield increases as N rate increased.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0799D-CD0E-B96C-A3CD-8298EE3E221E}"/>
              </a:ext>
            </a:extLst>
          </p:cNvPr>
          <p:cNvSpPr txBox="1"/>
          <p:nvPr/>
        </p:nvSpPr>
        <p:spPr>
          <a:xfrm>
            <a:off x="4228051" y="4862274"/>
            <a:ext cx="510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SAS, Tukey-Kramer method at P &lt; 0.05, Effect: Clone*Rate | p-value: 0.0451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64DBE-A536-91C9-47F2-FFC33404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93" y="2544459"/>
            <a:ext cx="342015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ADFA2-11C5-952A-52AC-9B8A623E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A276-340C-662E-A7D9-D5268096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937"/>
            <a:ext cx="8229600" cy="801290"/>
          </a:xfrm>
        </p:spPr>
        <p:txBody>
          <a:bodyPr/>
          <a:lstStyle/>
          <a:p>
            <a:r>
              <a:rPr lang="en-US" dirty="0">
                <a:latin typeface="+mj-lt"/>
              </a:rPr>
              <a:t>HCRS Results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708E737-0D05-4A97-117C-25F8D21A1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856370"/>
              </p:ext>
            </p:extLst>
          </p:nvPr>
        </p:nvGraphicFramePr>
        <p:xfrm>
          <a:off x="3461656" y="1255193"/>
          <a:ext cx="5543551" cy="365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B8CA4C9-65AB-6A85-F5CD-3902DC00CC73}"/>
              </a:ext>
            </a:extLst>
          </p:cNvPr>
          <p:cNvSpPr txBox="1"/>
          <p:nvPr/>
        </p:nvSpPr>
        <p:spPr>
          <a:xfrm>
            <a:off x="250371" y="1255193"/>
            <a:ext cx="30861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NC09-1105 had a drastic yield increase between the 80 and 120 </a:t>
            </a:r>
            <a:r>
              <a:rPr lang="en-US" dirty="0" err="1"/>
              <a:t>lb</a:t>
            </a:r>
            <a:r>
              <a:rPr lang="en-US" dirty="0"/>
              <a:t> N/ac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jumbos for 120 and 160 </a:t>
            </a:r>
            <a:r>
              <a:rPr lang="en-US" dirty="0" err="1"/>
              <a:t>lb</a:t>
            </a:r>
            <a:r>
              <a:rPr lang="en-US" dirty="0"/>
              <a:t> N/ac rates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B1BE2-864C-7BDC-CF79-A51118260252}"/>
              </a:ext>
            </a:extLst>
          </p:cNvPr>
          <p:cNvSpPr txBox="1"/>
          <p:nvPr/>
        </p:nvSpPr>
        <p:spPr>
          <a:xfrm>
            <a:off x="4228051" y="4862274"/>
            <a:ext cx="510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SAS, Tukey-Kramer method at P &lt; 0.05, Effect: Clone*Rate | p-value: 0.0451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5A6B0-D31B-4FBC-8DE4-AB053A98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71" y="2732521"/>
            <a:ext cx="3033718" cy="22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0609" y="950146"/>
            <a:ext cx="4570953" cy="34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61857" y="950146"/>
            <a:ext cx="4573931" cy="34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7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946502"/>
            <a:ext cx="4526042" cy="33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04" y="946501"/>
            <a:ext cx="4523096" cy="33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520"/>
            <a:ext cx="4569161" cy="342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83" y="994520"/>
            <a:ext cx="4569160" cy="342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 group of yellow melons next to a piece of paper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1" y="950147"/>
            <a:ext cx="4539582" cy="34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0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920"/>
            <a:ext cx="4583151" cy="34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group of yellow melons in the grass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51" y="988920"/>
            <a:ext cx="4583151" cy="34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939"/>
            <a:ext cx="9143999" cy="5143499"/>
          </a:xfrm>
          <a:prstGeom prst="rect">
            <a:avLst/>
          </a:prstGeom>
        </p:spPr>
      </p:pic>
      <p:sp>
        <p:nvSpPr>
          <p:cNvPr id="11" name="Google Shape;146;p16">
            <a:extLst>
              <a:ext uri="{FF2B5EF4-FFF2-40B4-BE49-F238E27FC236}">
                <a16:creationId xmlns:a16="http://schemas.microsoft.com/office/drawing/2014/main" id="{E6291FF6-63CE-6F3A-F0A4-CECE1F9709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824" y="63698"/>
            <a:ext cx="5295819" cy="1009495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Sensory Profiling Methods Overview</a:t>
            </a:r>
            <a:endParaRPr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B491E-35CC-3275-C46C-E596F363B83D}"/>
              </a:ext>
            </a:extLst>
          </p:cNvPr>
          <p:cNvSpPr txBox="1"/>
          <p:nvPr/>
        </p:nvSpPr>
        <p:spPr>
          <a:xfrm>
            <a:off x="305825" y="1112529"/>
            <a:ext cx="530711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Descriptive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untrained panelists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Generated terms for: aroma, flavor, texture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797 unique descriptors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Merged to 189 common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Sweet reported 228 times, main descriptor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couple of women in white lab coats in a laboratory&#10;&#10;AI-generated content may be incorrect.">
            <a:extLst>
              <a:ext uri="{FF2B5EF4-FFF2-40B4-BE49-F238E27FC236}">
                <a16:creationId xmlns:a16="http://schemas.microsoft.com/office/drawing/2014/main" id="{580EC163-9301-B73B-12B4-58A8385216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636"/>
          <a:stretch/>
        </p:blipFill>
        <p:spPr>
          <a:xfrm>
            <a:off x="5719212" y="83527"/>
            <a:ext cx="3208957" cy="3566816"/>
          </a:xfrm>
          <a:prstGeom prst="rect">
            <a:avLst/>
          </a:prstGeom>
        </p:spPr>
      </p:pic>
      <p:pic>
        <p:nvPicPr>
          <p:cNvPr id="14" name="Picture 13" descr="A person holding a cut melon&#10;&#10;AI-generated content may be incorrect.">
            <a:extLst>
              <a:ext uri="{FF2B5EF4-FFF2-40B4-BE49-F238E27FC236}">
                <a16:creationId xmlns:a16="http://schemas.microsoft.com/office/drawing/2014/main" id="{782F47B7-CDE8-907E-33CA-1D3599704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494222" y="2723110"/>
            <a:ext cx="2284799" cy="30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A group of yellow melons on grass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482"/>
            <a:ext cx="4531719" cy="339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group of yellow melons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58" y="963482"/>
            <a:ext cx="4531719" cy="339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0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5" y="1510272"/>
            <a:ext cx="33051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8E169C-7AA5-9B61-9A43-6FF31392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05" y="577548"/>
            <a:ext cx="7626895" cy="4565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4241D7-5705-A8EE-050D-76891E165CF0}"/>
              </a:ext>
            </a:extLst>
          </p:cNvPr>
          <p:cNvSpPr txBox="1"/>
          <p:nvPr/>
        </p:nvSpPr>
        <p:spPr>
          <a:xfrm>
            <a:off x="145473" y="967047"/>
            <a:ext cx="78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Includes all 4 reps</a:t>
            </a:r>
          </a:p>
        </p:txBody>
      </p:sp>
    </p:spTree>
    <p:extLst>
      <p:ext uri="{BB962C8B-B14F-4D97-AF65-F5344CB8AC3E}">
        <p14:creationId xmlns:p14="http://schemas.microsoft.com/office/powerpoint/2010/main" val="16325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F5170A-291C-8D05-7A3F-7A42AC19D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22" y="449594"/>
            <a:ext cx="7614837" cy="4655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92EBE3-2BF5-C409-B89A-D2C42909B4AA}"/>
              </a:ext>
            </a:extLst>
          </p:cNvPr>
          <p:cNvSpPr txBox="1"/>
          <p:nvPr/>
        </p:nvSpPr>
        <p:spPr>
          <a:xfrm>
            <a:off x="104503" y="624712"/>
            <a:ext cx="8686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Number of fruit per harvest per cultigen includes all 4 reps.</a:t>
            </a:r>
          </a:p>
        </p:txBody>
      </p:sp>
    </p:spTree>
    <p:extLst>
      <p:ext uri="{BB962C8B-B14F-4D97-AF65-F5344CB8AC3E}">
        <p14:creationId xmlns:p14="http://schemas.microsoft.com/office/powerpoint/2010/main" val="67584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658"/>
            <a:ext cx="914399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B2CD1-7FFD-D1FE-77B7-B2A67CF75C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68088" y="0"/>
            <a:ext cx="5644909" cy="5143499"/>
          </a:xfrm>
          <a:prstGeom prst="rect">
            <a:avLst/>
          </a:prstGeom>
        </p:spPr>
      </p:pic>
      <p:sp>
        <p:nvSpPr>
          <p:cNvPr id="5" name="Google Shape;152;p17"/>
          <p:cNvSpPr txBox="1">
            <a:spLocks noGrp="1"/>
          </p:cNvSpPr>
          <p:nvPr>
            <p:ph type="title"/>
          </p:nvPr>
        </p:nvSpPr>
        <p:spPr>
          <a:xfrm>
            <a:off x="46099" y="55888"/>
            <a:ext cx="3145262" cy="13808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Sensory</a:t>
            </a:r>
            <a:br>
              <a:rPr lang="en" sz="3000" dirty="0" smtClean="0"/>
            </a:br>
            <a:r>
              <a:rPr lang="en" sz="3000" dirty="0" smtClean="0"/>
              <a:t>Word Cloud</a:t>
            </a:r>
            <a:r>
              <a:rPr lang="en" sz="3000" dirty="0" smtClean="0"/>
              <a:t/>
            </a:r>
            <a:br>
              <a:rPr lang="en" sz="3000" dirty="0" smtClean="0"/>
            </a:br>
            <a:endParaRPr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F2735-5EF1-0E85-D914-FB8E5D851E85}"/>
              </a:ext>
            </a:extLst>
          </p:cNvPr>
          <p:cNvSpPr txBox="1"/>
          <p:nvPr/>
        </p:nvSpPr>
        <p:spPr>
          <a:xfrm>
            <a:off x="344500" y="1880885"/>
            <a:ext cx="20982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Gladial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6637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motion lights of traffic">
            <a:extLst>
              <a:ext uri="{FF2B5EF4-FFF2-40B4-BE49-F238E27FC236}">
                <a16:creationId xmlns:a16="http://schemas.microsoft.com/office/drawing/2014/main" id="{01FED060-05E3-6676-F012-7E9B4A4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9" name="Picture 18" descr="Green and yellow bokeh">
            <a:extLst>
              <a:ext uri="{FF2B5EF4-FFF2-40B4-BE49-F238E27FC236}">
                <a16:creationId xmlns:a16="http://schemas.microsoft.com/office/drawing/2014/main" id="{371CBF5A-F7C4-478B-312B-7A18E98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9143999" cy="5143499"/>
          </a:xfrm>
          <a:prstGeom prst="rect">
            <a:avLst/>
          </a:prstGeom>
        </p:spPr>
      </p:pic>
      <p:pic>
        <p:nvPicPr>
          <p:cNvPr id="4" name="Picture 3" descr="A close up of words&#10;&#10;Description automatically generated">
            <a:extLst>
              <a:ext uri="{FF2B5EF4-FFF2-40B4-BE49-F238E27FC236}">
                <a16:creationId xmlns:a16="http://schemas.microsoft.com/office/drawing/2014/main" id="{3126F69F-BC80-4147-9C99-BF0D8BBD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876" y="-1"/>
            <a:ext cx="5366461" cy="5143499"/>
          </a:xfrm>
          <a:prstGeom prst="rect">
            <a:avLst/>
          </a:prstGeom>
        </p:spPr>
      </p:pic>
      <p:sp>
        <p:nvSpPr>
          <p:cNvPr id="6" name="Google Shape;152;p17"/>
          <p:cNvSpPr txBox="1">
            <a:spLocks noGrp="1"/>
          </p:cNvSpPr>
          <p:nvPr>
            <p:ph type="title"/>
          </p:nvPr>
        </p:nvSpPr>
        <p:spPr>
          <a:xfrm>
            <a:off x="46099" y="55888"/>
            <a:ext cx="3145262" cy="13808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Sensory</a:t>
            </a:r>
            <a:br>
              <a:rPr lang="en" sz="3000" dirty="0" smtClean="0"/>
            </a:br>
            <a:r>
              <a:rPr lang="en" sz="3000" dirty="0" smtClean="0"/>
              <a:t>Word Cloud</a:t>
            </a:r>
            <a:r>
              <a:rPr lang="en" sz="3000" dirty="0" smtClean="0"/>
              <a:t/>
            </a:r>
            <a:br>
              <a:rPr lang="en" sz="3000" dirty="0" smtClean="0"/>
            </a:br>
            <a:endParaRPr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F2735-5EF1-0E85-D914-FB8E5D851E85}"/>
              </a:ext>
            </a:extLst>
          </p:cNvPr>
          <p:cNvSpPr txBox="1"/>
          <p:nvPr/>
        </p:nvSpPr>
        <p:spPr>
          <a:xfrm>
            <a:off x="344500" y="1880885"/>
            <a:ext cx="209825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Crispy Pear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998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 (2)</Template>
  <TotalTime>5829</TotalTime>
  <Words>3254</Words>
  <Application>Microsoft Office PowerPoint</Application>
  <PresentationFormat>On-screen Show (16:9)</PresentationFormat>
  <Paragraphs>446</Paragraphs>
  <Slides>76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ＭＳ Ｐゴシック</vt:lpstr>
      <vt:lpstr>Aptos</vt:lpstr>
      <vt:lpstr>Arial</vt:lpstr>
      <vt:lpstr>Calibri</vt:lpstr>
      <vt:lpstr>NCStateU-horizontal-left-logo</vt:lpstr>
      <vt:lpstr>2025 Research &amp; Industry Update  Canary Melon, a NC Crop Option</vt:lpstr>
      <vt:lpstr>Background</vt:lpstr>
      <vt:lpstr>Current Markets</vt:lpstr>
      <vt:lpstr>Fruit Profile</vt:lpstr>
      <vt:lpstr>Project Objectives</vt:lpstr>
      <vt:lpstr>PowerPoint Presentation</vt:lpstr>
      <vt:lpstr>Sensory Profiling Methods Overview</vt:lpstr>
      <vt:lpstr>Sensory Word Cloud </vt:lpstr>
      <vt:lpstr>Sensory Word Cloud </vt:lpstr>
      <vt:lpstr>Free Sorting Activity</vt:lpstr>
      <vt:lpstr>Free Sorting Activity</vt:lpstr>
      <vt:lpstr>Free Sorting  Results</vt:lpstr>
      <vt:lpstr>Clustering </vt:lpstr>
      <vt:lpstr>PowerPoint Presentation</vt:lpstr>
      <vt:lpstr>Measures</vt:lpstr>
      <vt:lpstr>PowerPoint Presentation</vt:lpstr>
      <vt:lpstr>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Objectives</vt:lpstr>
      <vt:lpstr>Acknowledgements</vt:lpstr>
      <vt:lpstr>PowerPoint Presentation</vt:lpstr>
      <vt:lpstr>Sensory Profiles</vt:lpstr>
      <vt:lpstr>Sensory Profiles</vt:lpstr>
      <vt:lpstr>PowerPoint Presentation</vt:lpstr>
      <vt:lpstr>Sensory Profile</vt:lpstr>
      <vt:lpstr>PowerPoint Presentation</vt:lpstr>
      <vt:lpstr>PowerPoint Presentation</vt:lpstr>
      <vt:lpstr>PowerPoint Presentation</vt:lpstr>
      <vt:lpstr>Current Markets</vt:lpstr>
      <vt:lpstr>Methods</vt:lpstr>
      <vt:lpstr>Clustering </vt:lpstr>
      <vt:lpstr>Clustering </vt:lpstr>
      <vt:lpstr>PowerPoint Presentation</vt:lpstr>
      <vt:lpstr>Covington</vt:lpstr>
      <vt:lpstr>NC09-1105</vt:lpstr>
      <vt:lpstr>NC15-0728</vt:lpstr>
      <vt:lpstr>Study Objective</vt:lpstr>
      <vt:lpstr>Methods</vt:lpstr>
      <vt:lpstr>Results</vt:lpstr>
      <vt:lpstr>PowerPoint Presentation</vt:lpstr>
      <vt:lpstr>PowerPoint Presentation</vt:lpstr>
      <vt:lpstr>PowerPoint Presentation</vt:lpstr>
      <vt:lpstr>PowerPoint Presentation</vt:lpstr>
      <vt:lpstr>On-Farm Results</vt:lpstr>
      <vt:lpstr>On-Farm Results</vt:lpstr>
      <vt:lpstr>On-Farm Results</vt:lpstr>
      <vt:lpstr>HCRS Results</vt:lpstr>
      <vt:lpstr>Nitrogen Rate Results - Summary</vt:lpstr>
      <vt:lpstr>PowerPoint Presentation</vt:lpstr>
      <vt:lpstr>Nitrogen Rate Effects on Three Sweetpotato Clones and the Amounts of Free Asparagine in the Root Tissue</vt:lpstr>
      <vt:lpstr>Free asparagine and nitrogen rate correlations, Nitrogen Rate Study, 2024. Source Matthew Allan</vt:lpstr>
      <vt:lpstr>Sweetpotato free asparagine contents. Shared capital letters within a clone indicate no significant difference. Nitrogen Rate Study, 2024. Source Matthew Allan</vt:lpstr>
      <vt:lpstr>Free Asparagine Response to Nitrogen - Summary</vt:lpstr>
      <vt:lpstr>Acknowledgements</vt:lpstr>
      <vt:lpstr>Background – Sweetpotatoes in NC</vt:lpstr>
      <vt:lpstr>Methods</vt:lpstr>
      <vt:lpstr>HCRS Results</vt:lpstr>
      <vt:lpstr>HCRS Results</vt:lpstr>
      <vt:lpstr>HCRS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Yield Response of Three Sweetpotato Clones to Variable Nitrogen Rates</dc:title>
  <dc:creator>Baker Eloise Stickley</dc:creator>
  <cp:lastModifiedBy>Jonathan Schultheis</cp:lastModifiedBy>
  <cp:revision>101</cp:revision>
  <dcterms:created xsi:type="dcterms:W3CDTF">2025-01-08T18:59:43Z</dcterms:created>
  <dcterms:modified xsi:type="dcterms:W3CDTF">2025-03-06T02:38:35Z</dcterms:modified>
</cp:coreProperties>
</file>