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20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2" r:id="rId3"/>
    <p:sldId id="281" r:id="rId4"/>
    <p:sldId id="263" r:id="rId5"/>
    <p:sldId id="265" r:id="rId6"/>
    <p:sldId id="257" r:id="rId7"/>
    <p:sldId id="277" r:id="rId8"/>
    <p:sldId id="282" r:id="rId9"/>
    <p:sldId id="283" r:id="rId10"/>
    <p:sldId id="284" r:id="rId11"/>
    <p:sldId id="266" r:id="rId12"/>
    <p:sldId id="261" r:id="rId13"/>
    <p:sldId id="285" r:id="rId14"/>
    <p:sldId id="275" r:id="rId15"/>
    <p:sldId id="271" r:id="rId16"/>
    <p:sldId id="273" r:id="rId17"/>
    <p:sldId id="276" r:id="rId18"/>
    <p:sldId id="286" r:id="rId19"/>
    <p:sldId id="279" r:id="rId20"/>
    <p:sldId id="260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6338" autoAdjust="0"/>
  </p:normalViewPr>
  <p:slideViewPr>
    <p:cSldViewPr>
      <p:cViewPr varScale="1">
        <p:scale>
          <a:sx n="45" d="100"/>
          <a:sy n="45" d="100"/>
        </p:scale>
        <p:origin x="19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-1848" y="-103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7AF2A56-10A5-49F2-AAFA-EDE74AB7235F}" type="datetimeFigureOut">
              <a:rPr lang="en-US" smtClean="0"/>
              <a:pPr/>
              <a:t>12/16/2020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3EF6485-2E26-4555-89C6-A7760A3696F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138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9922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3333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699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0035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6632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2029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3980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5781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9277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3760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415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203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377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698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806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4603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0138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0343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6485-2E26-4555-89C6-A7760A3696F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961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FFC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2BD8-E28F-4069-9815-8ECC37DC8180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rgbClr val="FFFF00"/>
                </a:solidFill>
              </a:defRPr>
            </a:lvl1pPr>
          </a:lstStyle>
          <a:p>
            <a:r>
              <a:rPr lang="en-US" dirty="0"/>
              <a:t>Policy Development Division/OPPD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57FDF-4D27-42AE-94B7-2A04A2DE4E2E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41E0-3F25-48F9-8797-945276D670EF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5400">
                <a:solidFill>
                  <a:srgbClr val="FFC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CE3A-8349-40B9-B854-3A342CD8CA10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DE28-6DB1-475B-AA42-9C8DDB4C62DE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880D2-E44B-434A-A500-FDD99B7A3FB0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9259-E421-4E70-8033-CC8A606277D3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BC4E-BF7A-4FBC-AA15-9F2ADC45EFEC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5463C-D527-43BB-B399-E2517E1FFA04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D1FA-4A69-4390-8B78-2836EEA297F3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B5257-9DD7-4B1C-AF9C-8D5E6D9BB18D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9228B-78F5-4235-B700-6DEC46987417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FFFF00"/>
                </a:solidFill>
              </a:defRPr>
            </a:lvl1pPr>
          </a:lstStyle>
          <a:p>
            <a:r>
              <a:rPr lang="en-US" dirty="0"/>
              <a:t>Policy Development Division/OPPD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0150B-FC90-424B-9A33-E31B68C7F3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noAutofit/>
          </a:bodyPr>
          <a:lstStyle/>
          <a:p>
            <a:r>
              <a:rPr lang="en-US" sz="7200" b="1" dirty="0"/>
              <a:t>9 CFR 416.1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4800600"/>
            <a:ext cx="5791200" cy="838200"/>
          </a:xfrm>
        </p:spPr>
        <p:txBody>
          <a:bodyPr>
            <a:normAutofit/>
          </a:bodyPr>
          <a:lstStyle/>
          <a:p>
            <a:r>
              <a:rPr lang="en-US" sz="1800" b="1" i="1" dirty="0">
                <a:solidFill>
                  <a:srgbClr val="FFC000"/>
                </a:solidFill>
              </a:rPr>
              <a:t>In other words: </a:t>
            </a:r>
          </a:p>
          <a:p>
            <a:r>
              <a:rPr lang="en-US" sz="1800" b="1" i="1">
                <a:solidFill>
                  <a:srgbClr val="FFC000"/>
                </a:solidFill>
              </a:rPr>
              <a:t>Why isn’t 9 </a:t>
            </a:r>
            <a:r>
              <a:rPr lang="en-US" sz="1800" b="1" i="1" dirty="0">
                <a:solidFill>
                  <a:srgbClr val="FFC000"/>
                </a:solidFill>
              </a:rPr>
              <a:t>CFR  416.1 used on every SPS NR?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4/29/2014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32766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To Cite or Not to Cite…That is the Question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It also says…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4678363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sz="4000" i="1" dirty="0">
                <a:solidFill>
                  <a:srgbClr val="FFFF00"/>
                </a:solidFill>
              </a:rPr>
              <a:t>Multiple isolated SPS noncompliances</a:t>
            </a:r>
          </a:p>
          <a:p>
            <a:pPr algn="ctr">
              <a:buNone/>
            </a:pPr>
            <a:r>
              <a:rPr lang="en-US" sz="4000" i="1" dirty="0">
                <a:solidFill>
                  <a:srgbClr val="FFFF00"/>
                </a:solidFill>
              </a:rPr>
              <a:t>do not necessarily demonstrate</a:t>
            </a:r>
          </a:p>
          <a:p>
            <a:pPr algn="ctr">
              <a:buNone/>
            </a:pPr>
            <a:r>
              <a:rPr lang="en-US" sz="4000" i="1" dirty="0">
                <a:solidFill>
                  <a:srgbClr val="FFFF00"/>
                </a:solidFill>
              </a:rPr>
              <a:t>noncompliance with 9 CR 416.1. </a:t>
            </a:r>
          </a:p>
          <a:p>
            <a:pPr algn="ctr">
              <a:buNone/>
            </a:pPr>
            <a:endParaRPr lang="en-US" sz="4000" i="1" dirty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en-US" sz="4000" i="1" dirty="0">
                <a:solidFill>
                  <a:srgbClr val="FFFF00"/>
                </a:solidFill>
              </a:rPr>
              <a:t>IPP are to consider whether those</a:t>
            </a:r>
          </a:p>
          <a:p>
            <a:pPr algn="ctr">
              <a:buNone/>
            </a:pPr>
            <a:r>
              <a:rPr lang="en-US" sz="4000" i="1" dirty="0">
                <a:solidFill>
                  <a:srgbClr val="FFFF00"/>
                </a:solidFill>
              </a:rPr>
              <a:t>individual noncompliances can be tied </a:t>
            </a:r>
          </a:p>
          <a:p>
            <a:pPr algn="ctr">
              <a:buNone/>
            </a:pPr>
            <a:r>
              <a:rPr lang="en-US" sz="4000" i="1" dirty="0">
                <a:solidFill>
                  <a:srgbClr val="FFFF00"/>
                </a:solidFill>
              </a:rPr>
              <a:t>together to show a pattern or trend of </a:t>
            </a:r>
          </a:p>
          <a:p>
            <a:pPr algn="ctr">
              <a:buNone/>
            </a:pPr>
            <a:r>
              <a:rPr lang="en-US" sz="4000" i="1" dirty="0">
                <a:solidFill>
                  <a:srgbClr val="FFFF00"/>
                </a:solidFill>
              </a:rPr>
              <a:t>systematic failure to maintain sanitary </a:t>
            </a:r>
          </a:p>
          <a:p>
            <a:pPr algn="ctr">
              <a:buNone/>
            </a:pPr>
            <a:r>
              <a:rPr lang="en-US" sz="4000" i="1" dirty="0">
                <a:solidFill>
                  <a:srgbClr val="FFFF00"/>
                </a:solidFill>
              </a:rPr>
              <a:t>conditions. </a:t>
            </a:r>
            <a:endParaRPr lang="en-US" i="1" dirty="0">
              <a:solidFill>
                <a:srgbClr val="FFFF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Policy Development Division/OPPD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DBA2F-EF32-4C91-9440-0D3B694BE99F}" type="datetime1">
              <a:rPr lang="en-US" smtClean="0"/>
              <a:t>12/16/2020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691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b="1" dirty="0"/>
              <a:t>Sanitary Dressing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819400"/>
            <a:ext cx="8305800" cy="3657600"/>
          </a:xfrm>
        </p:spPr>
        <p:txBody>
          <a:bodyPr>
            <a:noAutofit/>
          </a:bodyPr>
          <a:lstStyle/>
          <a:p>
            <a:r>
              <a:rPr lang="en-US" sz="4000" dirty="0"/>
              <a:t>FSIS Directive 6410.1 - Beef</a:t>
            </a:r>
          </a:p>
          <a:p>
            <a:r>
              <a:rPr lang="en-US" sz="4000" dirty="0"/>
              <a:t>FSIS Directive 6410.3 - Poultry</a:t>
            </a:r>
          </a:p>
          <a:p>
            <a:r>
              <a:rPr lang="en-US" sz="4000" dirty="0"/>
              <a:t>FSIS Directive 6410.2 – Swine</a:t>
            </a:r>
          </a:p>
          <a:p>
            <a:r>
              <a:rPr lang="en-US" sz="2000" b="1" i="1" dirty="0"/>
              <a:t>(Soon to be published)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Policy Development Division/OPPD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A3F2-8F7E-4FA1-BC1B-344FF413BFA5}" type="datetime1">
              <a:rPr lang="en-US" smtClean="0"/>
              <a:t>12/16/2020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Sanitary Dressing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r>
              <a:rPr lang="en-US" sz="3400" dirty="0"/>
              <a:t>Sanitary dressing is about the slaughter </a:t>
            </a:r>
            <a:r>
              <a:rPr lang="en-US" sz="3400" b="1" i="1" u="sng" dirty="0">
                <a:solidFill>
                  <a:srgbClr val="FFFF00"/>
                </a:solidFill>
              </a:rPr>
              <a:t>system</a:t>
            </a:r>
            <a:r>
              <a:rPr lang="en-US" sz="3400" dirty="0"/>
              <a:t> and process control</a:t>
            </a:r>
          </a:p>
          <a:p>
            <a:r>
              <a:rPr lang="en-US" sz="3400" dirty="0"/>
              <a:t>There is no regulation that </a:t>
            </a:r>
            <a:r>
              <a:rPr lang="en-US" sz="3400" u="sng" dirty="0"/>
              <a:t>specificall</a:t>
            </a:r>
            <a:r>
              <a:rPr lang="en-US" sz="3400" dirty="0"/>
              <a:t>y says that establishments must ensure sanitary dressing and demonstrate process control.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BA64-F591-4A06-ACFE-A621918C0539}" type="datetime1">
              <a:rPr lang="en-US" smtClean="0"/>
              <a:t>12/16/2020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However…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There </a:t>
            </a:r>
            <a:r>
              <a:rPr lang="en-US" sz="3400" b="1" i="1" u="sng" dirty="0">
                <a:solidFill>
                  <a:srgbClr val="FFFF00"/>
                </a:solidFill>
              </a:rPr>
              <a:t>is</a:t>
            </a:r>
            <a:r>
              <a:rPr lang="en-US" sz="3400" b="1" dirty="0">
                <a:solidFill>
                  <a:srgbClr val="FFFF00"/>
                </a:solidFill>
              </a:rPr>
              <a:t> </a:t>
            </a:r>
            <a:r>
              <a:rPr lang="en-US" sz="3400" dirty="0"/>
              <a:t>a regulation that says that the operation must be done in a manner that does not create insanitary conditions or contaminate product (9 CFR 416.1)</a:t>
            </a:r>
          </a:p>
          <a:p>
            <a:endParaRPr lang="en-US" sz="3400" dirty="0"/>
          </a:p>
          <a:p>
            <a:pPr marL="0" indent="0" algn="ctr">
              <a:buNone/>
            </a:pPr>
            <a:r>
              <a:rPr lang="en-US" sz="2000" dirty="0"/>
              <a:t>NOTE: there are also regulations that require contamination to be removed (9 CFR 310.18 and 9 CFR 381.91) and operations to be clean and sanitary (9 CFR 381.65)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CE3A-8349-40B9-B854-3A342CD8CA10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Policy Development Division/OPPD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372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Therefore…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b="1" dirty="0">
                <a:solidFill>
                  <a:srgbClr val="FFFF00"/>
                </a:solidFill>
              </a:rPr>
              <a:t>9 CFR 416.1 </a:t>
            </a:r>
            <a:r>
              <a:rPr lang="en-US" sz="3600" dirty="0"/>
              <a:t>is</a:t>
            </a:r>
            <a:r>
              <a:rPr lang="en-US" sz="3600" b="1" dirty="0">
                <a:solidFill>
                  <a:srgbClr val="FFFF00"/>
                </a:solidFill>
              </a:rPr>
              <a:t> </a:t>
            </a:r>
            <a:r>
              <a:rPr lang="en-US" sz="3600" dirty="0"/>
              <a:t>the basis that provide the regulatory authority to require that slaughter establishments implement sanitary dressing procedures and demonstrate process control</a:t>
            </a:r>
          </a:p>
          <a:p>
            <a:pPr algn="ctr">
              <a:buNone/>
            </a:pPr>
            <a:r>
              <a:rPr lang="en-US" sz="2600" dirty="0"/>
              <a:t>(i.e., ensure that insanitary conditions are not created)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Policy Development Division/OPPD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7745F-9019-40AB-B5D7-7D489C8CA5E5}" type="datetime1">
              <a:rPr lang="en-US" smtClean="0"/>
              <a:t>12/16/2020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Sanitary Dressing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dirty="0"/>
              <a:t>Because Sanitary Dressing is</a:t>
            </a:r>
          </a:p>
          <a:p>
            <a:pPr algn="ctr">
              <a:buNone/>
            </a:pPr>
            <a:r>
              <a:rPr lang="en-US" dirty="0"/>
              <a:t>about the slaughter </a:t>
            </a:r>
            <a:r>
              <a:rPr lang="en-US" b="1" u="sng" dirty="0">
                <a:solidFill>
                  <a:srgbClr val="FFFF00"/>
                </a:solidFill>
              </a:rPr>
              <a:t>system</a:t>
            </a:r>
            <a:r>
              <a:rPr lang="en-US" dirty="0"/>
              <a:t>, noncompliance</a:t>
            </a:r>
          </a:p>
          <a:p>
            <a:pPr algn="ctr">
              <a:buNone/>
            </a:pPr>
            <a:r>
              <a:rPr lang="en-US" dirty="0"/>
              <a:t>will also be about  the system… 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/>
              <a:t>In other words, in order to document Sanitary</a:t>
            </a:r>
          </a:p>
          <a:p>
            <a:pPr algn="ctr">
              <a:buNone/>
            </a:pPr>
            <a:r>
              <a:rPr lang="en-US" dirty="0"/>
              <a:t>Dressing noncompliance, many things have</a:t>
            </a:r>
          </a:p>
          <a:p>
            <a:pPr algn="ctr">
              <a:buNone/>
            </a:pPr>
            <a:r>
              <a:rPr lang="en-US" dirty="0"/>
              <a:t>occurred in the slaughter operation which represent</a:t>
            </a:r>
          </a:p>
          <a:p>
            <a:pPr algn="ctr">
              <a:buNone/>
            </a:pPr>
            <a:r>
              <a:rPr lang="en-US" dirty="0"/>
              <a:t>that the establishment </a:t>
            </a:r>
          </a:p>
          <a:p>
            <a:pPr algn="ctr">
              <a:buNone/>
            </a:pPr>
            <a:r>
              <a:rPr lang="en-US" b="1" i="1" u="sng" dirty="0">
                <a:solidFill>
                  <a:srgbClr val="FFFF00"/>
                </a:solidFill>
              </a:rPr>
              <a:t>systematically failed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</a:p>
          <a:p>
            <a:pPr algn="ctr">
              <a:buNone/>
            </a:pPr>
            <a:r>
              <a:rPr lang="en-US" dirty="0"/>
              <a:t>to maintain the facility/operation in a </a:t>
            </a:r>
          </a:p>
          <a:p>
            <a:pPr algn="ctr">
              <a:buNone/>
            </a:pPr>
            <a:r>
              <a:rPr lang="en-US" dirty="0"/>
              <a:t>sanitary manner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Policy Development Division/OPPD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1E71-F995-44B0-A22C-927790F6A142}" type="datetime1">
              <a:rPr lang="en-US" smtClean="0"/>
              <a:t>12/16/2020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325562"/>
          </a:xfrm>
        </p:spPr>
        <p:txBody>
          <a:bodyPr/>
          <a:lstStyle/>
          <a:p>
            <a:r>
              <a:rPr lang="en-US" sz="5200" b="1" dirty="0"/>
              <a:t>SPS &amp; Sanitary Dressing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534400" cy="5029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/>
              <a:t>The use of 9 CFR 416.1 under SPS </a:t>
            </a:r>
          </a:p>
          <a:p>
            <a:pPr marL="0" indent="0" algn="ctr">
              <a:buNone/>
            </a:pPr>
            <a:r>
              <a:rPr lang="en-US" sz="3600" dirty="0"/>
              <a:t>and Sanitary Dressing hinge on </a:t>
            </a:r>
          </a:p>
          <a:p>
            <a:pPr marL="0" indent="0" algn="ctr">
              <a:buNone/>
            </a:pPr>
            <a:r>
              <a:rPr lang="en-US" sz="3600" dirty="0"/>
              <a:t>documenting the </a:t>
            </a:r>
          </a:p>
          <a:p>
            <a:pPr marL="0" indent="0" algn="ctr">
              <a:buNone/>
            </a:pPr>
            <a:r>
              <a:rPr lang="en-US" sz="3600" b="1" i="1" u="sng" dirty="0">
                <a:solidFill>
                  <a:srgbClr val="FFC000"/>
                </a:solidFill>
              </a:rPr>
              <a:t>systematic failure</a:t>
            </a:r>
            <a:r>
              <a:rPr lang="en-US" sz="3600" b="1" dirty="0"/>
              <a:t> </a:t>
            </a:r>
          </a:p>
          <a:p>
            <a:pPr marL="0" indent="0" algn="ctr">
              <a:buNone/>
            </a:pPr>
            <a:r>
              <a:rPr lang="en-US" sz="3600" dirty="0"/>
              <a:t>of the sanitation practices of the operation, and the handling of product, resulting in the creation of </a:t>
            </a:r>
          </a:p>
          <a:p>
            <a:pPr marL="0" indent="0" algn="ctr">
              <a:buNone/>
            </a:pPr>
            <a:r>
              <a:rPr lang="en-US" sz="3600" dirty="0"/>
              <a:t>insanitary conditions</a:t>
            </a:r>
          </a:p>
          <a:p>
            <a:endParaRPr lang="en-US" sz="1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Policy Development Division/OPPD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A2BA-5031-47B9-BA5E-C15562D18D41}" type="datetime1">
              <a:rPr lang="en-US" smtClean="0"/>
              <a:t>12/16/2020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96962"/>
          </a:xfrm>
        </p:spPr>
        <p:txBody>
          <a:bodyPr/>
          <a:lstStyle/>
          <a:p>
            <a:r>
              <a:rPr lang="en-US" b="1" dirty="0"/>
              <a:t>So…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i="1" dirty="0">
                <a:solidFill>
                  <a:srgbClr val="FFFF00"/>
                </a:solidFill>
              </a:rPr>
              <a:t>The instructions in Directive 5000.1 and the Sanitary Dressing Directives are the same</a:t>
            </a:r>
            <a:r>
              <a:rPr lang="en-US" sz="4000" dirty="0">
                <a:solidFill>
                  <a:srgbClr val="FFFF00"/>
                </a:solidFill>
              </a:rPr>
              <a:t>…</a:t>
            </a:r>
          </a:p>
          <a:p>
            <a:pPr marL="0" indent="0" algn="ctr">
              <a:buNone/>
            </a:pPr>
            <a:endParaRPr lang="en-US" sz="40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dirty="0"/>
              <a:t>Cite 9 CFR 416.1 on a Noncompliance Record (NR) when there is evidence of a </a:t>
            </a:r>
          </a:p>
          <a:p>
            <a:pPr marL="0" indent="0" algn="ctr">
              <a:buNone/>
            </a:pPr>
            <a:r>
              <a:rPr lang="en-US" b="1" i="1" u="sng" dirty="0">
                <a:solidFill>
                  <a:srgbClr val="FFC000"/>
                </a:solidFill>
              </a:rPr>
              <a:t>systematic failure</a:t>
            </a:r>
            <a:r>
              <a:rPr lang="en-US" b="1" i="1" dirty="0">
                <a:solidFill>
                  <a:srgbClr val="FFC00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dirty="0"/>
              <a:t>of the sanitary operations.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CE3A-8349-40B9-B854-3A342CD8CA10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Policy Development Division/OPPD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2419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But…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What about the fact that </a:t>
            </a:r>
          </a:p>
          <a:p>
            <a:pPr marL="0" indent="0" algn="ctr">
              <a:buNone/>
            </a:pPr>
            <a:r>
              <a:rPr lang="en-US" sz="4800" dirty="0"/>
              <a:t>9 CFR 416.1 is a </a:t>
            </a:r>
            <a:br>
              <a:rPr lang="en-US" sz="4800" dirty="0"/>
            </a:br>
            <a:r>
              <a:rPr lang="en-US" sz="4800" b="1" i="1" u="sng" dirty="0">
                <a:solidFill>
                  <a:srgbClr val="FFFF00"/>
                </a:solidFill>
              </a:rPr>
              <a:t>mandatory</a:t>
            </a:r>
            <a:r>
              <a:rPr lang="en-US" sz="4800" dirty="0"/>
              <a:t> regulation </a:t>
            </a:r>
          </a:p>
          <a:p>
            <a:pPr marL="0" indent="0" algn="ctr">
              <a:buNone/>
            </a:pPr>
            <a:r>
              <a:rPr lang="en-US" sz="4800" dirty="0"/>
              <a:t>under SPS in PHIS ????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CE3A-8349-40B9-B854-3A342CD8CA10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Policy Development Division/OPPD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538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Yes, it is…however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That does </a:t>
            </a:r>
            <a:r>
              <a:rPr lang="en-US" b="1" i="1" u="sng" dirty="0">
                <a:solidFill>
                  <a:srgbClr val="FFFF00"/>
                </a:solidFill>
              </a:rPr>
              <a:t>not</a:t>
            </a:r>
            <a:r>
              <a:rPr lang="en-US" dirty="0"/>
              <a:t> mean that just because there is a noncompliance with one of the SPS regulations (9 CFR 416.2 through 416.5) that noncompliance with 9 CFR </a:t>
            </a:r>
            <a:r>
              <a:rPr lang="en-US"/>
              <a:t>416.1  </a:t>
            </a:r>
            <a:r>
              <a:rPr lang="en-US" dirty="0"/>
              <a:t>automatically exists</a:t>
            </a:r>
          </a:p>
          <a:p>
            <a:endParaRPr lang="en-US" sz="2000" dirty="0"/>
          </a:p>
          <a:p>
            <a:r>
              <a:rPr lang="en-US" dirty="0"/>
              <a:t>There can be noncompliance with one of the SPS regulations but as long as IPP have not determined that there is a </a:t>
            </a:r>
            <a:r>
              <a:rPr lang="en-US" b="1" i="1" u="sng" dirty="0">
                <a:solidFill>
                  <a:srgbClr val="FFFF00"/>
                </a:solidFill>
              </a:rPr>
              <a:t>systematic failure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to maintain sanitary conditions,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9 CFR 416.1 should </a:t>
            </a:r>
            <a:r>
              <a:rPr lang="en-US" i="1" u="sng" dirty="0">
                <a:solidFill>
                  <a:srgbClr val="FFFF00"/>
                </a:solidFill>
              </a:rPr>
              <a:t>not</a:t>
            </a:r>
            <a:r>
              <a:rPr lang="en-US" dirty="0"/>
              <a:t> be cited on the NR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CE3A-8349-40B9-B854-3A342CD8CA10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Policy Development Division/OPPD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414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Isosceles Triangle 5"/>
          <p:cNvSpPr/>
          <p:nvPr/>
        </p:nvSpPr>
        <p:spPr>
          <a:xfrm>
            <a:off x="914400" y="990600"/>
            <a:ext cx="7010400" cy="5257800"/>
          </a:xfrm>
          <a:prstGeom prst="triangl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828800" y="4876800"/>
            <a:ext cx="51816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95400" y="4800600"/>
            <a:ext cx="64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</a:rPr>
              <a:t>Sanitation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(9 CFR 416.1 through 9 CFR 416.16)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4600" y="2246055"/>
            <a:ext cx="388619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Basically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everything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else that is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going on in the establishment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9600" y="228600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Effective Food Safety System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BE07-AB1D-41CD-83FC-A37D16F54830}" type="datetime1">
              <a:rPr lang="en-US" smtClean="0"/>
              <a:t>12/16/2020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02374" y="6324600"/>
            <a:ext cx="2895600" cy="365125"/>
          </a:xfrm>
        </p:spPr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00200" y="1752600"/>
            <a:ext cx="589994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9600" b="1" cap="none" spc="0" dirty="0">
                <a:ln w="63500" cmpd="sng">
                  <a:solidFill>
                    <a:srgbClr val="FFFF99"/>
                  </a:solidFill>
                  <a:prstDash val="solid"/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Questions?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3B61F-7236-4D3D-AF86-FD3343297A00}" type="datetime1">
              <a:rPr lang="en-US" smtClean="0"/>
              <a:t>12/16/2020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28600"/>
            <a:ext cx="5372100" cy="1143000"/>
          </a:xfrm>
        </p:spPr>
        <p:txBody>
          <a:bodyPr>
            <a:normAutofit/>
          </a:bodyPr>
          <a:lstStyle/>
          <a:p>
            <a:r>
              <a:rPr lang="en-US" b="1" i="1" u="sng" dirty="0"/>
              <a:t>Regulatory Options…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CE3A-8349-40B9-B854-3A342CD8CA10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Policy Development Division/OPPD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447800"/>
            <a:ext cx="71434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>
                  <a:solidFill>
                    <a:srgbClr val="FFFF00"/>
                  </a:solidFill>
                </a:ln>
                <a:solidFill>
                  <a:srgbClr val="00FF00"/>
                </a:solidFill>
              </a:rPr>
              <a:t>Sanitation Performance Standards (SPS)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34988" y="3505200"/>
            <a:ext cx="70866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Sanitation Standard Operating Procedures (SSOP)</a:t>
            </a:r>
          </a:p>
        </p:txBody>
      </p:sp>
    </p:spTree>
    <p:extLst>
      <p:ext uri="{BB962C8B-B14F-4D97-AF65-F5344CB8AC3E}">
        <p14:creationId xmlns:p14="http://schemas.microsoft.com/office/powerpoint/2010/main" val="2677736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97636" cy="1371600"/>
          </a:xfrm>
        </p:spPr>
        <p:txBody>
          <a:bodyPr/>
          <a:lstStyle/>
          <a:p>
            <a:r>
              <a:rPr lang="en-US" sz="3800" b="1" dirty="0"/>
              <a:t>SPS Regulations </a:t>
            </a:r>
            <a:br>
              <a:rPr lang="en-US" sz="3800" b="1" dirty="0"/>
            </a:br>
            <a:r>
              <a:rPr lang="en-US" sz="2400" b="1" dirty="0"/>
              <a:t>(9 CFR 416.1 – 416.5)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64 FR 56417, Oct. 20, 1999 -  Sanitation Requirements for Official Meat and Poultry Establishments </a:t>
            </a:r>
          </a:p>
          <a:p>
            <a:r>
              <a:rPr lang="en-US" dirty="0"/>
              <a:t>The sanitation performance standards established in the rule provide meat and poultry establishments with the flexibility to innovate in facility design, construction, and operations.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1918-85B9-4F8E-A66D-38E71CE9905D}" type="datetime1">
              <a:rPr lang="en-US" smtClean="0"/>
              <a:t>12/16/2020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1477962"/>
          </a:xfrm>
        </p:spPr>
        <p:txBody>
          <a:bodyPr/>
          <a:lstStyle/>
          <a:p>
            <a:r>
              <a:rPr lang="en-US" sz="3800" b="1" dirty="0"/>
              <a:t>SPS Regulations </a:t>
            </a:r>
            <a:br>
              <a:rPr lang="en-US" sz="3600" b="1" dirty="0"/>
            </a:br>
            <a:r>
              <a:rPr lang="en-US" sz="2400" b="1" dirty="0"/>
              <a:t>(9 CFR 416.1 – 416.5)</a:t>
            </a:r>
            <a:br>
              <a:rPr lang="en-US" sz="2400" b="1" dirty="0"/>
            </a:br>
            <a:r>
              <a:rPr lang="en-US" sz="1800" b="1" dirty="0"/>
              <a:t>(continued)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dirty="0"/>
              <a:t>The regulations lay out the standards for good sanitation and for food product safety that must be met by establishments.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B0D-EB5E-49E1-852A-9ECEB1C3B93A}" type="datetime1">
              <a:rPr lang="en-US" smtClean="0"/>
              <a:t>12/16/2020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 CFR 416.1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§ 416.1 General rules.</a:t>
            </a:r>
          </a:p>
          <a:p>
            <a:endParaRPr lang="en-US" sz="1000" b="1" dirty="0"/>
          </a:p>
          <a:p>
            <a:pPr lvl="1">
              <a:buNone/>
            </a:pPr>
            <a:r>
              <a:rPr lang="en-US" sz="3600" b="1" i="1" dirty="0">
                <a:solidFill>
                  <a:srgbClr val="FFFF00"/>
                </a:solidFill>
              </a:rPr>
              <a:t>Each official establishment must be</a:t>
            </a:r>
          </a:p>
          <a:p>
            <a:pPr lvl="1">
              <a:buNone/>
            </a:pPr>
            <a:r>
              <a:rPr lang="en-US" sz="3600" b="1" i="1" dirty="0">
                <a:solidFill>
                  <a:srgbClr val="FFFF00"/>
                </a:solidFill>
              </a:rPr>
              <a:t>operated and maintained in a manner </a:t>
            </a:r>
          </a:p>
          <a:p>
            <a:pPr lvl="1">
              <a:buNone/>
            </a:pPr>
            <a:r>
              <a:rPr lang="en-US" sz="3600" b="1" i="1" dirty="0">
                <a:solidFill>
                  <a:srgbClr val="FFFF00"/>
                </a:solidFill>
              </a:rPr>
              <a:t>sufficient to prevent the creation of </a:t>
            </a:r>
          </a:p>
          <a:p>
            <a:pPr lvl="1">
              <a:buNone/>
            </a:pPr>
            <a:r>
              <a:rPr lang="en-US" sz="3600" b="1" i="1" dirty="0">
                <a:solidFill>
                  <a:srgbClr val="FFFF00"/>
                </a:solidFill>
              </a:rPr>
              <a:t>insanitary conditions and to ensure</a:t>
            </a:r>
          </a:p>
          <a:p>
            <a:pPr lvl="1">
              <a:buNone/>
            </a:pPr>
            <a:r>
              <a:rPr lang="en-US" sz="3600" b="1" i="1" dirty="0">
                <a:solidFill>
                  <a:srgbClr val="FFFF00"/>
                </a:solidFill>
              </a:rPr>
              <a:t>that product is not adulterated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Policy Development Division/OPPD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57DE-326D-43C3-ABF8-8E77C8F81FCD}" type="datetime1">
              <a:rPr lang="en-US" smtClean="0"/>
              <a:t>12/16/2020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z="3800" b="1" dirty="0"/>
              <a:t>Current Instructions Regarding </a:t>
            </a:r>
            <a:br>
              <a:rPr lang="en-US" sz="3800" b="1" dirty="0"/>
            </a:br>
            <a:r>
              <a:rPr lang="en-US" sz="3800" b="1" dirty="0"/>
              <a:t>9 CFR 416.1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sz="3600" dirty="0"/>
              <a:t>FSIS PHIS Directive 5000.1</a:t>
            </a:r>
          </a:p>
          <a:p>
            <a:r>
              <a:rPr lang="en-US" sz="3600" dirty="0"/>
              <a:t>FSIS Directive 6410 (et al), Verification of Sanitary Dressing</a:t>
            </a:r>
          </a:p>
          <a:p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CE3A-8349-40B9-B854-3A342CD8CA10}" type="datetime1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Policy Development Division/OPPD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361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600200"/>
            <a:ext cx="8534400" cy="2743200"/>
          </a:xfrm>
        </p:spPr>
        <p:txBody>
          <a:bodyPr>
            <a:noAutofit/>
          </a:bodyPr>
          <a:lstStyle/>
          <a:p>
            <a:r>
              <a:rPr lang="en-US" sz="5400" b="1" dirty="0"/>
              <a:t>FSIS Directive 5000.1 Revision 4</a:t>
            </a:r>
            <a:br>
              <a:rPr lang="en-US" sz="5400" b="1" dirty="0"/>
            </a:br>
            <a:r>
              <a:rPr lang="en-US" sz="3200" b="1" dirty="0"/>
              <a:t>(3/4/2104)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Policy Development Division/OPPD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91E08-1B64-48F4-835A-5697CBA964FA}" type="datetime1">
              <a:rPr lang="en-US" smtClean="0"/>
              <a:t>12/16/2020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42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r>
              <a:rPr lang="en-US" b="1" dirty="0"/>
              <a:t>What the directive says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3600" i="1" dirty="0">
                <a:solidFill>
                  <a:srgbClr val="FFFF00"/>
                </a:solidFill>
              </a:rPr>
              <a:t>When considering whether to cite </a:t>
            </a:r>
          </a:p>
          <a:p>
            <a:pPr algn="ctr">
              <a:buNone/>
            </a:pPr>
            <a:r>
              <a:rPr lang="en-US" sz="3600" i="1" dirty="0">
                <a:solidFill>
                  <a:srgbClr val="FFFF00"/>
                </a:solidFill>
              </a:rPr>
              <a:t>9 CFR 416.1, IPP are to consider whether</a:t>
            </a:r>
          </a:p>
          <a:p>
            <a:pPr algn="ctr">
              <a:buNone/>
            </a:pPr>
            <a:r>
              <a:rPr lang="en-US" sz="3600" i="1" dirty="0">
                <a:solidFill>
                  <a:srgbClr val="FFFF00"/>
                </a:solidFill>
              </a:rPr>
              <a:t>their findings support that the </a:t>
            </a:r>
          </a:p>
          <a:p>
            <a:pPr algn="ctr">
              <a:buNone/>
            </a:pPr>
            <a:r>
              <a:rPr lang="en-US" sz="3600" i="1" dirty="0">
                <a:solidFill>
                  <a:srgbClr val="FFFF00"/>
                </a:solidFill>
              </a:rPr>
              <a:t>establishment  has</a:t>
            </a:r>
          </a:p>
          <a:p>
            <a:pPr algn="ctr">
              <a:buNone/>
            </a:pPr>
            <a:r>
              <a:rPr lang="en-US" sz="3600" b="1" i="1" u="sng" dirty="0">
                <a:solidFill>
                  <a:srgbClr val="FFC000"/>
                </a:solidFill>
              </a:rPr>
              <a:t>systematically failed</a:t>
            </a:r>
            <a:r>
              <a:rPr lang="en-US" sz="3600" b="1" i="1" u="sng" dirty="0">
                <a:solidFill>
                  <a:srgbClr val="FFFF00"/>
                </a:solidFill>
              </a:rPr>
              <a:t> </a:t>
            </a:r>
          </a:p>
          <a:p>
            <a:pPr algn="ctr">
              <a:buNone/>
            </a:pPr>
            <a:r>
              <a:rPr lang="en-US" sz="3600" i="1" dirty="0">
                <a:solidFill>
                  <a:srgbClr val="FFFF00"/>
                </a:solidFill>
              </a:rPr>
              <a:t>to maintain the facility in a sanitary</a:t>
            </a:r>
          </a:p>
          <a:p>
            <a:pPr algn="ctr">
              <a:buNone/>
            </a:pPr>
            <a:r>
              <a:rPr lang="en-US" sz="3600" i="1" dirty="0">
                <a:solidFill>
                  <a:srgbClr val="FFFF00"/>
                </a:solidFill>
              </a:rPr>
              <a:t>manner.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Policy Development Division/OPPD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150B-FC90-424B-9A33-E31B68C7F3A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179F2-FB20-425B-9C32-73B71D567E47}" type="datetime1">
              <a:rPr lang="en-US" smtClean="0"/>
              <a:t>12/16/2020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355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300ADF75EEAD4AA94DD3D6BE4FC340" ma:contentTypeVersion="8" ma:contentTypeDescription="Create a new document." ma:contentTypeScope="" ma:versionID="bb6a6132b671f52a54db35642c5baad6">
  <xsd:schema xmlns:xsd="http://www.w3.org/2001/XMLSchema" xmlns:xs="http://www.w3.org/2001/XMLSchema" xmlns:p="http://schemas.microsoft.com/office/2006/metadata/properties" xmlns:ns2="711abd03-5e55-4076-a9df-aa2848ec6abd" xmlns:ns3="c4bd9ceb-8f40-474f-ae84-2e194da07d3b" targetNamespace="http://schemas.microsoft.com/office/2006/metadata/properties" ma:root="true" ma:fieldsID="53558fe67e57024b7078a11f7bc23546" ns2:_="" ns3:_="">
    <xsd:import namespace="711abd03-5e55-4076-a9df-aa2848ec6abd"/>
    <xsd:import namespace="c4bd9ceb-8f40-474f-ae84-2e194da07d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1abd03-5e55-4076-a9df-aa2848ec6a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d9ceb-8f40-474f-ae84-2e194da07d3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57FA8ED-E648-4F0C-AAB7-AD605B46E70E}"/>
</file>

<file path=customXml/itemProps2.xml><?xml version="1.0" encoding="utf-8"?>
<ds:datastoreItem xmlns:ds="http://schemas.openxmlformats.org/officeDocument/2006/customXml" ds:itemID="{1E04D621-F063-48A8-BFBE-E420E99D575C}"/>
</file>

<file path=customXml/itemProps3.xml><?xml version="1.0" encoding="utf-8"?>
<ds:datastoreItem xmlns:ds="http://schemas.openxmlformats.org/officeDocument/2006/customXml" ds:itemID="{6F6EDD57-00CA-45BD-863B-27B445BE2F10}"/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859</Words>
  <Application>Microsoft Office PowerPoint</Application>
  <PresentationFormat>On-screen Show (4:3)</PresentationFormat>
  <Paragraphs>178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9 CFR 416.1</vt:lpstr>
      <vt:lpstr>PowerPoint Presentation</vt:lpstr>
      <vt:lpstr>Regulatory Options…</vt:lpstr>
      <vt:lpstr>SPS Regulations  (9 CFR 416.1 – 416.5)</vt:lpstr>
      <vt:lpstr>SPS Regulations  (9 CFR 416.1 – 416.5) (continued) </vt:lpstr>
      <vt:lpstr>9 CFR 416.1</vt:lpstr>
      <vt:lpstr>Current Instructions Regarding  9 CFR 416.1</vt:lpstr>
      <vt:lpstr>FSIS Directive 5000.1 Revision 4 (3/4/2104)</vt:lpstr>
      <vt:lpstr>What the directive says</vt:lpstr>
      <vt:lpstr>It also says…</vt:lpstr>
      <vt:lpstr>Sanitary Dressing</vt:lpstr>
      <vt:lpstr>Sanitary Dressing</vt:lpstr>
      <vt:lpstr>However…</vt:lpstr>
      <vt:lpstr>Therefore…</vt:lpstr>
      <vt:lpstr>Sanitary Dressing</vt:lpstr>
      <vt:lpstr>SPS &amp; Sanitary Dressing</vt:lpstr>
      <vt:lpstr>So…</vt:lpstr>
      <vt:lpstr>But…</vt:lpstr>
      <vt:lpstr>Yes, it is…however</vt:lpstr>
      <vt:lpstr>PowerPoint Presentation</vt:lpstr>
    </vt:vector>
  </TitlesOfParts>
  <Company>USDA-FSIS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 CFR 416.1</dc:title>
  <dc:creator>Kim Butler</dc:creator>
  <cp:lastModifiedBy>Stephens, Ashleigh - FSIS</cp:lastModifiedBy>
  <cp:revision>172</cp:revision>
  <cp:lastPrinted>2014-03-19T11:18:28Z</cp:lastPrinted>
  <dcterms:created xsi:type="dcterms:W3CDTF">2013-12-13T14:08:36Z</dcterms:created>
  <dcterms:modified xsi:type="dcterms:W3CDTF">2020-12-16T14:30:43Z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0x01010001300ADF75EEAD4AA94DD3D6BE4FC340</vt:lpwstr>
  </property>
</Properties>
</file>