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tmp" ContentType="image/jpe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0.xml" ContentType="application/vnd.openxmlformats-officedocument.presentationml.tags+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3.xml" ContentType="application/vnd.openxmlformats-officedocument.presentationml.tags+xml"/>
  <Override PartName="/ppt/tags/tag14.xml" ContentType="application/vnd.openxmlformats-officedocument.presentationml.tag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5.xml" ContentType="application/vnd.openxmlformats-officedocument.presentationml.tag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16.xml" ContentType="application/vnd.openxmlformats-officedocument.presentationml.tags+xml"/>
  <Override PartName="/ppt/tags/tag17.xml" ContentType="application/vnd.openxmlformats-officedocument.presentationml.tags+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18.xml" ContentType="application/vnd.openxmlformats-officedocument.presentationml.tags+xml"/>
  <Override PartName="/ppt/tags/tag19.xml" ContentType="application/vnd.openxmlformats-officedocument.presentationml.tags+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20.xml" ContentType="application/vnd.openxmlformats-officedocument.presentationml.tags+xml"/>
  <Override PartName="/ppt/notesSlides/notesSlide10.xml" ContentType="application/vnd.openxmlformats-officedocument.presentationml.notesSlide+xml"/>
  <Override PartName="/ppt/tags/tag21.xml" ContentType="application/vnd.openxmlformats-officedocument.presentationml.tags+xml"/>
  <Override PartName="/ppt/notesSlides/notesSlide11.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12.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13.xml" ContentType="application/vnd.openxmlformats-officedocument.presentationml.notesSlide+xml"/>
  <Override PartName="/ppt/tags/tag26.xml" ContentType="application/vnd.openxmlformats-officedocument.presentationml.tags+xml"/>
  <Override PartName="/ppt/notesSlides/notesSlide14.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29.xml" ContentType="application/vnd.openxmlformats-officedocument.presentationml.tags+xml"/>
  <Override PartName="/ppt/tags/tag30.xml" ContentType="application/vnd.openxmlformats-officedocument.presentationml.tags+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ags/tag34.xml" ContentType="application/vnd.openxmlformats-officedocument.presentationml.tags+xml"/>
  <Override PartName="/ppt/tags/tag35.xml" ContentType="application/vnd.openxmlformats-officedocument.presentationml.tags+xml"/>
  <Override PartName="/ppt/notesSlides/notesSlide1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tags/tag36.xml" ContentType="application/vnd.openxmlformats-officedocument.presentationml.tags+xml"/>
  <Override PartName="/ppt/tags/tag3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4"/>
  </p:sldMasterIdLst>
  <p:notesMasterIdLst>
    <p:notesMasterId r:id="rId37"/>
  </p:notesMasterIdLst>
  <p:sldIdLst>
    <p:sldId id="257" r:id="rId5"/>
    <p:sldId id="258" r:id="rId6"/>
    <p:sldId id="259" r:id="rId7"/>
    <p:sldId id="260" r:id="rId8"/>
    <p:sldId id="277" r:id="rId9"/>
    <p:sldId id="278" r:id="rId10"/>
    <p:sldId id="261" r:id="rId11"/>
    <p:sldId id="279" r:id="rId12"/>
    <p:sldId id="282" r:id="rId13"/>
    <p:sldId id="284" r:id="rId14"/>
    <p:sldId id="285" r:id="rId15"/>
    <p:sldId id="286" r:id="rId16"/>
    <p:sldId id="287" r:id="rId17"/>
    <p:sldId id="288" r:id="rId18"/>
    <p:sldId id="289" r:id="rId19"/>
    <p:sldId id="290" r:id="rId20"/>
    <p:sldId id="292" r:id="rId21"/>
    <p:sldId id="291" r:id="rId22"/>
    <p:sldId id="293" r:id="rId23"/>
    <p:sldId id="294" r:id="rId24"/>
    <p:sldId id="295" r:id="rId25"/>
    <p:sldId id="297" r:id="rId26"/>
    <p:sldId id="296" r:id="rId27"/>
    <p:sldId id="298" r:id="rId28"/>
    <p:sldId id="299" r:id="rId29"/>
    <p:sldId id="300" r:id="rId30"/>
    <p:sldId id="303" r:id="rId31"/>
    <p:sldId id="304" r:id="rId32"/>
    <p:sldId id="305" r:id="rId33"/>
    <p:sldId id="306" r:id="rId34"/>
    <p:sldId id="307" r:id="rId35"/>
    <p:sldId id="309" r:id="rId36"/>
  </p:sldIdLst>
  <p:sldSz cx="12192000" cy="6858000"/>
  <p:notesSz cx="6858000" cy="9144000"/>
  <p:custDataLst>
    <p:tags r:id="rId3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ront Matter" id="{15202A74-163D-4B71-BBA8-E2FCD164262F}">
          <p14:sldIdLst>
            <p14:sldId id="257"/>
            <p14:sldId id="258"/>
            <p14:sldId id="259"/>
            <p14:sldId id="260"/>
            <p14:sldId id="277"/>
            <p14:sldId id="278"/>
            <p14:sldId id="261"/>
            <p14:sldId id="279"/>
            <p14:sldId id="282"/>
            <p14:sldId id="284"/>
            <p14:sldId id="285"/>
            <p14:sldId id="286"/>
            <p14:sldId id="287"/>
            <p14:sldId id="288"/>
            <p14:sldId id="289"/>
            <p14:sldId id="290"/>
          </p14:sldIdLst>
        </p14:section>
        <p14:section name="Untitled Section" id="{66B1A895-A60C-42D3-BA95-852521EBE5A9}">
          <p14:sldIdLst>
            <p14:sldId id="292"/>
            <p14:sldId id="291"/>
            <p14:sldId id="293"/>
            <p14:sldId id="294"/>
            <p14:sldId id="295"/>
          </p14:sldIdLst>
        </p14:section>
        <p14:section name="Untitled Section" id="{7305CD1C-736C-4289-8F4A-D9A3F5912B15}">
          <p14:sldIdLst>
            <p14:sldId id="297"/>
            <p14:sldId id="296"/>
            <p14:sldId id="298"/>
            <p14:sldId id="299"/>
            <p14:sldId id="300"/>
            <p14:sldId id="303"/>
            <p14:sldId id="304"/>
            <p14:sldId id="305"/>
            <p14:sldId id="306"/>
            <p14:sldId id="307"/>
            <p14:sldId id="309"/>
          </p14:sldIdLst>
        </p14:section>
        <p14:section name="Group Member 1" id="{0860697E-8C4A-43F9-A7C0-C435911657B2}">
          <p14:sldIdLst/>
        </p14:section>
        <p14:section name="Group Member 2" id="{ED02CA79-8112-418E-8BC2-0FD9B68AECB3}">
          <p14:sldIdLst/>
        </p14:section>
        <p14:section name="Group Member 3" id="{0DAD77B1-60C5-4EB2-933E-C56E97A5B2A7}">
          <p14:sldIdLst/>
        </p14:section>
        <p14:section name="General Closing" id="{4AB6C702-EE4D-4283-ACB0-770710E41AE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x, Vicky B" initials="CVB" lastIdx="1" clrIdx="0">
    <p:extLst>
      <p:ext uri="{19B8F6BF-5375-455C-9EA6-DF929625EA0E}">
        <p15:presenceInfo xmlns:p15="http://schemas.microsoft.com/office/powerpoint/2012/main" userId="S::Vicky.Cox@ncagr.gov::a4cfc9ec-089c-4d2f-bdb5-e86b6f6741f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2865" autoAdjust="0"/>
  </p:normalViewPr>
  <p:slideViewPr>
    <p:cSldViewPr snapToGrid="0">
      <p:cViewPr varScale="1">
        <p:scale>
          <a:sx n="115" d="100"/>
          <a:sy n="115" d="100"/>
        </p:scale>
        <p:origin x="432" y="114"/>
      </p:cViewPr>
      <p:guideLst/>
    </p:cSldViewPr>
  </p:slideViewPr>
  <p:notesTextViewPr>
    <p:cViewPr>
      <p:scale>
        <a:sx n="1" d="1"/>
        <a:sy n="1" d="1"/>
      </p:scale>
      <p:origin x="0" y="0"/>
    </p:cViewPr>
  </p:notesTextViewPr>
  <p:sorterViewPr>
    <p:cViewPr>
      <p:scale>
        <a:sx n="100" d="100"/>
        <a:sy n="100" d="100"/>
      </p:scale>
      <p:origin x="0" y="-2166"/>
    </p:cViewPr>
  </p:sorterViewPr>
  <p:notesViewPr>
    <p:cSldViewPr snapToGrid="0">
      <p:cViewPr varScale="1">
        <p:scale>
          <a:sx n="65" d="100"/>
          <a:sy n="65" d="100"/>
        </p:scale>
        <p:origin x="2796"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diagrams/_rels/data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5F1AA8-DC04-48B0-A2DC-78FDDCBDC86F}" type="doc">
      <dgm:prSet loTypeId="urn:microsoft.com/office/officeart/2005/8/layout/vList2" loCatId="list" qsTypeId="urn:microsoft.com/office/officeart/2005/8/quickstyle/simple5" qsCatId="simple" csTypeId="urn:microsoft.com/office/officeart/2005/8/colors/accent6_5" csCatId="accent6" phldr="1"/>
      <dgm:spPr/>
      <dgm:t>
        <a:bodyPr/>
        <a:lstStyle/>
        <a:p>
          <a:endParaRPr lang="en-US"/>
        </a:p>
      </dgm:t>
    </dgm:pt>
    <dgm:pt modelId="{FD9C1393-3114-4411-A3C4-D45A94D7E19A}">
      <dgm:prSet/>
      <dgm:spPr/>
      <dgm:t>
        <a:bodyPr/>
        <a:lstStyle/>
        <a:p>
          <a:r>
            <a:rPr lang="en-US" dirty="0"/>
            <a:t>Frontline volunteers, such as individuals who regularly interact with applicants and participants, determine eligibility, or handle personal information must receive full Civil Rights training on an annual basis</a:t>
          </a:r>
        </a:p>
      </dgm:t>
    </dgm:pt>
    <dgm:pt modelId="{E062EC9F-6601-4249-A5BA-9A306E2688A5}" type="parTrans" cxnId="{13C4F39D-C6ED-4423-BA25-6945BD4F33AA}">
      <dgm:prSet/>
      <dgm:spPr/>
      <dgm:t>
        <a:bodyPr/>
        <a:lstStyle/>
        <a:p>
          <a:endParaRPr lang="en-US"/>
        </a:p>
      </dgm:t>
    </dgm:pt>
    <dgm:pt modelId="{2BE616D0-88AE-4895-8323-674D16ED19B8}" type="sibTrans" cxnId="{13C4F39D-C6ED-4423-BA25-6945BD4F33AA}">
      <dgm:prSet/>
      <dgm:spPr/>
      <dgm:t>
        <a:bodyPr/>
        <a:lstStyle/>
        <a:p>
          <a:endParaRPr lang="en-US"/>
        </a:p>
      </dgm:t>
    </dgm:pt>
    <dgm:pt modelId="{ADE40153-B634-47FE-A9CC-D0A95AF9184E}">
      <dgm:prSet/>
      <dgm:spPr/>
      <dgm:t>
        <a:bodyPr/>
        <a:lstStyle/>
        <a:p>
          <a:r>
            <a:rPr lang="en-US" dirty="0"/>
            <a:t>Volunteers who do not handle personal information and who may infrequently interact with program applicants, participants, or frontline staff must receive, at a minimum, limited Civil Rights training, which covers customer service and any other subject matter applicable to each volunteer’s role and responsibilities</a:t>
          </a:r>
        </a:p>
      </dgm:t>
    </dgm:pt>
    <dgm:pt modelId="{E2281B21-D1D2-4D21-929B-EFE656F2742C}" type="parTrans" cxnId="{96E1FBB4-9F13-4C07-A4A9-A896311130FB}">
      <dgm:prSet/>
      <dgm:spPr/>
      <dgm:t>
        <a:bodyPr/>
        <a:lstStyle/>
        <a:p>
          <a:endParaRPr lang="en-US"/>
        </a:p>
      </dgm:t>
    </dgm:pt>
    <dgm:pt modelId="{34F3A32F-DF73-4997-A1AA-5CF1347EF950}" type="sibTrans" cxnId="{96E1FBB4-9F13-4C07-A4A9-A896311130FB}">
      <dgm:prSet/>
      <dgm:spPr/>
      <dgm:t>
        <a:bodyPr/>
        <a:lstStyle/>
        <a:p>
          <a:endParaRPr lang="en-US"/>
        </a:p>
      </dgm:t>
    </dgm:pt>
    <dgm:pt modelId="{0FCF864C-2992-4718-9A39-93F4C0121ACC}">
      <dgm:prSet/>
      <dgm:spPr/>
      <dgm:t>
        <a:bodyPr/>
        <a:lstStyle/>
        <a:p>
          <a:r>
            <a:rPr lang="en-US" dirty="0"/>
            <a:t>Volunteers who do not interact in any way with program applicants and participants and who do not handle personal information are not required to complete Civil Rights training </a:t>
          </a:r>
        </a:p>
      </dgm:t>
    </dgm:pt>
    <dgm:pt modelId="{302B1785-6EEF-4BA0-B12F-39F97E2BA6A9}" type="parTrans" cxnId="{929C7B44-A360-4BE7-BAA9-8095E538BB1A}">
      <dgm:prSet/>
      <dgm:spPr/>
      <dgm:t>
        <a:bodyPr/>
        <a:lstStyle/>
        <a:p>
          <a:endParaRPr lang="en-US"/>
        </a:p>
      </dgm:t>
    </dgm:pt>
    <dgm:pt modelId="{C00A93A4-6480-4097-AFFD-973B18F5AD4B}" type="sibTrans" cxnId="{929C7B44-A360-4BE7-BAA9-8095E538BB1A}">
      <dgm:prSet/>
      <dgm:spPr/>
      <dgm:t>
        <a:bodyPr/>
        <a:lstStyle/>
        <a:p>
          <a:endParaRPr lang="en-US"/>
        </a:p>
      </dgm:t>
    </dgm:pt>
    <dgm:pt modelId="{280D69B2-433E-42BC-96F7-CD782700048A}" type="pres">
      <dgm:prSet presAssocID="{715F1AA8-DC04-48B0-A2DC-78FDDCBDC86F}" presName="linear" presStyleCnt="0">
        <dgm:presLayoutVars>
          <dgm:animLvl val="lvl"/>
          <dgm:resizeHandles val="exact"/>
        </dgm:presLayoutVars>
      </dgm:prSet>
      <dgm:spPr/>
    </dgm:pt>
    <dgm:pt modelId="{ED90629F-526F-409F-BACD-8B633B3E6770}" type="pres">
      <dgm:prSet presAssocID="{FD9C1393-3114-4411-A3C4-D45A94D7E19A}" presName="parentText" presStyleLbl="node1" presStyleIdx="0" presStyleCnt="3">
        <dgm:presLayoutVars>
          <dgm:chMax val="0"/>
          <dgm:bulletEnabled val="1"/>
        </dgm:presLayoutVars>
      </dgm:prSet>
      <dgm:spPr/>
    </dgm:pt>
    <dgm:pt modelId="{8448F064-7B0B-4266-8A99-AE9233AA9453}" type="pres">
      <dgm:prSet presAssocID="{2BE616D0-88AE-4895-8323-674D16ED19B8}" presName="spacer" presStyleCnt="0"/>
      <dgm:spPr/>
    </dgm:pt>
    <dgm:pt modelId="{2CF6169E-1D89-4A17-B993-A9C45C133A2D}" type="pres">
      <dgm:prSet presAssocID="{ADE40153-B634-47FE-A9CC-D0A95AF9184E}" presName="parentText" presStyleLbl="node1" presStyleIdx="1" presStyleCnt="3">
        <dgm:presLayoutVars>
          <dgm:chMax val="0"/>
          <dgm:bulletEnabled val="1"/>
        </dgm:presLayoutVars>
      </dgm:prSet>
      <dgm:spPr/>
    </dgm:pt>
    <dgm:pt modelId="{455AA285-096B-43D5-A188-BF7073C3D188}" type="pres">
      <dgm:prSet presAssocID="{34F3A32F-DF73-4997-A1AA-5CF1347EF950}" presName="spacer" presStyleCnt="0"/>
      <dgm:spPr/>
    </dgm:pt>
    <dgm:pt modelId="{45280B89-15FB-4EC5-8827-0FFFFEFED55D}" type="pres">
      <dgm:prSet presAssocID="{0FCF864C-2992-4718-9A39-93F4C0121ACC}" presName="parentText" presStyleLbl="node1" presStyleIdx="2" presStyleCnt="3">
        <dgm:presLayoutVars>
          <dgm:chMax val="0"/>
          <dgm:bulletEnabled val="1"/>
        </dgm:presLayoutVars>
      </dgm:prSet>
      <dgm:spPr/>
    </dgm:pt>
  </dgm:ptLst>
  <dgm:cxnLst>
    <dgm:cxn modelId="{850A0437-66A8-48DB-B539-9AC8B8C37AA2}" type="presOf" srcId="{715F1AA8-DC04-48B0-A2DC-78FDDCBDC86F}" destId="{280D69B2-433E-42BC-96F7-CD782700048A}" srcOrd="0" destOrd="0" presId="urn:microsoft.com/office/officeart/2005/8/layout/vList2"/>
    <dgm:cxn modelId="{929C7B44-A360-4BE7-BAA9-8095E538BB1A}" srcId="{715F1AA8-DC04-48B0-A2DC-78FDDCBDC86F}" destId="{0FCF864C-2992-4718-9A39-93F4C0121ACC}" srcOrd="2" destOrd="0" parTransId="{302B1785-6EEF-4BA0-B12F-39F97E2BA6A9}" sibTransId="{C00A93A4-6480-4097-AFFD-973B18F5AD4B}"/>
    <dgm:cxn modelId="{65708A85-E4E3-49D5-B7EA-744B6A20937E}" type="presOf" srcId="{ADE40153-B634-47FE-A9CC-D0A95AF9184E}" destId="{2CF6169E-1D89-4A17-B993-A9C45C133A2D}" srcOrd="0" destOrd="0" presId="urn:microsoft.com/office/officeart/2005/8/layout/vList2"/>
    <dgm:cxn modelId="{0812EB9A-E37A-417C-B7EF-725C82130A65}" type="presOf" srcId="{0FCF864C-2992-4718-9A39-93F4C0121ACC}" destId="{45280B89-15FB-4EC5-8827-0FFFFEFED55D}" srcOrd="0" destOrd="0" presId="urn:microsoft.com/office/officeart/2005/8/layout/vList2"/>
    <dgm:cxn modelId="{13C4F39D-C6ED-4423-BA25-6945BD4F33AA}" srcId="{715F1AA8-DC04-48B0-A2DC-78FDDCBDC86F}" destId="{FD9C1393-3114-4411-A3C4-D45A94D7E19A}" srcOrd="0" destOrd="0" parTransId="{E062EC9F-6601-4249-A5BA-9A306E2688A5}" sibTransId="{2BE616D0-88AE-4895-8323-674D16ED19B8}"/>
    <dgm:cxn modelId="{96E1FBB4-9F13-4C07-A4A9-A896311130FB}" srcId="{715F1AA8-DC04-48B0-A2DC-78FDDCBDC86F}" destId="{ADE40153-B634-47FE-A9CC-D0A95AF9184E}" srcOrd="1" destOrd="0" parTransId="{E2281B21-D1D2-4D21-929B-EFE656F2742C}" sibTransId="{34F3A32F-DF73-4997-A1AA-5CF1347EF950}"/>
    <dgm:cxn modelId="{1A5529E6-9EEF-4E7E-A72F-B8CD08E4BC56}" type="presOf" srcId="{FD9C1393-3114-4411-A3C4-D45A94D7E19A}" destId="{ED90629F-526F-409F-BACD-8B633B3E6770}" srcOrd="0" destOrd="0" presId="urn:microsoft.com/office/officeart/2005/8/layout/vList2"/>
    <dgm:cxn modelId="{F63729FD-3491-49BA-857C-F3BE11997633}" type="presParOf" srcId="{280D69B2-433E-42BC-96F7-CD782700048A}" destId="{ED90629F-526F-409F-BACD-8B633B3E6770}" srcOrd="0" destOrd="0" presId="urn:microsoft.com/office/officeart/2005/8/layout/vList2"/>
    <dgm:cxn modelId="{ED084631-84D6-4494-9719-F536EF845B33}" type="presParOf" srcId="{280D69B2-433E-42BC-96F7-CD782700048A}" destId="{8448F064-7B0B-4266-8A99-AE9233AA9453}" srcOrd="1" destOrd="0" presId="urn:microsoft.com/office/officeart/2005/8/layout/vList2"/>
    <dgm:cxn modelId="{EC06B93E-EAD8-447B-966D-F18DDDEE2704}" type="presParOf" srcId="{280D69B2-433E-42BC-96F7-CD782700048A}" destId="{2CF6169E-1D89-4A17-B993-A9C45C133A2D}" srcOrd="2" destOrd="0" presId="urn:microsoft.com/office/officeart/2005/8/layout/vList2"/>
    <dgm:cxn modelId="{13115B58-E2AE-4B12-9726-415855DFCA6E}" type="presParOf" srcId="{280D69B2-433E-42BC-96F7-CD782700048A}" destId="{455AA285-096B-43D5-A188-BF7073C3D188}" srcOrd="3" destOrd="0" presId="urn:microsoft.com/office/officeart/2005/8/layout/vList2"/>
    <dgm:cxn modelId="{A925A480-AFBD-4F72-9C66-578ABCE85233}" type="presParOf" srcId="{280D69B2-433E-42BC-96F7-CD782700048A}" destId="{45280B89-15FB-4EC5-8827-0FFFFEFED55D}" srcOrd="4"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AA75BEB-5A2D-44F0-8BC8-A6462AE3CA7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972A6E0-5ECC-4D52-A1E5-50042E26CC63}">
      <dgm:prSet phldrT="[Text]"/>
      <dgm:spPr/>
      <dgm:t>
        <a:bodyPr/>
        <a:lstStyle/>
        <a:p>
          <a:r>
            <a:rPr lang="en-US" dirty="0">
              <a:solidFill>
                <a:schemeClr val="bg1">
                  <a:lumMod val="95000"/>
                  <a:lumOff val="5000"/>
                </a:schemeClr>
              </a:solidFill>
            </a:rPr>
            <a:t>Prohibit discrimination on the basis of religion, religious belief, or religious character in the administration of Federal funds</a:t>
          </a:r>
        </a:p>
      </dgm:t>
    </dgm:pt>
    <dgm:pt modelId="{45ED9E4B-F0FF-41EB-B518-38F61B92D0B1}" type="parTrans" cxnId="{2F677FF5-DBE4-4737-A83E-A2A03147EC86}">
      <dgm:prSet/>
      <dgm:spPr/>
      <dgm:t>
        <a:bodyPr/>
        <a:lstStyle/>
        <a:p>
          <a:endParaRPr lang="en-US"/>
        </a:p>
      </dgm:t>
    </dgm:pt>
    <dgm:pt modelId="{5E39A717-6743-4135-B434-679E4D4E7D6E}" type="sibTrans" cxnId="{2F677FF5-DBE4-4737-A83E-A2A03147EC86}">
      <dgm:prSet/>
      <dgm:spPr/>
      <dgm:t>
        <a:bodyPr/>
        <a:lstStyle/>
        <a:p>
          <a:endParaRPr lang="en-US"/>
        </a:p>
      </dgm:t>
    </dgm:pt>
    <dgm:pt modelId="{07CD2E4B-4FDD-4212-B358-5440B172B679}">
      <dgm:prSet phldrT="[Text]"/>
      <dgm:spPr/>
      <dgm:t>
        <a:bodyPr/>
        <a:lstStyle/>
        <a:p>
          <a:r>
            <a:rPr lang="en-US" dirty="0">
              <a:solidFill>
                <a:schemeClr val="bg1">
                  <a:lumMod val="95000"/>
                  <a:lumOff val="5000"/>
                </a:schemeClr>
              </a:solidFill>
            </a:rPr>
            <a:t>Allow a religious organization that participates in USDA programs to retain its independence and continue to carry out its mission, provided that direct USDA funds do not support any inherently religious activities such as worship or religious instruction</a:t>
          </a:r>
        </a:p>
      </dgm:t>
    </dgm:pt>
    <dgm:pt modelId="{7A0FE14E-538A-4C64-AD84-1E2D7DCE62B3}" type="parTrans" cxnId="{35FC46BC-E235-40AC-B907-6340F21DD9BD}">
      <dgm:prSet/>
      <dgm:spPr/>
      <dgm:t>
        <a:bodyPr/>
        <a:lstStyle/>
        <a:p>
          <a:endParaRPr lang="en-US"/>
        </a:p>
      </dgm:t>
    </dgm:pt>
    <dgm:pt modelId="{A03C1EB7-78B4-415A-A006-6EFCDC798328}" type="sibTrans" cxnId="{35FC46BC-E235-40AC-B907-6340F21DD9BD}">
      <dgm:prSet/>
      <dgm:spPr/>
      <dgm:t>
        <a:bodyPr/>
        <a:lstStyle/>
        <a:p>
          <a:endParaRPr lang="en-US"/>
        </a:p>
      </dgm:t>
    </dgm:pt>
    <dgm:pt modelId="{43530A8D-833F-4835-8ED2-F61BE79609AF}">
      <dgm:prSet phldrT="[Text]"/>
      <dgm:spPr/>
      <dgm:t>
        <a:bodyPr/>
        <a:lstStyle/>
        <a:p>
          <a:r>
            <a:rPr lang="en-US" dirty="0">
              <a:solidFill>
                <a:schemeClr val="bg1">
                  <a:lumMod val="95000"/>
                  <a:lumOff val="5000"/>
                </a:schemeClr>
              </a:solidFill>
              <a:effectLst/>
            </a:rPr>
            <a:t>Clarify that faith-based organizations can use space in their facilities to provide USDA-funded service without removing religious art, icons, scriptures, or other religious symbols</a:t>
          </a:r>
          <a:endParaRPr lang="en-US" dirty="0">
            <a:solidFill>
              <a:schemeClr val="bg1">
                <a:lumMod val="95000"/>
                <a:lumOff val="5000"/>
              </a:schemeClr>
            </a:solidFill>
          </a:endParaRPr>
        </a:p>
      </dgm:t>
    </dgm:pt>
    <dgm:pt modelId="{4FCC221F-5561-4D87-9728-DCE272C8F891}" type="parTrans" cxnId="{DD6B2B96-10CD-45A8-9B56-BD96CF2300FE}">
      <dgm:prSet/>
      <dgm:spPr/>
      <dgm:t>
        <a:bodyPr/>
        <a:lstStyle/>
        <a:p>
          <a:endParaRPr lang="en-US"/>
        </a:p>
      </dgm:t>
    </dgm:pt>
    <dgm:pt modelId="{F532021B-8843-4CFA-A6C9-5A20E2A8BD6C}" type="sibTrans" cxnId="{DD6B2B96-10CD-45A8-9B56-BD96CF2300FE}">
      <dgm:prSet/>
      <dgm:spPr/>
      <dgm:t>
        <a:bodyPr/>
        <a:lstStyle/>
        <a:p>
          <a:endParaRPr lang="en-US"/>
        </a:p>
      </dgm:t>
    </dgm:pt>
    <dgm:pt modelId="{5181B0F5-F40C-4063-A2D6-8D43CCA73C81}">
      <dgm:prSet phldrT="[Text]"/>
      <dgm:spPr/>
      <dgm:t>
        <a:bodyPr/>
        <a:lstStyle/>
        <a:p>
          <a:r>
            <a:rPr lang="en-US" dirty="0">
              <a:solidFill>
                <a:schemeClr val="bg1">
                  <a:lumMod val="95000"/>
                  <a:lumOff val="5000"/>
                </a:schemeClr>
              </a:solidFill>
              <a:effectLst/>
            </a:rPr>
            <a:t>Ensure that no organization that receives direct financial assistance from the USDA can discriminate against a program beneficiary, on the basis of religion or religious belief</a:t>
          </a:r>
          <a:endParaRPr lang="en-US" dirty="0">
            <a:solidFill>
              <a:schemeClr val="bg1">
                <a:lumMod val="95000"/>
                <a:lumOff val="5000"/>
              </a:schemeClr>
            </a:solidFill>
          </a:endParaRPr>
        </a:p>
      </dgm:t>
    </dgm:pt>
    <dgm:pt modelId="{3CC4D640-0E6B-4F1D-9F8C-CAFDC6CCEDFB}" type="parTrans" cxnId="{EB2BEB1B-4244-4E90-B30E-C6A03C75D719}">
      <dgm:prSet/>
      <dgm:spPr/>
      <dgm:t>
        <a:bodyPr/>
        <a:lstStyle/>
        <a:p>
          <a:endParaRPr lang="en-US"/>
        </a:p>
      </dgm:t>
    </dgm:pt>
    <dgm:pt modelId="{B0F0F1F1-65AC-466F-9E03-A870994DF02C}" type="sibTrans" cxnId="{EB2BEB1B-4244-4E90-B30E-C6A03C75D719}">
      <dgm:prSet/>
      <dgm:spPr/>
      <dgm:t>
        <a:bodyPr/>
        <a:lstStyle/>
        <a:p>
          <a:endParaRPr lang="en-US"/>
        </a:p>
      </dgm:t>
    </dgm:pt>
    <dgm:pt modelId="{1074A3AA-3624-413A-A0DD-C1FEA782DB0C}" type="pres">
      <dgm:prSet presAssocID="{9AA75BEB-5A2D-44F0-8BC8-A6462AE3CA78}" presName="diagram" presStyleCnt="0">
        <dgm:presLayoutVars>
          <dgm:dir/>
          <dgm:resizeHandles val="exact"/>
        </dgm:presLayoutVars>
      </dgm:prSet>
      <dgm:spPr/>
    </dgm:pt>
    <dgm:pt modelId="{47AF9DA4-CB76-4299-A411-17C65F95456C}" type="pres">
      <dgm:prSet presAssocID="{D972A6E0-5ECC-4D52-A1E5-50042E26CC63}" presName="node" presStyleLbl="node1" presStyleIdx="0" presStyleCnt="4">
        <dgm:presLayoutVars>
          <dgm:bulletEnabled val="1"/>
        </dgm:presLayoutVars>
      </dgm:prSet>
      <dgm:spPr/>
    </dgm:pt>
    <dgm:pt modelId="{11F02CDC-C789-456D-BA7E-4A537A28D982}" type="pres">
      <dgm:prSet presAssocID="{5E39A717-6743-4135-B434-679E4D4E7D6E}" presName="sibTrans" presStyleCnt="0"/>
      <dgm:spPr/>
    </dgm:pt>
    <dgm:pt modelId="{3E25C607-03F6-4B15-B9B4-69FAD3AE45B7}" type="pres">
      <dgm:prSet presAssocID="{07CD2E4B-4FDD-4212-B358-5440B172B679}" presName="node" presStyleLbl="node1" presStyleIdx="1" presStyleCnt="4">
        <dgm:presLayoutVars>
          <dgm:bulletEnabled val="1"/>
        </dgm:presLayoutVars>
      </dgm:prSet>
      <dgm:spPr/>
    </dgm:pt>
    <dgm:pt modelId="{92AE3A6A-2B07-4ADB-AB97-D6F1E38A400D}" type="pres">
      <dgm:prSet presAssocID="{A03C1EB7-78B4-415A-A006-6EFCDC798328}" presName="sibTrans" presStyleCnt="0"/>
      <dgm:spPr/>
    </dgm:pt>
    <dgm:pt modelId="{5B59B3BC-7425-4F23-BBA3-D025B9CC659D}" type="pres">
      <dgm:prSet presAssocID="{43530A8D-833F-4835-8ED2-F61BE79609AF}" presName="node" presStyleLbl="node1" presStyleIdx="2" presStyleCnt="4">
        <dgm:presLayoutVars>
          <dgm:bulletEnabled val="1"/>
        </dgm:presLayoutVars>
      </dgm:prSet>
      <dgm:spPr/>
    </dgm:pt>
    <dgm:pt modelId="{ED21ABCD-3B86-4447-B991-CD79688B0274}" type="pres">
      <dgm:prSet presAssocID="{F532021B-8843-4CFA-A6C9-5A20E2A8BD6C}" presName="sibTrans" presStyleCnt="0"/>
      <dgm:spPr/>
    </dgm:pt>
    <dgm:pt modelId="{C0BFCBB3-FD1B-4F58-823B-89613D828CB7}" type="pres">
      <dgm:prSet presAssocID="{5181B0F5-F40C-4063-A2D6-8D43CCA73C81}" presName="node" presStyleLbl="node1" presStyleIdx="3" presStyleCnt="4">
        <dgm:presLayoutVars>
          <dgm:bulletEnabled val="1"/>
        </dgm:presLayoutVars>
      </dgm:prSet>
      <dgm:spPr/>
    </dgm:pt>
  </dgm:ptLst>
  <dgm:cxnLst>
    <dgm:cxn modelId="{EB2BEB1B-4244-4E90-B30E-C6A03C75D719}" srcId="{9AA75BEB-5A2D-44F0-8BC8-A6462AE3CA78}" destId="{5181B0F5-F40C-4063-A2D6-8D43CCA73C81}" srcOrd="3" destOrd="0" parTransId="{3CC4D640-0E6B-4F1D-9F8C-CAFDC6CCEDFB}" sibTransId="{B0F0F1F1-65AC-466F-9E03-A870994DF02C}"/>
    <dgm:cxn modelId="{2D124236-FE95-458B-A2AF-8BBADDBC01F5}" type="presOf" srcId="{43530A8D-833F-4835-8ED2-F61BE79609AF}" destId="{5B59B3BC-7425-4F23-BBA3-D025B9CC659D}" srcOrd="0" destOrd="0" presId="urn:microsoft.com/office/officeart/2005/8/layout/default"/>
    <dgm:cxn modelId="{0B39B95D-3B3E-4FDA-9E70-F790D2911D52}" type="presOf" srcId="{D972A6E0-5ECC-4D52-A1E5-50042E26CC63}" destId="{47AF9DA4-CB76-4299-A411-17C65F95456C}" srcOrd="0" destOrd="0" presId="urn:microsoft.com/office/officeart/2005/8/layout/default"/>
    <dgm:cxn modelId="{D24EFC8C-556D-4426-9061-A815DF869D71}" type="presOf" srcId="{9AA75BEB-5A2D-44F0-8BC8-A6462AE3CA78}" destId="{1074A3AA-3624-413A-A0DD-C1FEA782DB0C}" srcOrd="0" destOrd="0" presId="urn:microsoft.com/office/officeart/2005/8/layout/default"/>
    <dgm:cxn modelId="{DD6B2B96-10CD-45A8-9B56-BD96CF2300FE}" srcId="{9AA75BEB-5A2D-44F0-8BC8-A6462AE3CA78}" destId="{43530A8D-833F-4835-8ED2-F61BE79609AF}" srcOrd="2" destOrd="0" parTransId="{4FCC221F-5561-4D87-9728-DCE272C8F891}" sibTransId="{F532021B-8843-4CFA-A6C9-5A20E2A8BD6C}"/>
    <dgm:cxn modelId="{35FC46BC-E235-40AC-B907-6340F21DD9BD}" srcId="{9AA75BEB-5A2D-44F0-8BC8-A6462AE3CA78}" destId="{07CD2E4B-4FDD-4212-B358-5440B172B679}" srcOrd="1" destOrd="0" parTransId="{7A0FE14E-538A-4C64-AD84-1E2D7DCE62B3}" sibTransId="{A03C1EB7-78B4-415A-A006-6EFCDC798328}"/>
    <dgm:cxn modelId="{B15B07D0-F463-4908-9C09-1EB4FE2C4DC0}" type="presOf" srcId="{07CD2E4B-4FDD-4212-B358-5440B172B679}" destId="{3E25C607-03F6-4B15-B9B4-69FAD3AE45B7}" srcOrd="0" destOrd="0" presId="urn:microsoft.com/office/officeart/2005/8/layout/default"/>
    <dgm:cxn modelId="{F66B57ED-2817-4DA6-A94F-3AFE28644827}" type="presOf" srcId="{5181B0F5-F40C-4063-A2D6-8D43CCA73C81}" destId="{C0BFCBB3-FD1B-4F58-823B-89613D828CB7}" srcOrd="0" destOrd="0" presId="urn:microsoft.com/office/officeart/2005/8/layout/default"/>
    <dgm:cxn modelId="{2F677FF5-DBE4-4737-A83E-A2A03147EC86}" srcId="{9AA75BEB-5A2D-44F0-8BC8-A6462AE3CA78}" destId="{D972A6E0-5ECC-4D52-A1E5-50042E26CC63}" srcOrd="0" destOrd="0" parTransId="{45ED9E4B-F0FF-41EB-B518-38F61B92D0B1}" sibTransId="{5E39A717-6743-4135-B434-679E4D4E7D6E}"/>
    <dgm:cxn modelId="{2D6991EC-E9FC-4AB4-AF90-6997E2560574}" type="presParOf" srcId="{1074A3AA-3624-413A-A0DD-C1FEA782DB0C}" destId="{47AF9DA4-CB76-4299-A411-17C65F95456C}" srcOrd="0" destOrd="0" presId="urn:microsoft.com/office/officeart/2005/8/layout/default"/>
    <dgm:cxn modelId="{A65C2764-0410-4D73-81A6-CB35D0C5DF9D}" type="presParOf" srcId="{1074A3AA-3624-413A-A0DD-C1FEA782DB0C}" destId="{11F02CDC-C789-456D-BA7E-4A537A28D982}" srcOrd="1" destOrd="0" presId="urn:microsoft.com/office/officeart/2005/8/layout/default"/>
    <dgm:cxn modelId="{8013B2CA-E4C7-4B4F-B435-38B1D27BF90C}" type="presParOf" srcId="{1074A3AA-3624-413A-A0DD-C1FEA782DB0C}" destId="{3E25C607-03F6-4B15-B9B4-69FAD3AE45B7}" srcOrd="2" destOrd="0" presId="urn:microsoft.com/office/officeart/2005/8/layout/default"/>
    <dgm:cxn modelId="{CCB0F665-AEB4-4715-88B1-9BBC10846870}" type="presParOf" srcId="{1074A3AA-3624-413A-A0DD-C1FEA782DB0C}" destId="{92AE3A6A-2B07-4ADB-AB97-D6F1E38A400D}" srcOrd="3" destOrd="0" presId="urn:microsoft.com/office/officeart/2005/8/layout/default"/>
    <dgm:cxn modelId="{40914EAD-D6DD-4152-8A1F-BDAF3C9D7B96}" type="presParOf" srcId="{1074A3AA-3624-413A-A0DD-C1FEA782DB0C}" destId="{5B59B3BC-7425-4F23-BBA3-D025B9CC659D}" srcOrd="4" destOrd="0" presId="urn:microsoft.com/office/officeart/2005/8/layout/default"/>
    <dgm:cxn modelId="{0F3780DF-8F80-4C4F-82B4-7EF7FB843621}" type="presParOf" srcId="{1074A3AA-3624-413A-A0DD-C1FEA782DB0C}" destId="{ED21ABCD-3B86-4447-B991-CD79688B0274}" srcOrd="5" destOrd="0" presId="urn:microsoft.com/office/officeart/2005/8/layout/default"/>
    <dgm:cxn modelId="{9FDABBA5-CDBD-4565-8460-306B37C871F7}" type="presParOf" srcId="{1074A3AA-3624-413A-A0DD-C1FEA782DB0C}" destId="{C0BFCBB3-FD1B-4F58-823B-89613D828CB7}" srcOrd="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9BDEFF5-6D80-4DC0-9459-3FC7ABC1F7D3}"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n-US"/>
        </a:p>
      </dgm:t>
    </dgm:pt>
    <dgm:pt modelId="{FCF84692-D774-4E65-9548-69343F31ABAB}">
      <dgm:prSet phldrT="[Text]"/>
      <dgm:spPr/>
      <dgm:t>
        <a:bodyPr/>
        <a:lstStyle/>
        <a:p>
          <a:pPr>
            <a:buNone/>
          </a:pPr>
          <a:r>
            <a:rPr lang="en-US" sz="1800" dirty="0"/>
            <a:t>FOCUS ON THE SITUATION ONLY</a:t>
          </a:r>
        </a:p>
      </dgm:t>
    </dgm:pt>
    <dgm:pt modelId="{68BA8738-96CF-48D8-A28E-D8C88D7A3797}" type="parTrans" cxnId="{2ACF351F-D36C-4B73-9D09-D828B427970E}">
      <dgm:prSet/>
      <dgm:spPr/>
      <dgm:t>
        <a:bodyPr/>
        <a:lstStyle/>
        <a:p>
          <a:endParaRPr lang="en-US"/>
        </a:p>
      </dgm:t>
    </dgm:pt>
    <dgm:pt modelId="{E9078EC1-9508-4615-95BA-75A7EE7E6386}" type="sibTrans" cxnId="{2ACF351F-D36C-4B73-9D09-D828B427970E}">
      <dgm:prSet/>
      <dgm:spPr/>
      <dgm:t>
        <a:bodyPr/>
        <a:lstStyle/>
        <a:p>
          <a:endParaRPr lang="en-US"/>
        </a:p>
      </dgm:t>
    </dgm:pt>
    <dgm:pt modelId="{6C5EB0BE-8B7C-47A1-A876-F13C7793625D}">
      <dgm:prSet phldrT="[Text]" custT="1"/>
      <dgm:spPr/>
      <dgm:t>
        <a:bodyPr/>
        <a:lstStyle/>
        <a:p>
          <a:pPr>
            <a:buFont typeface="Arial" panose="020B0604020202020204" pitchFamily="34" charset="0"/>
            <a:buChar char="•"/>
          </a:pPr>
          <a:r>
            <a:rPr lang="en-US" sz="1600" dirty="0">
              <a:solidFill>
                <a:srgbClr val="231F20"/>
              </a:solidFill>
              <a:latin typeface="inherit"/>
            </a:rPr>
            <a:t>Engage with the upset customer directly, giving them your full attention and eye contact</a:t>
          </a:r>
          <a:endParaRPr lang="en-US" sz="1600" dirty="0"/>
        </a:p>
      </dgm:t>
    </dgm:pt>
    <dgm:pt modelId="{68CE902F-47D8-4500-B0A3-1228EC70C8C7}" type="parTrans" cxnId="{E3C0A7F7-DFC5-4799-9296-99A147B68E7A}">
      <dgm:prSet/>
      <dgm:spPr/>
      <dgm:t>
        <a:bodyPr/>
        <a:lstStyle/>
        <a:p>
          <a:endParaRPr lang="en-US"/>
        </a:p>
      </dgm:t>
    </dgm:pt>
    <dgm:pt modelId="{13186030-13A7-46BE-8203-573CEE9ED466}" type="sibTrans" cxnId="{E3C0A7F7-DFC5-4799-9296-99A147B68E7A}">
      <dgm:prSet/>
      <dgm:spPr/>
      <dgm:t>
        <a:bodyPr/>
        <a:lstStyle/>
        <a:p>
          <a:endParaRPr lang="en-US"/>
        </a:p>
      </dgm:t>
    </dgm:pt>
    <dgm:pt modelId="{9C30DBE5-37E9-4B32-A432-C39E2A5DE16D}">
      <dgm:prSet phldrT="[Text]" custT="1"/>
      <dgm:spPr/>
      <dgm:t>
        <a:bodyPr/>
        <a:lstStyle/>
        <a:p>
          <a:pPr>
            <a:buNone/>
          </a:pPr>
          <a:r>
            <a:rPr lang="en-US" sz="1800" dirty="0"/>
            <a:t>LET THEM VENT</a:t>
          </a:r>
        </a:p>
      </dgm:t>
    </dgm:pt>
    <dgm:pt modelId="{A6389295-A326-4880-9BAA-CAB6F223A9C6}" type="parTrans" cxnId="{657D2005-9603-41DF-BE69-1E3FD2681148}">
      <dgm:prSet/>
      <dgm:spPr/>
      <dgm:t>
        <a:bodyPr/>
        <a:lstStyle/>
        <a:p>
          <a:endParaRPr lang="en-US"/>
        </a:p>
      </dgm:t>
    </dgm:pt>
    <dgm:pt modelId="{EE2DFE47-C03E-49F3-909A-887824C61637}" type="sibTrans" cxnId="{657D2005-9603-41DF-BE69-1E3FD2681148}">
      <dgm:prSet/>
      <dgm:spPr/>
      <dgm:t>
        <a:bodyPr/>
        <a:lstStyle/>
        <a:p>
          <a:endParaRPr lang="en-US"/>
        </a:p>
      </dgm:t>
    </dgm:pt>
    <dgm:pt modelId="{371C5DA7-BE80-47EF-A78C-DD6C5AD28C23}">
      <dgm:prSet phldrT="[Text]" custT="1"/>
      <dgm:spPr/>
      <dgm:t>
        <a:bodyPr/>
        <a:lstStyle/>
        <a:p>
          <a:pPr>
            <a:buFont typeface="Arial" panose="020B0604020202020204" pitchFamily="34" charset="0"/>
            <a:buChar char="•"/>
          </a:pPr>
          <a:r>
            <a:rPr lang="en-US" sz="1600" dirty="0">
              <a:solidFill>
                <a:srgbClr val="231F20"/>
              </a:solidFill>
              <a:latin typeface="inherit"/>
            </a:rPr>
            <a:t>Hear the customer out before you step in. If you interrupt, they may need to repeat what they have already said.</a:t>
          </a:r>
          <a:endParaRPr lang="en-US" sz="1600" dirty="0"/>
        </a:p>
      </dgm:t>
    </dgm:pt>
    <dgm:pt modelId="{B83569FC-13D9-42F2-85F1-7F25B10E9398}" type="parTrans" cxnId="{BB3DC378-8A56-4C1F-912A-D9DA8F3378F4}">
      <dgm:prSet/>
      <dgm:spPr/>
      <dgm:t>
        <a:bodyPr/>
        <a:lstStyle/>
        <a:p>
          <a:endParaRPr lang="en-US"/>
        </a:p>
      </dgm:t>
    </dgm:pt>
    <dgm:pt modelId="{703641BA-A4F1-4DB0-8A0E-B9E9745B2CAF}" type="sibTrans" cxnId="{BB3DC378-8A56-4C1F-912A-D9DA8F3378F4}">
      <dgm:prSet/>
      <dgm:spPr/>
      <dgm:t>
        <a:bodyPr/>
        <a:lstStyle/>
        <a:p>
          <a:endParaRPr lang="en-US"/>
        </a:p>
      </dgm:t>
    </dgm:pt>
    <dgm:pt modelId="{17B5C830-9058-4D14-A099-D86D016E829E}">
      <dgm:prSet phldrT="[Text]"/>
      <dgm:spPr/>
      <dgm:t>
        <a:bodyPr/>
        <a:lstStyle/>
        <a:p>
          <a:pPr algn="l"/>
          <a:r>
            <a:rPr lang="en-US" sz="1800" dirty="0"/>
            <a:t>RELATE TO THE CUSTOMER</a:t>
          </a:r>
        </a:p>
      </dgm:t>
    </dgm:pt>
    <dgm:pt modelId="{CEC42019-F7E3-45D6-85E7-645D767E90A9}" type="parTrans" cxnId="{C31B22CC-A8EE-4107-BE65-2DD845F18251}">
      <dgm:prSet/>
      <dgm:spPr/>
      <dgm:t>
        <a:bodyPr/>
        <a:lstStyle/>
        <a:p>
          <a:endParaRPr lang="en-US"/>
        </a:p>
      </dgm:t>
    </dgm:pt>
    <dgm:pt modelId="{300D8F52-66CC-46E7-BCA0-CAF0E1963DB1}" type="sibTrans" cxnId="{C31B22CC-A8EE-4107-BE65-2DD845F18251}">
      <dgm:prSet/>
      <dgm:spPr/>
      <dgm:t>
        <a:bodyPr/>
        <a:lstStyle/>
        <a:p>
          <a:endParaRPr lang="en-US"/>
        </a:p>
      </dgm:t>
    </dgm:pt>
    <dgm:pt modelId="{75360DD1-F26F-4C45-9C47-FC9802B0B46B}">
      <dgm:prSet phldrT="[Text]" custT="1"/>
      <dgm:spPr/>
      <dgm:t>
        <a:bodyPr/>
        <a:lstStyle/>
        <a:p>
          <a:pPr algn="just"/>
          <a:r>
            <a:rPr lang="en-US" sz="1600" dirty="0">
              <a:solidFill>
                <a:srgbClr val="231F20"/>
              </a:solidFill>
              <a:latin typeface="inherit"/>
            </a:rPr>
            <a:t> Perhaps the most important step in resolving a conflict is letting your customer know                            that you “feel their pain.”</a:t>
          </a:r>
          <a:endParaRPr lang="en-US" sz="1600" dirty="0"/>
        </a:p>
      </dgm:t>
    </dgm:pt>
    <dgm:pt modelId="{74D8B727-9554-4726-A714-BE8A40E495FA}" type="parTrans" cxnId="{6856F646-2200-4E5B-ADA2-78219DB27564}">
      <dgm:prSet/>
      <dgm:spPr/>
      <dgm:t>
        <a:bodyPr/>
        <a:lstStyle/>
        <a:p>
          <a:endParaRPr lang="en-US"/>
        </a:p>
      </dgm:t>
    </dgm:pt>
    <dgm:pt modelId="{41BBA8B0-630F-40C2-AAF9-40CF9E7F59BD}" type="sibTrans" cxnId="{6856F646-2200-4E5B-ADA2-78219DB27564}">
      <dgm:prSet/>
      <dgm:spPr/>
      <dgm:t>
        <a:bodyPr/>
        <a:lstStyle/>
        <a:p>
          <a:endParaRPr lang="en-US"/>
        </a:p>
      </dgm:t>
    </dgm:pt>
    <dgm:pt modelId="{6743A37D-3369-4CBA-AEFB-BE02F27D892C}" type="pres">
      <dgm:prSet presAssocID="{99BDEFF5-6D80-4DC0-9459-3FC7ABC1F7D3}" presName="linear" presStyleCnt="0">
        <dgm:presLayoutVars>
          <dgm:dir/>
          <dgm:resizeHandles val="exact"/>
        </dgm:presLayoutVars>
      </dgm:prSet>
      <dgm:spPr/>
    </dgm:pt>
    <dgm:pt modelId="{9D7F7DAB-E135-4083-BCBD-6C3D019C6D64}" type="pres">
      <dgm:prSet presAssocID="{FCF84692-D774-4E65-9548-69343F31ABAB}" presName="comp" presStyleCnt="0"/>
      <dgm:spPr/>
    </dgm:pt>
    <dgm:pt modelId="{5929F6C9-745E-467C-9550-DD1C937FD4B0}" type="pres">
      <dgm:prSet presAssocID="{FCF84692-D774-4E65-9548-69343F31ABAB}" presName="box" presStyleLbl="node1" presStyleIdx="0" presStyleCnt="3" custLinFactNeighborY="-7350"/>
      <dgm:spPr/>
    </dgm:pt>
    <dgm:pt modelId="{57EB90C1-B7FE-455D-887D-1C9632472E50}" type="pres">
      <dgm:prSet presAssocID="{FCF84692-D774-4E65-9548-69343F31ABAB}" presName="img" presStyleLbl="fgImgPlace1" presStyleIdx="0" presStyleCnt="3"/>
      <dgm:spPr>
        <a:blipFill rotWithShape="1">
          <a:blip xmlns:r="http://schemas.openxmlformats.org/officeDocument/2006/relationships" r:embed="rId1"/>
          <a:srcRect/>
          <a:stretch>
            <a:fillRect t="-21000" b="-21000"/>
          </a:stretch>
        </a:blipFill>
      </dgm:spPr>
    </dgm:pt>
    <dgm:pt modelId="{E3CA14BB-203A-4AB8-9EF3-B11262D08533}" type="pres">
      <dgm:prSet presAssocID="{FCF84692-D774-4E65-9548-69343F31ABAB}" presName="text" presStyleLbl="node1" presStyleIdx="0" presStyleCnt="3">
        <dgm:presLayoutVars>
          <dgm:bulletEnabled val="1"/>
        </dgm:presLayoutVars>
      </dgm:prSet>
      <dgm:spPr/>
    </dgm:pt>
    <dgm:pt modelId="{C0BD743E-846F-480A-AE11-1A552734936D}" type="pres">
      <dgm:prSet presAssocID="{E9078EC1-9508-4615-95BA-75A7EE7E6386}" presName="spacer" presStyleCnt="0"/>
      <dgm:spPr/>
    </dgm:pt>
    <dgm:pt modelId="{08825FB8-69A9-47B8-8A45-D6EBE7879D19}" type="pres">
      <dgm:prSet presAssocID="{9C30DBE5-37E9-4B32-A432-C39E2A5DE16D}" presName="comp" presStyleCnt="0"/>
      <dgm:spPr/>
    </dgm:pt>
    <dgm:pt modelId="{8866999D-0C37-4B1D-AF4D-A4675D81324C}" type="pres">
      <dgm:prSet presAssocID="{9C30DBE5-37E9-4B32-A432-C39E2A5DE16D}" presName="box" presStyleLbl="node1" presStyleIdx="1" presStyleCnt="3"/>
      <dgm:spPr/>
    </dgm:pt>
    <dgm:pt modelId="{61E2B655-5DF1-4ABF-90C4-69EC5803D0D1}" type="pres">
      <dgm:prSet presAssocID="{9C30DBE5-37E9-4B32-A432-C39E2A5DE16D}" presName="img" presStyleLbl="fgImgPlace1" presStyleIdx="1" presStyleCnt="3"/>
      <dgm:spPr>
        <a:blipFill rotWithShape="1">
          <a:blip xmlns:r="http://schemas.openxmlformats.org/officeDocument/2006/relationships" r:embed="rId2"/>
          <a:srcRect/>
          <a:stretch>
            <a:fillRect t="-31000" b="-31000"/>
          </a:stretch>
        </a:blipFill>
      </dgm:spPr>
    </dgm:pt>
    <dgm:pt modelId="{39940512-C691-49A6-9B8D-F8F85FCBBE5E}" type="pres">
      <dgm:prSet presAssocID="{9C30DBE5-37E9-4B32-A432-C39E2A5DE16D}" presName="text" presStyleLbl="node1" presStyleIdx="1" presStyleCnt="3">
        <dgm:presLayoutVars>
          <dgm:bulletEnabled val="1"/>
        </dgm:presLayoutVars>
      </dgm:prSet>
      <dgm:spPr/>
    </dgm:pt>
    <dgm:pt modelId="{0FA828D0-4EF6-479C-A5AF-225CBFCC3B00}" type="pres">
      <dgm:prSet presAssocID="{EE2DFE47-C03E-49F3-909A-887824C61637}" presName="spacer" presStyleCnt="0"/>
      <dgm:spPr/>
    </dgm:pt>
    <dgm:pt modelId="{54C45B25-1F42-499A-9233-1D6A5D4F1D27}" type="pres">
      <dgm:prSet presAssocID="{17B5C830-9058-4D14-A099-D86D016E829E}" presName="comp" presStyleCnt="0"/>
      <dgm:spPr/>
    </dgm:pt>
    <dgm:pt modelId="{AC8475E8-9D1D-449A-8515-46A5A3ACE783}" type="pres">
      <dgm:prSet presAssocID="{17B5C830-9058-4D14-A099-D86D016E829E}" presName="box" presStyleLbl="node1" presStyleIdx="2" presStyleCnt="3" custLinFactNeighborY="18383"/>
      <dgm:spPr/>
    </dgm:pt>
    <dgm:pt modelId="{BA590D2A-9CC4-4C62-B187-F8D16DCEFCBD}" type="pres">
      <dgm:prSet presAssocID="{17B5C830-9058-4D14-A099-D86D016E829E}" presName="img" presStyleLbl="fgImgPlace1" presStyleIdx="2" presStyleCnt="3"/>
      <dgm:spPr>
        <a:blipFill rotWithShape="1">
          <a:blip xmlns:r="http://schemas.openxmlformats.org/officeDocument/2006/relationships" r:embed="rId3"/>
          <a:srcRect/>
          <a:stretch>
            <a:fillRect t="-8000" b="-8000"/>
          </a:stretch>
        </a:blipFill>
      </dgm:spPr>
    </dgm:pt>
    <dgm:pt modelId="{D4435F7A-E632-4648-BD6E-A966E3B0863F}" type="pres">
      <dgm:prSet presAssocID="{17B5C830-9058-4D14-A099-D86D016E829E}" presName="text" presStyleLbl="node1" presStyleIdx="2" presStyleCnt="3">
        <dgm:presLayoutVars>
          <dgm:bulletEnabled val="1"/>
        </dgm:presLayoutVars>
      </dgm:prSet>
      <dgm:spPr/>
    </dgm:pt>
  </dgm:ptLst>
  <dgm:cxnLst>
    <dgm:cxn modelId="{657D2005-9603-41DF-BE69-1E3FD2681148}" srcId="{99BDEFF5-6D80-4DC0-9459-3FC7ABC1F7D3}" destId="{9C30DBE5-37E9-4B32-A432-C39E2A5DE16D}" srcOrd="1" destOrd="0" parTransId="{A6389295-A326-4880-9BAA-CAB6F223A9C6}" sibTransId="{EE2DFE47-C03E-49F3-909A-887824C61637}"/>
    <dgm:cxn modelId="{60E9A20D-61A2-430C-A321-C8FACF497350}" type="presOf" srcId="{17B5C830-9058-4D14-A099-D86D016E829E}" destId="{D4435F7A-E632-4648-BD6E-A966E3B0863F}" srcOrd="1" destOrd="0" presId="urn:microsoft.com/office/officeart/2005/8/layout/vList4"/>
    <dgm:cxn modelId="{7F963D1D-5EE5-4014-B4C7-637F232C7DF3}" type="presOf" srcId="{FCF84692-D774-4E65-9548-69343F31ABAB}" destId="{E3CA14BB-203A-4AB8-9EF3-B11262D08533}" srcOrd="1" destOrd="0" presId="urn:microsoft.com/office/officeart/2005/8/layout/vList4"/>
    <dgm:cxn modelId="{2ACF351F-D36C-4B73-9D09-D828B427970E}" srcId="{99BDEFF5-6D80-4DC0-9459-3FC7ABC1F7D3}" destId="{FCF84692-D774-4E65-9548-69343F31ABAB}" srcOrd="0" destOrd="0" parTransId="{68BA8738-96CF-48D8-A28E-D8C88D7A3797}" sibTransId="{E9078EC1-9508-4615-95BA-75A7EE7E6386}"/>
    <dgm:cxn modelId="{2F151422-7D14-41E8-91A9-8345BB7962B8}" type="presOf" srcId="{FCF84692-D774-4E65-9548-69343F31ABAB}" destId="{5929F6C9-745E-467C-9550-DD1C937FD4B0}" srcOrd="0" destOrd="0" presId="urn:microsoft.com/office/officeart/2005/8/layout/vList4"/>
    <dgm:cxn modelId="{6856F646-2200-4E5B-ADA2-78219DB27564}" srcId="{17B5C830-9058-4D14-A099-D86D016E829E}" destId="{75360DD1-F26F-4C45-9C47-FC9802B0B46B}" srcOrd="0" destOrd="0" parTransId="{74D8B727-9554-4726-A714-BE8A40E495FA}" sibTransId="{41BBA8B0-630F-40C2-AAF9-40CF9E7F59BD}"/>
    <dgm:cxn modelId="{8D052D6D-0A97-4813-BCC0-D24C522E4B0C}" type="presOf" srcId="{9C30DBE5-37E9-4B32-A432-C39E2A5DE16D}" destId="{39940512-C691-49A6-9B8D-F8F85FCBBE5E}" srcOrd="1" destOrd="0" presId="urn:microsoft.com/office/officeart/2005/8/layout/vList4"/>
    <dgm:cxn modelId="{E9B27776-42EF-4C84-8FC4-37FDC7B50BB6}" type="presOf" srcId="{75360DD1-F26F-4C45-9C47-FC9802B0B46B}" destId="{AC8475E8-9D1D-449A-8515-46A5A3ACE783}" srcOrd="0" destOrd="1" presId="urn:microsoft.com/office/officeart/2005/8/layout/vList4"/>
    <dgm:cxn modelId="{BB3DC378-8A56-4C1F-912A-D9DA8F3378F4}" srcId="{9C30DBE5-37E9-4B32-A432-C39E2A5DE16D}" destId="{371C5DA7-BE80-47EF-A78C-DD6C5AD28C23}" srcOrd="0" destOrd="0" parTransId="{B83569FC-13D9-42F2-85F1-7F25B10E9398}" sibTransId="{703641BA-A4F1-4DB0-8A0E-B9E9745B2CAF}"/>
    <dgm:cxn modelId="{5362EF58-75B0-45F0-95A0-37F2B4AB71D8}" type="presOf" srcId="{6C5EB0BE-8B7C-47A1-A876-F13C7793625D}" destId="{5929F6C9-745E-467C-9550-DD1C937FD4B0}" srcOrd="0" destOrd="1" presId="urn:microsoft.com/office/officeart/2005/8/layout/vList4"/>
    <dgm:cxn modelId="{9CCD997F-AD60-445B-973D-5FEFD7B4F360}" type="presOf" srcId="{75360DD1-F26F-4C45-9C47-FC9802B0B46B}" destId="{D4435F7A-E632-4648-BD6E-A966E3B0863F}" srcOrd="1" destOrd="1" presId="urn:microsoft.com/office/officeart/2005/8/layout/vList4"/>
    <dgm:cxn modelId="{A28F0182-AA89-442E-9CF1-A4D3F59F09AE}" type="presOf" srcId="{99BDEFF5-6D80-4DC0-9459-3FC7ABC1F7D3}" destId="{6743A37D-3369-4CBA-AEFB-BE02F27D892C}" srcOrd="0" destOrd="0" presId="urn:microsoft.com/office/officeart/2005/8/layout/vList4"/>
    <dgm:cxn modelId="{A2D2479C-C5E2-4F19-B278-7AA841424777}" type="presOf" srcId="{6C5EB0BE-8B7C-47A1-A876-F13C7793625D}" destId="{E3CA14BB-203A-4AB8-9EF3-B11262D08533}" srcOrd="1" destOrd="1" presId="urn:microsoft.com/office/officeart/2005/8/layout/vList4"/>
    <dgm:cxn modelId="{006EEC9F-3A6E-4F9B-B054-8A01FBA3DB0B}" type="presOf" srcId="{371C5DA7-BE80-47EF-A78C-DD6C5AD28C23}" destId="{39940512-C691-49A6-9B8D-F8F85FCBBE5E}" srcOrd="1" destOrd="1" presId="urn:microsoft.com/office/officeart/2005/8/layout/vList4"/>
    <dgm:cxn modelId="{C31B22CC-A8EE-4107-BE65-2DD845F18251}" srcId="{99BDEFF5-6D80-4DC0-9459-3FC7ABC1F7D3}" destId="{17B5C830-9058-4D14-A099-D86D016E829E}" srcOrd="2" destOrd="0" parTransId="{CEC42019-F7E3-45D6-85E7-645D767E90A9}" sibTransId="{300D8F52-66CC-46E7-BCA0-CAF0E1963DB1}"/>
    <dgm:cxn modelId="{FF21C3CD-176D-4DD0-BCE5-10115D259E87}" type="presOf" srcId="{17B5C830-9058-4D14-A099-D86D016E829E}" destId="{AC8475E8-9D1D-449A-8515-46A5A3ACE783}" srcOrd="0" destOrd="0" presId="urn:microsoft.com/office/officeart/2005/8/layout/vList4"/>
    <dgm:cxn modelId="{F26254CF-3A7F-4D93-B257-D5ED01304319}" type="presOf" srcId="{9C30DBE5-37E9-4B32-A432-C39E2A5DE16D}" destId="{8866999D-0C37-4B1D-AF4D-A4675D81324C}" srcOrd="0" destOrd="0" presId="urn:microsoft.com/office/officeart/2005/8/layout/vList4"/>
    <dgm:cxn modelId="{E3C0A7F7-DFC5-4799-9296-99A147B68E7A}" srcId="{FCF84692-D774-4E65-9548-69343F31ABAB}" destId="{6C5EB0BE-8B7C-47A1-A876-F13C7793625D}" srcOrd="0" destOrd="0" parTransId="{68CE902F-47D8-4500-B0A3-1228EC70C8C7}" sibTransId="{13186030-13A7-46BE-8203-573CEE9ED466}"/>
    <dgm:cxn modelId="{08859BFD-8A50-4E4E-B2A0-751BBFFDF4C8}" type="presOf" srcId="{371C5DA7-BE80-47EF-A78C-DD6C5AD28C23}" destId="{8866999D-0C37-4B1D-AF4D-A4675D81324C}" srcOrd="0" destOrd="1" presId="urn:microsoft.com/office/officeart/2005/8/layout/vList4"/>
    <dgm:cxn modelId="{A11D2B27-D7D2-45D0-9FE0-B9D97BECB3EA}" type="presParOf" srcId="{6743A37D-3369-4CBA-AEFB-BE02F27D892C}" destId="{9D7F7DAB-E135-4083-BCBD-6C3D019C6D64}" srcOrd="0" destOrd="0" presId="urn:microsoft.com/office/officeart/2005/8/layout/vList4"/>
    <dgm:cxn modelId="{52711C2D-62B4-497E-8EBB-47305DDC402B}" type="presParOf" srcId="{9D7F7DAB-E135-4083-BCBD-6C3D019C6D64}" destId="{5929F6C9-745E-467C-9550-DD1C937FD4B0}" srcOrd="0" destOrd="0" presId="urn:microsoft.com/office/officeart/2005/8/layout/vList4"/>
    <dgm:cxn modelId="{8BB93CDE-8471-4057-BC6A-FD5C62E6A64F}" type="presParOf" srcId="{9D7F7DAB-E135-4083-BCBD-6C3D019C6D64}" destId="{57EB90C1-B7FE-455D-887D-1C9632472E50}" srcOrd="1" destOrd="0" presId="urn:microsoft.com/office/officeart/2005/8/layout/vList4"/>
    <dgm:cxn modelId="{3670742B-C802-4A47-9537-CF0EED8F2CF8}" type="presParOf" srcId="{9D7F7DAB-E135-4083-BCBD-6C3D019C6D64}" destId="{E3CA14BB-203A-4AB8-9EF3-B11262D08533}" srcOrd="2" destOrd="0" presId="urn:microsoft.com/office/officeart/2005/8/layout/vList4"/>
    <dgm:cxn modelId="{BDC980D5-1F7E-4671-B2CA-FE56C7624E24}" type="presParOf" srcId="{6743A37D-3369-4CBA-AEFB-BE02F27D892C}" destId="{C0BD743E-846F-480A-AE11-1A552734936D}" srcOrd="1" destOrd="0" presId="urn:microsoft.com/office/officeart/2005/8/layout/vList4"/>
    <dgm:cxn modelId="{42BBD5A2-C251-4895-907A-6E50E5FDF4B9}" type="presParOf" srcId="{6743A37D-3369-4CBA-AEFB-BE02F27D892C}" destId="{08825FB8-69A9-47B8-8A45-D6EBE7879D19}" srcOrd="2" destOrd="0" presId="urn:microsoft.com/office/officeart/2005/8/layout/vList4"/>
    <dgm:cxn modelId="{2B4DBC02-DD38-4D41-9F74-22869CA48C6B}" type="presParOf" srcId="{08825FB8-69A9-47B8-8A45-D6EBE7879D19}" destId="{8866999D-0C37-4B1D-AF4D-A4675D81324C}" srcOrd="0" destOrd="0" presId="urn:microsoft.com/office/officeart/2005/8/layout/vList4"/>
    <dgm:cxn modelId="{4A673279-6332-43F8-B4F6-5C84FC779B61}" type="presParOf" srcId="{08825FB8-69A9-47B8-8A45-D6EBE7879D19}" destId="{61E2B655-5DF1-4ABF-90C4-69EC5803D0D1}" srcOrd="1" destOrd="0" presId="urn:microsoft.com/office/officeart/2005/8/layout/vList4"/>
    <dgm:cxn modelId="{69E4592A-698D-4ABB-BADB-D589F7F999F9}" type="presParOf" srcId="{08825FB8-69A9-47B8-8A45-D6EBE7879D19}" destId="{39940512-C691-49A6-9B8D-F8F85FCBBE5E}" srcOrd="2" destOrd="0" presId="urn:microsoft.com/office/officeart/2005/8/layout/vList4"/>
    <dgm:cxn modelId="{43A0FDC1-BB9C-4B1F-87B0-C2AC903E7F2E}" type="presParOf" srcId="{6743A37D-3369-4CBA-AEFB-BE02F27D892C}" destId="{0FA828D0-4EF6-479C-A5AF-225CBFCC3B00}" srcOrd="3" destOrd="0" presId="urn:microsoft.com/office/officeart/2005/8/layout/vList4"/>
    <dgm:cxn modelId="{AFE7779B-4ADA-4762-9C56-92C7FB7BE861}" type="presParOf" srcId="{6743A37D-3369-4CBA-AEFB-BE02F27D892C}" destId="{54C45B25-1F42-499A-9233-1D6A5D4F1D27}" srcOrd="4" destOrd="0" presId="urn:microsoft.com/office/officeart/2005/8/layout/vList4"/>
    <dgm:cxn modelId="{0440D121-1C94-4872-A094-9CD29C7D889A}" type="presParOf" srcId="{54C45B25-1F42-499A-9233-1D6A5D4F1D27}" destId="{AC8475E8-9D1D-449A-8515-46A5A3ACE783}" srcOrd="0" destOrd="0" presId="urn:microsoft.com/office/officeart/2005/8/layout/vList4"/>
    <dgm:cxn modelId="{F8801269-C334-4174-9B29-18E16387D87C}" type="presParOf" srcId="{54C45B25-1F42-499A-9233-1D6A5D4F1D27}" destId="{BA590D2A-9CC4-4C62-B187-F8D16DCEFCBD}" srcOrd="1" destOrd="0" presId="urn:microsoft.com/office/officeart/2005/8/layout/vList4"/>
    <dgm:cxn modelId="{0B3AE10C-E375-42A2-B9A1-0B450A63CB90}" type="presParOf" srcId="{54C45B25-1F42-499A-9233-1D6A5D4F1D27}" destId="{D4435F7A-E632-4648-BD6E-A966E3B0863F}" srcOrd="2" destOrd="0" presId="urn:microsoft.com/office/officeart/2005/8/layout/vLis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5911C34-16E4-4978-A748-083140E5519A}" type="doc">
      <dgm:prSet loTypeId="urn:microsoft.com/office/officeart/2005/8/layout/list1" loCatId="list" qsTypeId="urn:microsoft.com/office/officeart/2005/8/quickstyle/simple1" qsCatId="simple" csTypeId="urn:microsoft.com/office/officeart/2005/8/colors/accent5_2" csCatId="accent5" phldr="1"/>
      <dgm:spPr/>
      <dgm:t>
        <a:bodyPr/>
        <a:lstStyle/>
        <a:p>
          <a:endParaRPr lang="en-US"/>
        </a:p>
      </dgm:t>
    </dgm:pt>
    <dgm:pt modelId="{E3BA885B-9383-45D9-A776-23987AA14C3C}">
      <dgm:prSet phldrT="[Text]"/>
      <dgm:spPr/>
      <dgm:t>
        <a:bodyPr/>
        <a:lstStyle/>
        <a:p>
          <a:r>
            <a:rPr lang="en-US" dirty="0">
              <a:solidFill>
                <a:schemeClr val="bg1">
                  <a:lumMod val="95000"/>
                  <a:lumOff val="5000"/>
                </a:schemeClr>
              </a:solidFill>
            </a:rPr>
            <a:t>Be professional</a:t>
          </a:r>
        </a:p>
      </dgm:t>
    </dgm:pt>
    <dgm:pt modelId="{42BCB8D9-323D-45FC-A150-E95CDBB51AD0}" type="parTrans" cxnId="{1EB7ADF2-2A4B-490A-BF7B-7E0ADD9A4B49}">
      <dgm:prSet/>
      <dgm:spPr/>
      <dgm:t>
        <a:bodyPr/>
        <a:lstStyle/>
        <a:p>
          <a:endParaRPr lang="en-US"/>
        </a:p>
      </dgm:t>
    </dgm:pt>
    <dgm:pt modelId="{0F007C7F-4802-4901-AC87-3A5C44C21472}" type="sibTrans" cxnId="{1EB7ADF2-2A4B-490A-BF7B-7E0ADD9A4B49}">
      <dgm:prSet/>
      <dgm:spPr/>
      <dgm:t>
        <a:bodyPr/>
        <a:lstStyle/>
        <a:p>
          <a:endParaRPr lang="en-US"/>
        </a:p>
      </dgm:t>
    </dgm:pt>
    <dgm:pt modelId="{46214FA3-5972-44FF-9121-09226209B9D4}">
      <dgm:prSet phldrT="[Text]"/>
      <dgm:spPr/>
      <dgm:t>
        <a:bodyPr/>
        <a:lstStyle/>
        <a:p>
          <a:r>
            <a:rPr lang="en-US" dirty="0">
              <a:solidFill>
                <a:schemeClr val="bg1">
                  <a:lumMod val="95000"/>
                  <a:lumOff val="5000"/>
                </a:schemeClr>
              </a:solidFill>
            </a:rPr>
            <a:t>Be courteous</a:t>
          </a:r>
        </a:p>
      </dgm:t>
    </dgm:pt>
    <dgm:pt modelId="{A75621F8-1EA0-4DA0-BC05-1471B7CEF040}" type="parTrans" cxnId="{EC7E1016-CAC0-49A3-A185-BAAC31A4906C}">
      <dgm:prSet/>
      <dgm:spPr/>
      <dgm:t>
        <a:bodyPr/>
        <a:lstStyle/>
        <a:p>
          <a:endParaRPr lang="en-US"/>
        </a:p>
      </dgm:t>
    </dgm:pt>
    <dgm:pt modelId="{D03A693D-F38A-488C-BBE8-C9E28444BE1B}" type="sibTrans" cxnId="{EC7E1016-CAC0-49A3-A185-BAAC31A4906C}">
      <dgm:prSet/>
      <dgm:spPr/>
      <dgm:t>
        <a:bodyPr/>
        <a:lstStyle/>
        <a:p>
          <a:endParaRPr lang="en-US"/>
        </a:p>
      </dgm:t>
    </dgm:pt>
    <dgm:pt modelId="{7EB5A5B8-8B59-4AB0-83BE-72DD72C5C3C8}">
      <dgm:prSet phldrT="[Text]"/>
      <dgm:spPr/>
      <dgm:t>
        <a:bodyPr/>
        <a:lstStyle/>
        <a:p>
          <a:r>
            <a:rPr lang="en-US" dirty="0">
              <a:solidFill>
                <a:schemeClr val="bg1">
                  <a:lumMod val="95000"/>
                  <a:lumOff val="5000"/>
                </a:schemeClr>
              </a:solidFill>
            </a:rPr>
            <a:t>Listen intently and take notes if necessary</a:t>
          </a:r>
        </a:p>
      </dgm:t>
    </dgm:pt>
    <dgm:pt modelId="{3E539035-D637-4C17-8F10-105C3C581A26}" type="parTrans" cxnId="{938F1D37-7146-4079-AE9E-A58638953686}">
      <dgm:prSet/>
      <dgm:spPr/>
      <dgm:t>
        <a:bodyPr/>
        <a:lstStyle/>
        <a:p>
          <a:endParaRPr lang="en-US"/>
        </a:p>
      </dgm:t>
    </dgm:pt>
    <dgm:pt modelId="{78979A79-13C5-48F8-91F0-C82103541321}" type="sibTrans" cxnId="{938F1D37-7146-4079-AE9E-A58638953686}">
      <dgm:prSet/>
      <dgm:spPr/>
      <dgm:t>
        <a:bodyPr/>
        <a:lstStyle/>
        <a:p>
          <a:endParaRPr lang="en-US"/>
        </a:p>
      </dgm:t>
    </dgm:pt>
    <dgm:pt modelId="{4DD39161-9708-4D22-AF8C-33FFD16B3030}" type="pres">
      <dgm:prSet presAssocID="{D5911C34-16E4-4978-A748-083140E5519A}" presName="linear" presStyleCnt="0">
        <dgm:presLayoutVars>
          <dgm:dir/>
          <dgm:animLvl val="lvl"/>
          <dgm:resizeHandles val="exact"/>
        </dgm:presLayoutVars>
      </dgm:prSet>
      <dgm:spPr/>
    </dgm:pt>
    <dgm:pt modelId="{D7F324F4-2C13-4D9B-9D44-8280D887A4AC}" type="pres">
      <dgm:prSet presAssocID="{E3BA885B-9383-45D9-A776-23987AA14C3C}" presName="parentLin" presStyleCnt="0"/>
      <dgm:spPr/>
    </dgm:pt>
    <dgm:pt modelId="{404D7B99-CB8C-4742-9599-2DD5A03B2792}" type="pres">
      <dgm:prSet presAssocID="{E3BA885B-9383-45D9-A776-23987AA14C3C}" presName="parentLeftMargin" presStyleLbl="node1" presStyleIdx="0" presStyleCnt="3"/>
      <dgm:spPr/>
    </dgm:pt>
    <dgm:pt modelId="{66D87014-9FD3-48FF-9583-9E10D523C5E2}" type="pres">
      <dgm:prSet presAssocID="{E3BA885B-9383-45D9-A776-23987AA14C3C}" presName="parentText" presStyleLbl="node1" presStyleIdx="0" presStyleCnt="3">
        <dgm:presLayoutVars>
          <dgm:chMax val="0"/>
          <dgm:bulletEnabled val="1"/>
        </dgm:presLayoutVars>
      </dgm:prSet>
      <dgm:spPr/>
    </dgm:pt>
    <dgm:pt modelId="{48573834-3C9D-48B8-8CE2-1816809ED5F2}" type="pres">
      <dgm:prSet presAssocID="{E3BA885B-9383-45D9-A776-23987AA14C3C}" presName="negativeSpace" presStyleCnt="0"/>
      <dgm:spPr/>
    </dgm:pt>
    <dgm:pt modelId="{3E4812FD-4509-43B2-83C4-13B286ACE9FF}" type="pres">
      <dgm:prSet presAssocID="{E3BA885B-9383-45D9-A776-23987AA14C3C}" presName="childText" presStyleLbl="conFgAcc1" presStyleIdx="0" presStyleCnt="3">
        <dgm:presLayoutVars>
          <dgm:bulletEnabled val="1"/>
        </dgm:presLayoutVars>
      </dgm:prSet>
      <dgm:spPr/>
    </dgm:pt>
    <dgm:pt modelId="{07C38781-7861-4F1C-8A51-3C630E00F66B}" type="pres">
      <dgm:prSet presAssocID="{0F007C7F-4802-4901-AC87-3A5C44C21472}" presName="spaceBetweenRectangles" presStyleCnt="0"/>
      <dgm:spPr/>
    </dgm:pt>
    <dgm:pt modelId="{BA22F703-BC54-45B0-A573-F6209BB0EDA9}" type="pres">
      <dgm:prSet presAssocID="{46214FA3-5972-44FF-9121-09226209B9D4}" presName="parentLin" presStyleCnt="0"/>
      <dgm:spPr/>
    </dgm:pt>
    <dgm:pt modelId="{10E7EE95-8E83-4254-B083-7C8F93E4E765}" type="pres">
      <dgm:prSet presAssocID="{46214FA3-5972-44FF-9121-09226209B9D4}" presName="parentLeftMargin" presStyleLbl="node1" presStyleIdx="0" presStyleCnt="3"/>
      <dgm:spPr/>
    </dgm:pt>
    <dgm:pt modelId="{097C1087-8C50-4A52-A0A6-35A8856F88E8}" type="pres">
      <dgm:prSet presAssocID="{46214FA3-5972-44FF-9121-09226209B9D4}" presName="parentText" presStyleLbl="node1" presStyleIdx="1" presStyleCnt="3">
        <dgm:presLayoutVars>
          <dgm:chMax val="0"/>
          <dgm:bulletEnabled val="1"/>
        </dgm:presLayoutVars>
      </dgm:prSet>
      <dgm:spPr/>
    </dgm:pt>
    <dgm:pt modelId="{9D364E23-3933-4D55-BD07-2DB78833D526}" type="pres">
      <dgm:prSet presAssocID="{46214FA3-5972-44FF-9121-09226209B9D4}" presName="negativeSpace" presStyleCnt="0"/>
      <dgm:spPr/>
    </dgm:pt>
    <dgm:pt modelId="{67845FD8-B754-4DB3-80CE-DB2D7760635F}" type="pres">
      <dgm:prSet presAssocID="{46214FA3-5972-44FF-9121-09226209B9D4}" presName="childText" presStyleLbl="conFgAcc1" presStyleIdx="1" presStyleCnt="3">
        <dgm:presLayoutVars>
          <dgm:bulletEnabled val="1"/>
        </dgm:presLayoutVars>
      </dgm:prSet>
      <dgm:spPr/>
    </dgm:pt>
    <dgm:pt modelId="{578A4565-F16F-45A3-87F7-A8EDCE3FF9D7}" type="pres">
      <dgm:prSet presAssocID="{D03A693D-F38A-488C-BBE8-C9E28444BE1B}" presName="spaceBetweenRectangles" presStyleCnt="0"/>
      <dgm:spPr/>
    </dgm:pt>
    <dgm:pt modelId="{ED97CFB8-F23B-4BF7-9400-9E8B2F111CC8}" type="pres">
      <dgm:prSet presAssocID="{7EB5A5B8-8B59-4AB0-83BE-72DD72C5C3C8}" presName="parentLin" presStyleCnt="0"/>
      <dgm:spPr/>
    </dgm:pt>
    <dgm:pt modelId="{D2A39F3C-10AC-44AD-B29A-9582A109DEDC}" type="pres">
      <dgm:prSet presAssocID="{7EB5A5B8-8B59-4AB0-83BE-72DD72C5C3C8}" presName="parentLeftMargin" presStyleLbl="node1" presStyleIdx="1" presStyleCnt="3"/>
      <dgm:spPr/>
    </dgm:pt>
    <dgm:pt modelId="{3CE9C3F5-C5D0-4FC9-AD70-C4C10C3AD2E2}" type="pres">
      <dgm:prSet presAssocID="{7EB5A5B8-8B59-4AB0-83BE-72DD72C5C3C8}" presName="parentText" presStyleLbl="node1" presStyleIdx="2" presStyleCnt="3">
        <dgm:presLayoutVars>
          <dgm:chMax val="0"/>
          <dgm:bulletEnabled val="1"/>
        </dgm:presLayoutVars>
      </dgm:prSet>
      <dgm:spPr/>
    </dgm:pt>
    <dgm:pt modelId="{0C063A0D-0F78-4BAD-A611-62DFAB98ABDD}" type="pres">
      <dgm:prSet presAssocID="{7EB5A5B8-8B59-4AB0-83BE-72DD72C5C3C8}" presName="negativeSpace" presStyleCnt="0"/>
      <dgm:spPr/>
    </dgm:pt>
    <dgm:pt modelId="{588C70B4-FE13-4394-AD7F-F82977921BF4}" type="pres">
      <dgm:prSet presAssocID="{7EB5A5B8-8B59-4AB0-83BE-72DD72C5C3C8}" presName="childText" presStyleLbl="conFgAcc1" presStyleIdx="2" presStyleCnt="3">
        <dgm:presLayoutVars>
          <dgm:bulletEnabled val="1"/>
        </dgm:presLayoutVars>
      </dgm:prSet>
      <dgm:spPr/>
    </dgm:pt>
  </dgm:ptLst>
  <dgm:cxnLst>
    <dgm:cxn modelId="{399DBB0C-6794-4294-8ABA-C03E1CFEF4F6}" type="presOf" srcId="{7EB5A5B8-8B59-4AB0-83BE-72DD72C5C3C8}" destId="{D2A39F3C-10AC-44AD-B29A-9582A109DEDC}" srcOrd="0" destOrd="0" presId="urn:microsoft.com/office/officeart/2005/8/layout/list1"/>
    <dgm:cxn modelId="{EC7E1016-CAC0-49A3-A185-BAAC31A4906C}" srcId="{D5911C34-16E4-4978-A748-083140E5519A}" destId="{46214FA3-5972-44FF-9121-09226209B9D4}" srcOrd="1" destOrd="0" parTransId="{A75621F8-1EA0-4DA0-BC05-1471B7CEF040}" sibTransId="{D03A693D-F38A-488C-BBE8-C9E28444BE1B}"/>
    <dgm:cxn modelId="{938F1D37-7146-4079-AE9E-A58638953686}" srcId="{D5911C34-16E4-4978-A748-083140E5519A}" destId="{7EB5A5B8-8B59-4AB0-83BE-72DD72C5C3C8}" srcOrd="2" destOrd="0" parTransId="{3E539035-D637-4C17-8F10-105C3C581A26}" sibTransId="{78979A79-13C5-48F8-91F0-C82103541321}"/>
    <dgm:cxn modelId="{F4212E59-7B29-44C8-9D6A-F4F389817403}" type="presOf" srcId="{E3BA885B-9383-45D9-A776-23987AA14C3C}" destId="{66D87014-9FD3-48FF-9583-9E10D523C5E2}" srcOrd="1" destOrd="0" presId="urn:microsoft.com/office/officeart/2005/8/layout/list1"/>
    <dgm:cxn modelId="{8DCC07A8-686E-4933-88CF-45A1F4499034}" type="presOf" srcId="{46214FA3-5972-44FF-9121-09226209B9D4}" destId="{10E7EE95-8E83-4254-B083-7C8F93E4E765}" srcOrd="0" destOrd="0" presId="urn:microsoft.com/office/officeart/2005/8/layout/list1"/>
    <dgm:cxn modelId="{3CBDE8B9-2F84-495F-81DC-DDE6BA001B33}" type="presOf" srcId="{46214FA3-5972-44FF-9121-09226209B9D4}" destId="{097C1087-8C50-4A52-A0A6-35A8856F88E8}" srcOrd="1" destOrd="0" presId="urn:microsoft.com/office/officeart/2005/8/layout/list1"/>
    <dgm:cxn modelId="{959E35CF-9BE7-4DAF-9A4E-CBD8A60FC690}" type="presOf" srcId="{D5911C34-16E4-4978-A748-083140E5519A}" destId="{4DD39161-9708-4D22-AF8C-33FFD16B3030}" srcOrd="0" destOrd="0" presId="urn:microsoft.com/office/officeart/2005/8/layout/list1"/>
    <dgm:cxn modelId="{651339D6-11E7-4488-8C21-0D7665C93BF4}" type="presOf" srcId="{7EB5A5B8-8B59-4AB0-83BE-72DD72C5C3C8}" destId="{3CE9C3F5-C5D0-4FC9-AD70-C4C10C3AD2E2}" srcOrd="1" destOrd="0" presId="urn:microsoft.com/office/officeart/2005/8/layout/list1"/>
    <dgm:cxn modelId="{3B9EB8DF-C40E-4D77-9F5E-6AB707E051E5}" type="presOf" srcId="{E3BA885B-9383-45D9-A776-23987AA14C3C}" destId="{404D7B99-CB8C-4742-9599-2DD5A03B2792}" srcOrd="0" destOrd="0" presId="urn:microsoft.com/office/officeart/2005/8/layout/list1"/>
    <dgm:cxn modelId="{1EB7ADF2-2A4B-490A-BF7B-7E0ADD9A4B49}" srcId="{D5911C34-16E4-4978-A748-083140E5519A}" destId="{E3BA885B-9383-45D9-A776-23987AA14C3C}" srcOrd="0" destOrd="0" parTransId="{42BCB8D9-323D-45FC-A150-E95CDBB51AD0}" sibTransId="{0F007C7F-4802-4901-AC87-3A5C44C21472}"/>
    <dgm:cxn modelId="{DCFFE6E3-72CA-4104-84A1-192D384B7A73}" type="presParOf" srcId="{4DD39161-9708-4D22-AF8C-33FFD16B3030}" destId="{D7F324F4-2C13-4D9B-9D44-8280D887A4AC}" srcOrd="0" destOrd="0" presId="urn:microsoft.com/office/officeart/2005/8/layout/list1"/>
    <dgm:cxn modelId="{43D0D189-1CEF-4A82-A8A9-3812A5F89C66}" type="presParOf" srcId="{D7F324F4-2C13-4D9B-9D44-8280D887A4AC}" destId="{404D7B99-CB8C-4742-9599-2DD5A03B2792}" srcOrd="0" destOrd="0" presId="urn:microsoft.com/office/officeart/2005/8/layout/list1"/>
    <dgm:cxn modelId="{F9AD8717-A2F9-4A3C-AF46-686D3647B679}" type="presParOf" srcId="{D7F324F4-2C13-4D9B-9D44-8280D887A4AC}" destId="{66D87014-9FD3-48FF-9583-9E10D523C5E2}" srcOrd="1" destOrd="0" presId="urn:microsoft.com/office/officeart/2005/8/layout/list1"/>
    <dgm:cxn modelId="{B1F24FC4-289B-4D7B-AB93-F06BF6937275}" type="presParOf" srcId="{4DD39161-9708-4D22-AF8C-33FFD16B3030}" destId="{48573834-3C9D-48B8-8CE2-1816809ED5F2}" srcOrd="1" destOrd="0" presId="urn:microsoft.com/office/officeart/2005/8/layout/list1"/>
    <dgm:cxn modelId="{3070D3AE-97F2-412F-916A-9213C50BDC87}" type="presParOf" srcId="{4DD39161-9708-4D22-AF8C-33FFD16B3030}" destId="{3E4812FD-4509-43B2-83C4-13B286ACE9FF}" srcOrd="2" destOrd="0" presId="urn:microsoft.com/office/officeart/2005/8/layout/list1"/>
    <dgm:cxn modelId="{8AB6262E-9EF8-4440-8B5D-84B768363B9F}" type="presParOf" srcId="{4DD39161-9708-4D22-AF8C-33FFD16B3030}" destId="{07C38781-7861-4F1C-8A51-3C630E00F66B}" srcOrd="3" destOrd="0" presId="urn:microsoft.com/office/officeart/2005/8/layout/list1"/>
    <dgm:cxn modelId="{8F44CA54-6F90-4F11-88A4-31F9408942AB}" type="presParOf" srcId="{4DD39161-9708-4D22-AF8C-33FFD16B3030}" destId="{BA22F703-BC54-45B0-A573-F6209BB0EDA9}" srcOrd="4" destOrd="0" presId="urn:microsoft.com/office/officeart/2005/8/layout/list1"/>
    <dgm:cxn modelId="{5DC3F7E3-64DA-4C5B-8154-10BA43F1DAFA}" type="presParOf" srcId="{BA22F703-BC54-45B0-A573-F6209BB0EDA9}" destId="{10E7EE95-8E83-4254-B083-7C8F93E4E765}" srcOrd="0" destOrd="0" presId="urn:microsoft.com/office/officeart/2005/8/layout/list1"/>
    <dgm:cxn modelId="{09A56551-058D-4186-B979-CD99F145BD35}" type="presParOf" srcId="{BA22F703-BC54-45B0-A573-F6209BB0EDA9}" destId="{097C1087-8C50-4A52-A0A6-35A8856F88E8}" srcOrd="1" destOrd="0" presId="urn:microsoft.com/office/officeart/2005/8/layout/list1"/>
    <dgm:cxn modelId="{A2FD7CE8-5941-4B7D-9E95-B85982BDFEF5}" type="presParOf" srcId="{4DD39161-9708-4D22-AF8C-33FFD16B3030}" destId="{9D364E23-3933-4D55-BD07-2DB78833D526}" srcOrd="5" destOrd="0" presId="urn:microsoft.com/office/officeart/2005/8/layout/list1"/>
    <dgm:cxn modelId="{A10A7421-534B-40CC-8416-2C4E37836DA0}" type="presParOf" srcId="{4DD39161-9708-4D22-AF8C-33FFD16B3030}" destId="{67845FD8-B754-4DB3-80CE-DB2D7760635F}" srcOrd="6" destOrd="0" presId="urn:microsoft.com/office/officeart/2005/8/layout/list1"/>
    <dgm:cxn modelId="{2AF88D9A-7222-4F99-9727-40275178A776}" type="presParOf" srcId="{4DD39161-9708-4D22-AF8C-33FFD16B3030}" destId="{578A4565-F16F-45A3-87F7-A8EDCE3FF9D7}" srcOrd="7" destOrd="0" presId="urn:microsoft.com/office/officeart/2005/8/layout/list1"/>
    <dgm:cxn modelId="{B89FA4DC-22D7-4005-B4BF-FCCE63FBCDDC}" type="presParOf" srcId="{4DD39161-9708-4D22-AF8C-33FFD16B3030}" destId="{ED97CFB8-F23B-4BF7-9400-9E8B2F111CC8}" srcOrd="8" destOrd="0" presId="urn:microsoft.com/office/officeart/2005/8/layout/list1"/>
    <dgm:cxn modelId="{8B510C61-73FE-42DA-8AA3-EA5A4AB0C5BC}" type="presParOf" srcId="{ED97CFB8-F23B-4BF7-9400-9E8B2F111CC8}" destId="{D2A39F3C-10AC-44AD-B29A-9582A109DEDC}" srcOrd="0" destOrd="0" presId="urn:microsoft.com/office/officeart/2005/8/layout/list1"/>
    <dgm:cxn modelId="{F2434B59-F9F5-4E12-B375-63DC4AB8314C}" type="presParOf" srcId="{ED97CFB8-F23B-4BF7-9400-9E8B2F111CC8}" destId="{3CE9C3F5-C5D0-4FC9-AD70-C4C10C3AD2E2}" srcOrd="1" destOrd="0" presId="urn:microsoft.com/office/officeart/2005/8/layout/list1"/>
    <dgm:cxn modelId="{10597EBD-9E58-479E-8D34-7EFC0F074B0A}" type="presParOf" srcId="{4DD39161-9708-4D22-AF8C-33FFD16B3030}" destId="{0C063A0D-0F78-4BAD-A611-62DFAB98ABDD}" srcOrd="9" destOrd="0" presId="urn:microsoft.com/office/officeart/2005/8/layout/list1"/>
    <dgm:cxn modelId="{1D6D80F9-6D91-4D27-86F4-F4EED221B5D5}" type="presParOf" srcId="{4DD39161-9708-4D22-AF8C-33FFD16B3030}" destId="{588C70B4-FE13-4394-AD7F-F82977921BF4}" srcOrd="10"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5911C34-16E4-4978-A748-083140E5519A}" type="doc">
      <dgm:prSet loTypeId="urn:microsoft.com/office/officeart/2005/8/layout/list1" loCatId="list" qsTypeId="urn:microsoft.com/office/officeart/2005/8/quickstyle/simple1" qsCatId="simple" csTypeId="urn:microsoft.com/office/officeart/2005/8/colors/accent5_2" csCatId="accent5" phldr="1"/>
      <dgm:spPr/>
      <dgm:t>
        <a:bodyPr/>
        <a:lstStyle/>
        <a:p>
          <a:endParaRPr lang="en-US"/>
        </a:p>
      </dgm:t>
    </dgm:pt>
    <dgm:pt modelId="{E3BA885B-9383-45D9-A776-23987AA14C3C}">
      <dgm:prSet phldrT="[Text]"/>
      <dgm:spPr/>
      <dgm:t>
        <a:bodyPr/>
        <a:lstStyle/>
        <a:p>
          <a:r>
            <a:rPr lang="en-US" dirty="0">
              <a:solidFill>
                <a:schemeClr val="bg1">
                  <a:lumMod val="95000"/>
                  <a:lumOff val="5000"/>
                </a:schemeClr>
              </a:solidFill>
            </a:rPr>
            <a:t>Repeat back what you have been told to ensure correctness</a:t>
          </a:r>
        </a:p>
      </dgm:t>
    </dgm:pt>
    <dgm:pt modelId="{42BCB8D9-323D-45FC-A150-E95CDBB51AD0}" type="parTrans" cxnId="{1EB7ADF2-2A4B-490A-BF7B-7E0ADD9A4B49}">
      <dgm:prSet/>
      <dgm:spPr/>
      <dgm:t>
        <a:bodyPr/>
        <a:lstStyle/>
        <a:p>
          <a:endParaRPr lang="en-US"/>
        </a:p>
      </dgm:t>
    </dgm:pt>
    <dgm:pt modelId="{0F007C7F-4802-4901-AC87-3A5C44C21472}" type="sibTrans" cxnId="{1EB7ADF2-2A4B-490A-BF7B-7E0ADD9A4B49}">
      <dgm:prSet/>
      <dgm:spPr/>
      <dgm:t>
        <a:bodyPr/>
        <a:lstStyle/>
        <a:p>
          <a:endParaRPr lang="en-US"/>
        </a:p>
      </dgm:t>
    </dgm:pt>
    <dgm:pt modelId="{46214FA3-5972-44FF-9121-09226209B9D4}">
      <dgm:prSet phldrT="[Text]"/>
      <dgm:spPr/>
      <dgm:t>
        <a:bodyPr/>
        <a:lstStyle/>
        <a:p>
          <a:r>
            <a:rPr lang="en-US" dirty="0">
              <a:solidFill>
                <a:schemeClr val="bg1">
                  <a:lumMod val="95000"/>
                  <a:lumOff val="5000"/>
                </a:schemeClr>
              </a:solidFill>
            </a:rPr>
            <a:t>Follow up with corrective action if required</a:t>
          </a:r>
        </a:p>
      </dgm:t>
    </dgm:pt>
    <dgm:pt modelId="{D03A693D-F38A-488C-BBE8-C9E28444BE1B}" type="sibTrans" cxnId="{EC7E1016-CAC0-49A3-A185-BAAC31A4906C}">
      <dgm:prSet/>
      <dgm:spPr/>
      <dgm:t>
        <a:bodyPr/>
        <a:lstStyle/>
        <a:p>
          <a:endParaRPr lang="en-US"/>
        </a:p>
      </dgm:t>
    </dgm:pt>
    <dgm:pt modelId="{A75621F8-1EA0-4DA0-BC05-1471B7CEF040}" type="parTrans" cxnId="{EC7E1016-CAC0-49A3-A185-BAAC31A4906C}">
      <dgm:prSet/>
      <dgm:spPr/>
      <dgm:t>
        <a:bodyPr/>
        <a:lstStyle/>
        <a:p>
          <a:endParaRPr lang="en-US"/>
        </a:p>
      </dgm:t>
    </dgm:pt>
    <dgm:pt modelId="{4DD39161-9708-4D22-AF8C-33FFD16B3030}" type="pres">
      <dgm:prSet presAssocID="{D5911C34-16E4-4978-A748-083140E5519A}" presName="linear" presStyleCnt="0">
        <dgm:presLayoutVars>
          <dgm:dir/>
          <dgm:animLvl val="lvl"/>
          <dgm:resizeHandles val="exact"/>
        </dgm:presLayoutVars>
      </dgm:prSet>
      <dgm:spPr/>
    </dgm:pt>
    <dgm:pt modelId="{D7F324F4-2C13-4D9B-9D44-8280D887A4AC}" type="pres">
      <dgm:prSet presAssocID="{E3BA885B-9383-45D9-A776-23987AA14C3C}" presName="parentLin" presStyleCnt="0"/>
      <dgm:spPr/>
    </dgm:pt>
    <dgm:pt modelId="{404D7B99-CB8C-4742-9599-2DD5A03B2792}" type="pres">
      <dgm:prSet presAssocID="{E3BA885B-9383-45D9-A776-23987AA14C3C}" presName="parentLeftMargin" presStyleLbl="node1" presStyleIdx="0" presStyleCnt="2"/>
      <dgm:spPr/>
    </dgm:pt>
    <dgm:pt modelId="{66D87014-9FD3-48FF-9583-9E10D523C5E2}" type="pres">
      <dgm:prSet presAssocID="{E3BA885B-9383-45D9-A776-23987AA14C3C}" presName="parentText" presStyleLbl="node1" presStyleIdx="0" presStyleCnt="2">
        <dgm:presLayoutVars>
          <dgm:chMax val="0"/>
          <dgm:bulletEnabled val="1"/>
        </dgm:presLayoutVars>
      </dgm:prSet>
      <dgm:spPr/>
    </dgm:pt>
    <dgm:pt modelId="{48573834-3C9D-48B8-8CE2-1816809ED5F2}" type="pres">
      <dgm:prSet presAssocID="{E3BA885B-9383-45D9-A776-23987AA14C3C}" presName="negativeSpace" presStyleCnt="0"/>
      <dgm:spPr/>
    </dgm:pt>
    <dgm:pt modelId="{3E4812FD-4509-43B2-83C4-13B286ACE9FF}" type="pres">
      <dgm:prSet presAssocID="{E3BA885B-9383-45D9-A776-23987AA14C3C}" presName="childText" presStyleLbl="conFgAcc1" presStyleIdx="0" presStyleCnt="2">
        <dgm:presLayoutVars>
          <dgm:bulletEnabled val="1"/>
        </dgm:presLayoutVars>
      </dgm:prSet>
      <dgm:spPr/>
    </dgm:pt>
    <dgm:pt modelId="{07C38781-7861-4F1C-8A51-3C630E00F66B}" type="pres">
      <dgm:prSet presAssocID="{0F007C7F-4802-4901-AC87-3A5C44C21472}" presName="spaceBetweenRectangles" presStyleCnt="0"/>
      <dgm:spPr/>
    </dgm:pt>
    <dgm:pt modelId="{BA22F703-BC54-45B0-A573-F6209BB0EDA9}" type="pres">
      <dgm:prSet presAssocID="{46214FA3-5972-44FF-9121-09226209B9D4}" presName="parentLin" presStyleCnt="0"/>
      <dgm:spPr/>
    </dgm:pt>
    <dgm:pt modelId="{10E7EE95-8E83-4254-B083-7C8F93E4E765}" type="pres">
      <dgm:prSet presAssocID="{46214FA3-5972-44FF-9121-09226209B9D4}" presName="parentLeftMargin" presStyleLbl="node1" presStyleIdx="0" presStyleCnt="2"/>
      <dgm:spPr/>
    </dgm:pt>
    <dgm:pt modelId="{097C1087-8C50-4A52-A0A6-35A8856F88E8}" type="pres">
      <dgm:prSet presAssocID="{46214FA3-5972-44FF-9121-09226209B9D4}" presName="parentText" presStyleLbl="node1" presStyleIdx="1" presStyleCnt="2">
        <dgm:presLayoutVars>
          <dgm:chMax val="0"/>
          <dgm:bulletEnabled val="1"/>
        </dgm:presLayoutVars>
      </dgm:prSet>
      <dgm:spPr/>
    </dgm:pt>
    <dgm:pt modelId="{9D364E23-3933-4D55-BD07-2DB78833D526}" type="pres">
      <dgm:prSet presAssocID="{46214FA3-5972-44FF-9121-09226209B9D4}" presName="negativeSpace" presStyleCnt="0"/>
      <dgm:spPr/>
    </dgm:pt>
    <dgm:pt modelId="{67845FD8-B754-4DB3-80CE-DB2D7760635F}" type="pres">
      <dgm:prSet presAssocID="{46214FA3-5972-44FF-9121-09226209B9D4}" presName="childText" presStyleLbl="conFgAcc1" presStyleIdx="1" presStyleCnt="2">
        <dgm:presLayoutVars>
          <dgm:bulletEnabled val="1"/>
        </dgm:presLayoutVars>
      </dgm:prSet>
      <dgm:spPr/>
    </dgm:pt>
  </dgm:ptLst>
  <dgm:cxnLst>
    <dgm:cxn modelId="{EC7E1016-CAC0-49A3-A185-BAAC31A4906C}" srcId="{D5911C34-16E4-4978-A748-083140E5519A}" destId="{46214FA3-5972-44FF-9121-09226209B9D4}" srcOrd="1" destOrd="0" parTransId="{A75621F8-1EA0-4DA0-BC05-1471B7CEF040}" sibTransId="{D03A693D-F38A-488C-BBE8-C9E28444BE1B}"/>
    <dgm:cxn modelId="{F4212E59-7B29-44C8-9D6A-F4F389817403}" type="presOf" srcId="{E3BA885B-9383-45D9-A776-23987AA14C3C}" destId="{66D87014-9FD3-48FF-9583-9E10D523C5E2}" srcOrd="1" destOrd="0" presId="urn:microsoft.com/office/officeart/2005/8/layout/list1"/>
    <dgm:cxn modelId="{8DCC07A8-686E-4933-88CF-45A1F4499034}" type="presOf" srcId="{46214FA3-5972-44FF-9121-09226209B9D4}" destId="{10E7EE95-8E83-4254-B083-7C8F93E4E765}" srcOrd="0" destOrd="0" presId="urn:microsoft.com/office/officeart/2005/8/layout/list1"/>
    <dgm:cxn modelId="{3CBDE8B9-2F84-495F-81DC-DDE6BA001B33}" type="presOf" srcId="{46214FA3-5972-44FF-9121-09226209B9D4}" destId="{097C1087-8C50-4A52-A0A6-35A8856F88E8}" srcOrd="1" destOrd="0" presId="urn:microsoft.com/office/officeart/2005/8/layout/list1"/>
    <dgm:cxn modelId="{959E35CF-9BE7-4DAF-9A4E-CBD8A60FC690}" type="presOf" srcId="{D5911C34-16E4-4978-A748-083140E5519A}" destId="{4DD39161-9708-4D22-AF8C-33FFD16B3030}" srcOrd="0" destOrd="0" presId="urn:microsoft.com/office/officeart/2005/8/layout/list1"/>
    <dgm:cxn modelId="{3B9EB8DF-C40E-4D77-9F5E-6AB707E051E5}" type="presOf" srcId="{E3BA885B-9383-45D9-A776-23987AA14C3C}" destId="{404D7B99-CB8C-4742-9599-2DD5A03B2792}" srcOrd="0" destOrd="0" presId="urn:microsoft.com/office/officeart/2005/8/layout/list1"/>
    <dgm:cxn modelId="{1EB7ADF2-2A4B-490A-BF7B-7E0ADD9A4B49}" srcId="{D5911C34-16E4-4978-A748-083140E5519A}" destId="{E3BA885B-9383-45D9-A776-23987AA14C3C}" srcOrd="0" destOrd="0" parTransId="{42BCB8D9-323D-45FC-A150-E95CDBB51AD0}" sibTransId="{0F007C7F-4802-4901-AC87-3A5C44C21472}"/>
    <dgm:cxn modelId="{DCFFE6E3-72CA-4104-84A1-192D384B7A73}" type="presParOf" srcId="{4DD39161-9708-4D22-AF8C-33FFD16B3030}" destId="{D7F324F4-2C13-4D9B-9D44-8280D887A4AC}" srcOrd="0" destOrd="0" presId="urn:microsoft.com/office/officeart/2005/8/layout/list1"/>
    <dgm:cxn modelId="{43D0D189-1CEF-4A82-A8A9-3812A5F89C66}" type="presParOf" srcId="{D7F324F4-2C13-4D9B-9D44-8280D887A4AC}" destId="{404D7B99-CB8C-4742-9599-2DD5A03B2792}" srcOrd="0" destOrd="0" presId="urn:microsoft.com/office/officeart/2005/8/layout/list1"/>
    <dgm:cxn modelId="{F9AD8717-A2F9-4A3C-AF46-686D3647B679}" type="presParOf" srcId="{D7F324F4-2C13-4D9B-9D44-8280D887A4AC}" destId="{66D87014-9FD3-48FF-9583-9E10D523C5E2}" srcOrd="1" destOrd="0" presId="urn:microsoft.com/office/officeart/2005/8/layout/list1"/>
    <dgm:cxn modelId="{B1F24FC4-289B-4D7B-AB93-F06BF6937275}" type="presParOf" srcId="{4DD39161-9708-4D22-AF8C-33FFD16B3030}" destId="{48573834-3C9D-48B8-8CE2-1816809ED5F2}" srcOrd="1" destOrd="0" presId="urn:microsoft.com/office/officeart/2005/8/layout/list1"/>
    <dgm:cxn modelId="{3070D3AE-97F2-412F-916A-9213C50BDC87}" type="presParOf" srcId="{4DD39161-9708-4D22-AF8C-33FFD16B3030}" destId="{3E4812FD-4509-43B2-83C4-13B286ACE9FF}" srcOrd="2" destOrd="0" presId="urn:microsoft.com/office/officeart/2005/8/layout/list1"/>
    <dgm:cxn modelId="{8AB6262E-9EF8-4440-8B5D-84B768363B9F}" type="presParOf" srcId="{4DD39161-9708-4D22-AF8C-33FFD16B3030}" destId="{07C38781-7861-4F1C-8A51-3C630E00F66B}" srcOrd="3" destOrd="0" presId="urn:microsoft.com/office/officeart/2005/8/layout/list1"/>
    <dgm:cxn modelId="{8F44CA54-6F90-4F11-88A4-31F9408942AB}" type="presParOf" srcId="{4DD39161-9708-4D22-AF8C-33FFD16B3030}" destId="{BA22F703-BC54-45B0-A573-F6209BB0EDA9}" srcOrd="4" destOrd="0" presId="urn:microsoft.com/office/officeart/2005/8/layout/list1"/>
    <dgm:cxn modelId="{5DC3F7E3-64DA-4C5B-8154-10BA43F1DAFA}" type="presParOf" srcId="{BA22F703-BC54-45B0-A573-F6209BB0EDA9}" destId="{10E7EE95-8E83-4254-B083-7C8F93E4E765}" srcOrd="0" destOrd="0" presId="urn:microsoft.com/office/officeart/2005/8/layout/list1"/>
    <dgm:cxn modelId="{09A56551-058D-4186-B979-CD99F145BD35}" type="presParOf" srcId="{BA22F703-BC54-45B0-A573-F6209BB0EDA9}" destId="{097C1087-8C50-4A52-A0A6-35A8856F88E8}" srcOrd="1" destOrd="0" presId="urn:microsoft.com/office/officeart/2005/8/layout/list1"/>
    <dgm:cxn modelId="{A2FD7CE8-5941-4B7D-9E95-B85982BDFEF5}" type="presParOf" srcId="{4DD39161-9708-4D22-AF8C-33FFD16B3030}" destId="{9D364E23-3933-4D55-BD07-2DB78833D526}" srcOrd="5" destOrd="0" presId="urn:microsoft.com/office/officeart/2005/8/layout/list1"/>
    <dgm:cxn modelId="{A10A7421-534B-40CC-8416-2C4E37836DA0}" type="presParOf" srcId="{4DD39161-9708-4D22-AF8C-33FFD16B3030}" destId="{67845FD8-B754-4DB3-80CE-DB2D7760635F}" srcOrd="6" destOrd="0" presId="urn:microsoft.com/office/officeart/2005/8/layout/list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7902B34-8129-4670-8267-8CE6EDD0CF0A}" type="doc">
      <dgm:prSet loTypeId="urn:microsoft.com/office/officeart/2005/8/layout/vList2" loCatId="list" qsTypeId="urn:microsoft.com/office/officeart/2005/8/quickstyle/simple5" qsCatId="simple" csTypeId="urn:microsoft.com/office/officeart/2005/8/colors/colorful2" csCatId="colorful" phldr="1"/>
      <dgm:spPr/>
      <dgm:t>
        <a:bodyPr/>
        <a:lstStyle/>
        <a:p>
          <a:endParaRPr lang="en-US"/>
        </a:p>
      </dgm:t>
    </dgm:pt>
    <dgm:pt modelId="{B7AC2806-C700-4B77-BA27-A16028BBE992}">
      <dgm:prSet custT="1"/>
      <dgm:spPr>
        <a:gradFill rotWithShape="0">
          <a:gsLst>
            <a:gs pos="0">
              <a:schemeClr val="accent6">
                <a:lumMod val="50000"/>
              </a:schemeClr>
            </a:gs>
            <a:gs pos="84000">
              <a:schemeClr val="accent6">
                <a:lumMod val="75000"/>
              </a:schemeClr>
            </a:gs>
            <a:gs pos="100000">
              <a:schemeClr val="accent2">
                <a:hueOff val="0"/>
                <a:satOff val="0"/>
                <a:lumOff val="0"/>
                <a:alphaOff val="0"/>
                <a:shade val="78000"/>
                <a:satMod val="120000"/>
                <a:lumMod val="99000"/>
              </a:schemeClr>
            </a:gs>
          </a:gsLst>
        </a:gradFill>
      </dgm:spPr>
      <dgm:t>
        <a:bodyPr/>
        <a:lstStyle/>
        <a:p>
          <a:pPr>
            <a:lnSpc>
              <a:spcPct val="100000"/>
            </a:lnSpc>
          </a:pPr>
          <a:r>
            <a:rPr lang="en-US" sz="3200" b="1" dirty="0"/>
            <a:t>State and local agencies are required to obtain data by race and ethnicity</a:t>
          </a:r>
          <a:endParaRPr lang="en-US" sz="3200" dirty="0"/>
        </a:p>
      </dgm:t>
    </dgm:pt>
    <dgm:pt modelId="{8F29443E-996C-4AAF-AEFF-B7A2B793FC53}" type="parTrans" cxnId="{2C744070-2786-450E-930F-FE84CA7E2D69}">
      <dgm:prSet/>
      <dgm:spPr/>
      <dgm:t>
        <a:bodyPr/>
        <a:lstStyle/>
        <a:p>
          <a:pPr>
            <a:lnSpc>
              <a:spcPct val="100000"/>
            </a:lnSpc>
          </a:pPr>
          <a:endParaRPr lang="en-US"/>
        </a:p>
      </dgm:t>
    </dgm:pt>
    <dgm:pt modelId="{BFBC5692-326E-4F3D-99F9-F7E07BCB56F6}" type="sibTrans" cxnId="{2C744070-2786-450E-930F-FE84CA7E2D69}">
      <dgm:prSet/>
      <dgm:spPr/>
      <dgm:t>
        <a:bodyPr/>
        <a:lstStyle/>
        <a:p>
          <a:pPr>
            <a:lnSpc>
              <a:spcPct val="100000"/>
            </a:lnSpc>
          </a:pPr>
          <a:endParaRPr lang="en-US"/>
        </a:p>
      </dgm:t>
    </dgm:pt>
    <dgm:pt modelId="{22D19431-1BDB-4CDC-8AE7-CD63D0428E6F}">
      <dgm:prSet custT="1"/>
      <dgm:spPr/>
      <dgm:t>
        <a:bodyPr/>
        <a:lstStyle/>
        <a:p>
          <a:pPr>
            <a:lnSpc>
              <a:spcPct val="100000"/>
            </a:lnSpc>
          </a:pPr>
          <a:r>
            <a:rPr lang="en-US" sz="3200" dirty="0"/>
            <a:t>Form FNS-191 (CSFP)</a:t>
          </a:r>
        </a:p>
      </dgm:t>
    </dgm:pt>
    <dgm:pt modelId="{C3313A80-2736-448D-ABA3-DE584A2AE998}" type="parTrans" cxnId="{3D016B17-DFE3-4B05-A02D-46A246674F67}">
      <dgm:prSet/>
      <dgm:spPr/>
      <dgm:t>
        <a:bodyPr/>
        <a:lstStyle/>
        <a:p>
          <a:pPr>
            <a:lnSpc>
              <a:spcPct val="100000"/>
            </a:lnSpc>
          </a:pPr>
          <a:endParaRPr lang="en-US"/>
        </a:p>
      </dgm:t>
    </dgm:pt>
    <dgm:pt modelId="{9ADFC8E4-0AC8-47FA-840F-B480C4B6A2C2}" type="sibTrans" cxnId="{3D016B17-DFE3-4B05-A02D-46A246674F67}">
      <dgm:prSet/>
      <dgm:spPr/>
      <dgm:t>
        <a:bodyPr/>
        <a:lstStyle/>
        <a:p>
          <a:pPr>
            <a:lnSpc>
              <a:spcPct val="100000"/>
            </a:lnSpc>
          </a:pPr>
          <a:endParaRPr lang="en-US"/>
        </a:p>
      </dgm:t>
    </dgm:pt>
    <dgm:pt modelId="{C6BDF24B-45B3-41D6-83C8-FAF70E8FEB6B}">
      <dgm:prSet custT="1"/>
      <dgm:spPr/>
      <dgm:t>
        <a:bodyPr/>
        <a:lstStyle/>
        <a:p>
          <a:pPr>
            <a:lnSpc>
              <a:spcPct val="100000"/>
            </a:lnSpc>
          </a:pPr>
          <a:r>
            <a:rPr lang="en-US" sz="3200" dirty="0"/>
            <a:t>Data should be collected at point of application</a:t>
          </a:r>
        </a:p>
      </dgm:t>
    </dgm:pt>
    <dgm:pt modelId="{F241FE87-EB5F-48CE-B043-A58664AD5224}" type="parTrans" cxnId="{FDC40556-DD4B-4D45-9DA6-D87A01DB7F6E}">
      <dgm:prSet/>
      <dgm:spPr/>
      <dgm:t>
        <a:bodyPr/>
        <a:lstStyle/>
        <a:p>
          <a:pPr>
            <a:lnSpc>
              <a:spcPct val="100000"/>
            </a:lnSpc>
          </a:pPr>
          <a:endParaRPr lang="en-US"/>
        </a:p>
      </dgm:t>
    </dgm:pt>
    <dgm:pt modelId="{7A6B264F-704B-413F-9335-45E2633FE0C3}" type="sibTrans" cxnId="{FDC40556-DD4B-4D45-9DA6-D87A01DB7F6E}">
      <dgm:prSet/>
      <dgm:spPr/>
      <dgm:t>
        <a:bodyPr/>
        <a:lstStyle/>
        <a:p>
          <a:pPr>
            <a:lnSpc>
              <a:spcPct val="100000"/>
            </a:lnSpc>
          </a:pPr>
          <a:endParaRPr lang="en-US"/>
        </a:p>
      </dgm:t>
    </dgm:pt>
    <dgm:pt modelId="{867215BD-2EFF-4EE9-A05E-FF564BCA1487}">
      <dgm:prSet custT="1"/>
      <dgm:spPr>
        <a:gradFill rotWithShape="0">
          <a:gsLst>
            <a:gs pos="0">
              <a:schemeClr val="accent6">
                <a:lumMod val="50000"/>
              </a:schemeClr>
            </a:gs>
            <a:gs pos="85000">
              <a:schemeClr val="accent6">
                <a:lumMod val="75000"/>
              </a:schemeClr>
            </a:gs>
            <a:gs pos="100000">
              <a:schemeClr val="accent2"/>
            </a:gs>
          </a:gsLst>
        </a:gradFill>
      </dgm:spPr>
      <dgm:t>
        <a:bodyPr/>
        <a:lstStyle/>
        <a:p>
          <a:pPr>
            <a:lnSpc>
              <a:spcPct val="100000"/>
            </a:lnSpc>
          </a:pPr>
          <a:r>
            <a:rPr lang="en-US" sz="3200" b="1" dirty="0"/>
            <a:t>Self-identification or self-reporting is preferred method of obtaining data</a:t>
          </a:r>
          <a:endParaRPr lang="en-US" sz="3200" dirty="0"/>
        </a:p>
      </dgm:t>
    </dgm:pt>
    <dgm:pt modelId="{467DFC72-BE7B-4798-9F6F-9DB58BC7ED37}" type="parTrans" cxnId="{68E8DB9B-C322-4C6F-8B03-C5F9DE4E3DE8}">
      <dgm:prSet/>
      <dgm:spPr/>
      <dgm:t>
        <a:bodyPr/>
        <a:lstStyle/>
        <a:p>
          <a:pPr>
            <a:lnSpc>
              <a:spcPct val="100000"/>
            </a:lnSpc>
          </a:pPr>
          <a:endParaRPr lang="en-US"/>
        </a:p>
      </dgm:t>
    </dgm:pt>
    <dgm:pt modelId="{76DD86FC-667C-4AC0-BD2F-CF5E1FB1BCF1}" type="sibTrans" cxnId="{68E8DB9B-C322-4C6F-8B03-C5F9DE4E3DE8}">
      <dgm:prSet/>
      <dgm:spPr/>
      <dgm:t>
        <a:bodyPr/>
        <a:lstStyle/>
        <a:p>
          <a:pPr>
            <a:lnSpc>
              <a:spcPct val="100000"/>
            </a:lnSpc>
          </a:pPr>
          <a:endParaRPr lang="en-US"/>
        </a:p>
      </dgm:t>
    </dgm:pt>
    <dgm:pt modelId="{62A0E5FA-0964-428B-8840-4005E9DFDD3F}" type="pres">
      <dgm:prSet presAssocID="{B7902B34-8129-4670-8267-8CE6EDD0CF0A}" presName="linear" presStyleCnt="0">
        <dgm:presLayoutVars>
          <dgm:animLvl val="lvl"/>
          <dgm:resizeHandles val="exact"/>
        </dgm:presLayoutVars>
      </dgm:prSet>
      <dgm:spPr/>
    </dgm:pt>
    <dgm:pt modelId="{55F99A85-A781-4A16-BFF7-B847D1A38082}" type="pres">
      <dgm:prSet presAssocID="{B7AC2806-C700-4B77-BA27-A16028BBE992}" presName="parentText" presStyleLbl="node1" presStyleIdx="0" presStyleCnt="2" custLinFactNeighborX="90" custLinFactNeighborY="-27701">
        <dgm:presLayoutVars>
          <dgm:chMax val="0"/>
          <dgm:bulletEnabled val="1"/>
        </dgm:presLayoutVars>
      </dgm:prSet>
      <dgm:spPr/>
    </dgm:pt>
    <dgm:pt modelId="{B9AB49F6-1F40-4C01-B105-5ED376FD6920}" type="pres">
      <dgm:prSet presAssocID="{B7AC2806-C700-4B77-BA27-A16028BBE992}" presName="childText" presStyleLbl="revTx" presStyleIdx="0" presStyleCnt="1" custLinFactNeighborY="-1890">
        <dgm:presLayoutVars>
          <dgm:bulletEnabled val="1"/>
        </dgm:presLayoutVars>
      </dgm:prSet>
      <dgm:spPr/>
    </dgm:pt>
    <dgm:pt modelId="{8A57F1A1-21C3-45EF-A5A7-39747F2BBF55}" type="pres">
      <dgm:prSet presAssocID="{867215BD-2EFF-4EE9-A05E-FF564BCA1487}" presName="parentText" presStyleLbl="node1" presStyleIdx="1" presStyleCnt="2" custLinFactNeighborX="90" custLinFactNeighborY="9850">
        <dgm:presLayoutVars>
          <dgm:chMax val="0"/>
          <dgm:bulletEnabled val="1"/>
        </dgm:presLayoutVars>
      </dgm:prSet>
      <dgm:spPr/>
    </dgm:pt>
  </dgm:ptLst>
  <dgm:cxnLst>
    <dgm:cxn modelId="{3D016B17-DFE3-4B05-A02D-46A246674F67}" srcId="{B7AC2806-C700-4B77-BA27-A16028BBE992}" destId="{22D19431-1BDB-4CDC-8AE7-CD63D0428E6F}" srcOrd="0" destOrd="0" parTransId="{C3313A80-2736-448D-ABA3-DE584A2AE998}" sibTransId="{9ADFC8E4-0AC8-47FA-840F-B480C4B6A2C2}"/>
    <dgm:cxn modelId="{4ACE3B2E-2AF7-49F0-8892-066167EB45F2}" type="presOf" srcId="{22D19431-1BDB-4CDC-8AE7-CD63D0428E6F}" destId="{B9AB49F6-1F40-4C01-B105-5ED376FD6920}" srcOrd="0" destOrd="0" presId="urn:microsoft.com/office/officeart/2005/8/layout/vList2"/>
    <dgm:cxn modelId="{2C744070-2786-450E-930F-FE84CA7E2D69}" srcId="{B7902B34-8129-4670-8267-8CE6EDD0CF0A}" destId="{B7AC2806-C700-4B77-BA27-A16028BBE992}" srcOrd="0" destOrd="0" parTransId="{8F29443E-996C-4AAF-AEFF-B7A2B793FC53}" sibTransId="{BFBC5692-326E-4F3D-99F9-F7E07BCB56F6}"/>
    <dgm:cxn modelId="{FDC40556-DD4B-4D45-9DA6-D87A01DB7F6E}" srcId="{B7AC2806-C700-4B77-BA27-A16028BBE992}" destId="{C6BDF24B-45B3-41D6-83C8-FAF70E8FEB6B}" srcOrd="1" destOrd="0" parTransId="{F241FE87-EB5F-48CE-B043-A58664AD5224}" sibTransId="{7A6B264F-704B-413F-9335-45E2633FE0C3}"/>
    <dgm:cxn modelId="{C26EEE7B-9C55-4820-9489-8A4AAC3A2F33}" type="presOf" srcId="{C6BDF24B-45B3-41D6-83C8-FAF70E8FEB6B}" destId="{B9AB49F6-1F40-4C01-B105-5ED376FD6920}" srcOrd="0" destOrd="1" presId="urn:microsoft.com/office/officeart/2005/8/layout/vList2"/>
    <dgm:cxn modelId="{68E8DB9B-C322-4C6F-8B03-C5F9DE4E3DE8}" srcId="{B7902B34-8129-4670-8267-8CE6EDD0CF0A}" destId="{867215BD-2EFF-4EE9-A05E-FF564BCA1487}" srcOrd="1" destOrd="0" parTransId="{467DFC72-BE7B-4798-9F6F-9DB58BC7ED37}" sibTransId="{76DD86FC-667C-4AC0-BD2F-CF5E1FB1BCF1}"/>
    <dgm:cxn modelId="{3F63C4BD-0449-4FE8-903C-A2E354C8648D}" type="presOf" srcId="{867215BD-2EFF-4EE9-A05E-FF564BCA1487}" destId="{8A57F1A1-21C3-45EF-A5A7-39747F2BBF55}" srcOrd="0" destOrd="0" presId="urn:microsoft.com/office/officeart/2005/8/layout/vList2"/>
    <dgm:cxn modelId="{A4A046D5-F40F-4153-BC4B-486227B24FF0}" type="presOf" srcId="{B7902B34-8129-4670-8267-8CE6EDD0CF0A}" destId="{62A0E5FA-0964-428B-8840-4005E9DFDD3F}" srcOrd="0" destOrd="0" presId="urn:microsoft.com/office/officeart/2005/8/layout/vList2"/>
    <dgm:cxn modelId="{D68B5AD6-3953-49DF-992B-AFE15DA6C01D}" type="presOf" srcId="{B7AC2806-C700-4B77-BA27-A16028BBE992}" destId="{55F99A85-A781-4A16-BFF7-B847D1A38082}" srcOrd="0" destOrd="0" presId="urn:microsoft.com/office/officeart/2005/8/layout/vList2"/>
    <dgm:cxn modelId="{E59F72C0-8595-44E5-AEAB-79C9A26D97BF}" type="presParOf" srcId="{62A0E5FA-0964-428B-8840-4005E9DFDD3F}" destId="{55F99A85-A781-4A16-BFF7-B847D1A38082}" srcOrd="0" destOrd="0" presId="urn:microsoft.com/office/officeart/2005/8/layout/vList2"/>
    <dgm:cxn modelId="{BBB00653-CA60-418E-98FE-0375B6B1A428}" type="presParOf" srcId="{62A0E5FA-0964-428B-8840-4005E9DFDD3F}" destId="{B9AB49F6-1F40-4C01-B105-5ED376FD6920}" srcOrd="1" destOrd="0" presId="urn:microsoft.com/office/officeart/2005/8/layout/vList2"/>
    <dgm:cxn modelId="{2D908817-29D5-41B5-8D96-43468965B32B}" type="presParOf" srcId="{62A0E5FA-0964-428B-8840-4005E9DFDD3F}" destId="{8A57F1A1-21C3-45EF-A5A7-39747F2BBF55}" srcOrd="2"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9893C3E-830A-4065-989F-BCC725DFC1A0}" type="doc">
      <dgm:prSet loTypeId="urn:microsoft.com/office/officeart/2005/8/layout/vList2" loCatId="list" qsTypeId="urn:microsoft.com/office/officeart/2005/8/quickstyle/simple5" qsCatId="simple" csTypeId="urn:microsoft.com/office/officeart/2005/8/colors/colorful2" csCatId="colorful" phldr="1"/>
      <dgm:spPr/>
      <dgm:t>
        <a:bodyPr/>
        <a:lstStyle/>
        <a:p>
          <a:endParaRPr lang="en-US"/>
        </a:p>
      </dgm:t>
    </dgm:pt>
    <dgm:pt modelId="{BD54DD77-F272-4304-A8C5-06EE360C903B}">
      <dgm:prSet/>
      <dgm:spPr>
        <a:gradFill rotWithShape="0">
          <a:gsLst>
            <a:gs pos="0">
              <a:schemeClr val="accent6">
                <a:lumMod val="50000"/>
              </a:schemeClr>
            </a:gs>
            <a:gs pos="79000">
              <a:schemeClr val="accent6">
                <a:lumMod val="75000"/>
              </a:schemeClr>
            </a:gs>
            <a:gs pos="100000">
              <a:schemeClr val="accent2">
                <a:hueOff val="0"/>
                <a:satOff val="0"/>
                <a:lumOff val="0"/>
                <a:alphaOff val="0"/>
                <a:shade val="78000"/>
                <a:satMod val="120000"/>
                <a:lumMod val="99000"/>
              </a:schemeClr>
            </a:gs>
          </a:gsLst>
        </a:gradFill>
      </dgm:spPr>
      <dgm:t>
        <a:bodyPr/>
        <a:lstStyle/>
        <a:p>
          <a:r>
            <a:rPr lang="en-US" b="1" dirty="0"/>
            <a:t>Applicants/Participants cannot be required to furnish information regarding their race or ethnicity</a:t>
          </a:r>
          <a:endParaRPr lang="en-US" dirty="0"/>
        </a:p>
      </dgm:t>
    </dgm:pt>
    <dgm:pt modelId="{DD565377-2150-49EF-9405-63AD7AE02727}" type="parTrans" cxnId="{665AA176-7FF2-4559-936E-F624B8D65858}">
      <dgm:prSet/>
      <dgm:spPr/>
      <dgm:t>
        <a:bodyPr/>
        <a:lstStyle/>
        <a:p>
          <a:endParaRPr lang="en-US"/>
        </a:p>
      </dgm:t>
    </dgm:pt>
    <dgm:pt modelId="{D4A5F4CC-3D33-4379-87A8-EC499120E663}" type="sibTrans" cxnId="{665AA176-7FF2-4559-936E-F624B8D65858}">
      <dgm:prSet/>
      <dgm:spPr/>
      <dgm:t>
        <a:bodyPr/>
        <a:lstStyle/>
        <a:p>
          <a:endParaRPr lang="en-US"/>
        </a:p>
      </dgm:t>
    </dgm:pt>
    <dgm:pt modelId="{C6F9036F-376E-4409-934C-34DD323FBB65}">
      <dgm:prSet custT="1"/>
      <dgm:spPr/>
      <dgm:t>
        <a:bodyPr/>
        <a:lstStyle/>
        <a:p>
          <a:r>
            <a:rPr lang="en-US" sz="2500" dirty="0"/>
            <a:t>Applicants shall be assured that the information is required and used for statistical purposes only and has no impact on eligibility criteria</a:t>
          </a:r>
          <a:r>
            <a:rPr lang="en-US" sz="2000" dirty="0"/>
            <a:t>	</a:t>
          </a:r>
        </a:p>
      </dgm:t>
    </dgm:pt>
    <dgm:pt modelId="{CF9FDB74-9DAC-4F97-BB5E-5368BC779D00}" type="parTrans" cxnId="{5136D764-EDAC-4160-9112-5175122EF861}">
      <dgm:prSet/>
      <dgm:spPr/>
      <dgm:t>
        <a:bodyPr/>
        <a:lstStyle/>
        <a:p>
          <a:endParaRPr lang="en-US"/>
        </a:p>
      </dgm:t>
    </dgm:pt>
    <dgm:pt modelId="{5B9E478C-A8A5-4416-8C18-9956E3B11032}" type="sibTrans" cxnId="{5136D764-EDAC-4160-9112-5175122EF861}">
      <dgm:prSet/>
      <dgm:spPr/>
      <dgm:t>
        <a:bodyPr/>
        <a:lstStyle/>
        <a:p>
          <a:endParaRPr lang="en-US"/>
        </a:p>
      </dgm:t>
    </dgm:pt>
    <dgm:pt modelId="{2F72B505-CE77-4343-8C16-B745D72776DA}">
      <dgm:prSet/>
      <dgm:spPr>
        <a:gradFill rotWithShape="0">
          <a:gsLst>
            <a:gs pos="0">
              <a:schemeClr val="accent6">
                <a:lumMod val="50000"/>
              </a:schemeClr>
            </a:gs>
            <a:gs pos="86000">
              <a:schemeClr val="accent6">
                <a:lumMod val="75000"/>
              </a:schemeClr>
            </a:gs>
            <a:gs pos="100000">
              <a:schemeClr val="accent2">
                <a:hueOff val="-1358492"/>
                <a:satOff val="19059"/>
                <a:lumOff val="3921"/>
                <a:alphaOff val="0"/>
                <a:shade val="78000"/>
                <a:satMod val="120000"/>
                <a:lumMod val="99000"/>
              </a:schemeClr>
            </a:gs>
          </a:gsLst>
        </a:gradFill>
      </dgm:spPr>
      <dgm:t>
        <a:bodyPr/>
        <a:lstStyle/>
        <a:p>
          <a:r>
            <a:rPr lang="en-US" b="1" dirty="0"/>
            <a:t>Where an applicant/participant does not provide this information, the collector shall through visual observation secure and record the data</a:t>
          </a:r>
          <a:endParaRPr lang="en-US" dirty="0"/>
        </a:p>
      </dgm:t>
    </dgm:pt>
    <dgm:pt modelId="{3267E05B-B14F-4C17-BC41-6F2EDCB65B61}" type="parTrans" cxnId="{07C6115F-C756-4371-A597-85A422028306}">
      <dgm:prSet/>
      <dgm:spPr/>
      <dgm:t>
        <a:bodyPr/>
        <a:lstStyle/>
        <a:p>
          <a:endParaRPr lang="en-US"/>
        </a:p>
      </dgm:t>
    </dgm:pt>
    <dgm:pt modelId="{07CCC9F4-1E39-4C52-817B-F56DA063AA89}" type="sibTrans" cxnId="{07C6115F-C756-4371-A597-85A422028306}">
      <dgm:prSet/>
      <dgm:spPr/>
      <dgm:t>
        <a:bodyPr/>
        <a:lstStyle/>
        <a:p>
          <a:endParaRPr lang="en-US"/>
        </a:p>
      </dgm:t>
    </dgm:pt>
    <dgm:pt modelId="{57BD1C2F-6302-47D7-B34C-5CD6A4F2B375}" type="pres">
      <dgm:prSet presAssocID="{49893C3E-830A-4065-989F-BCC725DFC1A0}" presName="linear" presStyleCnt="0">
        <dgm:presLayoutVars>
          <dgm:animLvl val="lvl"/>
          <dgm:resizeHandles val="exact"/>
        </dgm:presLayoutVars>
      </dgm:prSet>
      <dgm:spPr/>
    </dgm:pt>
    <dgm:pt modelId="{09CC4CC6-8D85-445B-A561-20B4D7CE47DC}" type="pres">
      <dgm:prSet presAssocID="{BD54DD77-F272-4304-A8C5-06EE360C903B}" presName="parentText" presStyleLbl="node1" presStyleIdx="0" presStyleCnt="2" custLinFactNeighborX="90" custLinFactNeighborY="-23638">
        <dgm:presLayoutVars>
          <dgm:chMax val="0"/>
          <dgm:bulletEnabled val="1"/>
        </dgm:presLayoutVars>
      </dgm:prSet>
      <dgm:spPr/>
    </dgm:pt>
    <dgm:pt modelId="{991254F3-20F3-4505-8393-D96E448F838F}" type="pres">
      <dgm:prSet presAssocID="{BD54DD77-F272-4304-A8C5-06EE360C903B}" presName="childText" presStyleLbl="revTx" presStyleIdx="0" presStyleCnt="1" custLinFactNeighborX="90">
        <dgm:presLayoutVars>
          <dgm:bulletEnabled val="1"/>
        </dgm:presLayoutVars>
      </dgm:prSet>
      <dgm:spPr/>
    </dgm:pt>
    <dgm:pt modelId="{D67361B7-E109-40C8-9D29-11E734B7E47C}" type="pres">
      <dgm:prSet presAssocID="{2F72B505-CE77-4343-8C16-B745D72776DA}" presName="parentText" presStyleLbl="node1" presStyleIdx="1" presStyleCnt="2" custLinFactNeighborX="90" custLinFactNeighborY="24966">
        <dgm:presLayoutVars>
          <dgm:chMax val="0"/>
          <dgm:bulletEnabled val="1"/>
        </dgm:presLayoutVars>
      </dgm:prSet>
      <dgm:spPr/>
    </dgm:pt>
  </dgm:ptLst>
  <dgm:cxnLst>
    <dgm:cxn modelId="{07C6115F-C756-4371-A597-85A422028306}" srcId="{49893C3E-830A-4065-989F-BCC725DFC1A0}" destId="{2F72B505-CE77-4343-8C16-B745D72776DA}" srcOrd="1" destOrd="0" parTransId="{3267E05B-B14F-4C17-BC41-6F2EDCB65B61}" sibTransId="{07CCC9F4-1E39-4C52-817B-F56DA063AA89}"/>
    <dgm:cxn modelId="{5136D764-EDAC-4160-9112-5175122EF861}" srcId="{BD54DD77-F272-4304-A8C5-06EE360C903B}" destId="{C6F9036F-376E-4409-934C-34DD323FBB65}" srcOrd="0" destOrd="0" parTransId="{CF9FDB74-9DAC-4F97-BB5E-5368BC779D00}" sibTransId="{5B9E478C-A8A5-4416-8C18-9956E3B11032}"/>
    <dgm:cxn modelId="{665AA176-7FF2-4559-936E-F624B8D65858}" srcId="{49893C3E-830A-4065-989F-BCC725DFC1A0}" destId="{BD54DD77-F272-4304-A8C5-06EE360C903B}" srcOrd="0" destOrd="0" parTransId="{DD565377-2150-49EF-9405-63AD7AE02727}" sibTransId="{D4A5F4CC-3D33-4379-87A8-EC499120E663}"/>
    <dgm:cxn modelId="{1EEA21AA-BD06-4EF3-875D-0B1BC22E0ACD}" type="presOf" srcId="{49893C3E-830A-4065-989F-BCC725DFC1A0}" destId="{57BD1C2F-6302-47D7-B34C-5CD6A4F2B375}" srcOrd="0" destOrd="0" presId="urn:microsoft.com/office/officeart/2005/8/layout/vList2"/>
    <dgm:cxn modelId="{816F15E9-D068-473A-B0CC-D49CE2D0D477}" type="presOf" srcId="{2F72B505-CE77-4343-8C16-B745D72776DA}" destId="{D67361B7-E109-40C8-9D29-11E734B7E47C}" srcOrd="0" destOrd="0" presId="urn:microsoft.com/office/officeart/2005/8/layout/vList2"/>
    <dgm:cxn modelId="{F06936EB-54F2-49AA-B38C-CE6241BB07B8}" type="presOf" srcId="{BD54DD77-F272-4304-A8C5-06EE360C903B}" destId="{09CC4CC6-8D85-445B-A561-20B4D7CE47DC}" srcOrd="0" destOrd="0" presId="urn:microsoft.com/office/officeart/2005/8/layout/vList2"/>
    <dgm:cxn modelId="{8CB929F5-B22E-496B-95A4-6275FB2B44C5}" type="presOf" srcId="{C6F9036F-376E-4409-934C-34DD323FBB65}" destId="{991254F3-20F3-4505-8393-D96E448F838F}" srcOrd="0" destOrd="0" presId="urn:microsoft.com/office/officeart/2005/8/layout/vList2"/>
    <dgm:cxn modelId="{AB67A8D0-B8B1-4838-81B8-C36163FA8AA6}" type="presParOf" srcId="{57BD1C2F-6302-47D7-B34C-5CD6A4F2B375}" destId="{09CC4CC6-8D85-445B-A561-20B4D7CE47DC}" srcOrd="0" destOrd="0" presId="urn:microsoft.com/office/officeart/2005/8/layout/vList2"/>
    <dgm:cxn modelId="{367DAE46-ABB5-4496-B413-A6EC2BB7F216}" type="presParOf" srcId="{57BD1C2F-6302-47D7-B34C-5CD6A4F2B375}" destId="{991254F3-20F3-4505-8393-D96E448F838F}" srcOrd="1" destOrd="0" presId="urn:microsoft.com/office/officeart/2005/8/layout/vList2"/>
    <dgm:cxn modelId="{4D47838D-ADCB-452F-A1E2-9BAE95B2AB9B}" type="presParOf" srcId="{57BD1C2F-6302-47D7-B34C-5CD6A4F2B375}" destId="{D67361B7-E109-40C8-9D29-11E734B7E47C}" srcOrd="2"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C77192A-9580-49A4-8A0F-FD656211817F}" type="doc">
      <dgm:prSet loTypeId="urn:microsoft.com/office/officeart/2016/7/layout/VerticalHollowActionList" loCatId="List" qsTypeId="urn:microsoft.com/office/officeart/2005/8/quickstyle/simple1" qsCatId="simple" csTypeId="urn:microsoft.com/office/officeart/2005/8/colors/accent0_3" csCatId="mainScheme" phldr="1"/>
      <dgm:spPr/>
      <dgm:t>
        <a:bodyPr/>
        <a:lstStyle/>
        <a:p>
          <a:endParaRPr lang="en-US"/>
        </a:p>
      </dgm:t>
    </dgm:pt>
    <dgm:pt modelId="{BD95FF65-D84A-440A-8C58-BF3DC068DA46}">
      <dgm:prSet/>
      <dgm:spPr/>
      <dgm:t>
        <a:bodyPr/>
        <a:lstStyle/>
        <a:p>
          <a:r>
            <a:rPr lang="en-US" dirty="0"/>
            <a:t>Display</a:t>
          </a:r>
        </a:p>
      </dgm:t>
    </dgm:pt>
    <dgm:pt modelId="{C7955BA5-D435-49FF-8490-F8676402AAB7}" type="parTrans" cxnId="{B19B77A9-5608-49B7-8C20-2AE9669CDAD0}">
      <dgm:prSet/>
      <dgm:spPr/>
      <dgm:t>
        <a:bodyPr/>
        <a:lstStyle/>
        <a:p>
          <a:endParaRPr lang="en-US"/>
        </a:p>
      </dgm:t>
    </dgm:pt>
    <dgm:pt modelId="{ECA3D700-4A99-4F8E-8BFE-8A9ED4E59810}" type="sibTrans" cxnId="{B19B77A9-5608-49B7-8C20-2AE9669CDAD0}">
      <dgm:prSet/>
      <dgm:spPr/>
      <dgm:t>
        <a:bodyPr/>
        <a:lstStyle/>
        <a:p>
          <a:endParaRPr lang="en-US"/>
        </a:p>
      </dgm:t>
    </dgm:pt>
    <dgm:pt modelId="{CBF967BD-FB7B-49B4-A4BD-74B83CACB918}">
      <dgm:prSet/>
      <dgm:spPr/>
      <dgm:t>
        <a:bodyPr/>
        <a:lstStyle/>
        <a:p>
          <a:r>
            <a:rPr lang="en-US" dirty="0"/>
            <a:t>Prominently display the USDA “And Justice For All” non-discrimination poster</a:t>
          </a:r>
        </a:p>
      </dgm:t>
    </dgm:pt>
    <dgm:pt modelId="{1D3CB89A-5E4A-4E33-97D9-9158B8FE4F40}" type="parTrans" cxnId="{BB74CB51-8A9D-40F2-9619-5F8D7AAA0F7E}">
      <dgm:prSet/>
      <dgm:spPr/>
      <dgm:t>
        <a:bodyPr/>
        <a:lstStyle/>
        <a:p>
          <a:endParaRPr lang="en-US"/>
        </a:p>
      </dgm:t>
    </dgm:pt>
    <dgm:pt modelId="{BFEEB05F-FB91-4C01-8D7A-496F46F5D341}" type="sibTrans" cxnId="{BB74CB51-8A9D-40F2-9619-5F8D7AAA0F7E}">
      <dgm:prSet/>
      <dgm:spPr/>
      <dgm:t>
        <a:bodyPr/>
        <a:lstStyle/>
        <a:p>
          <a:endParaRPr lang="en-US"/>
        </a:p>
      </dgm:t>
    </dgm:pt>
    <dgm:pt modelId="{C7DC6764-E85F-431A-B16B-A0D98F1C73EE}">
      <dgm:prSet/>
      <dgm:spPr/>
      <dgm:t>
        <a:bodyPr/>
        <a:lstStyle/>
        <a:p>
          <a:r>
            <a:rPr lang="en-US" dirty="0"/>
            <a:t>Inform</a:t>
          </a:r>
        </a:p>
      </dgm:t>
    </dgm:pt>
    <dgm:pt modelId="{E74E9C05-2733-412E-A29D-8E4ED13631F6}" type="parTrans" cxnId="{61BE4CB2-7895-45AD-A694-0C2BB07F5EF1}">
      <dgm:prSet/>
      <dgm:spPr/>
      <dgm:t>
        <a:bodyPr/>
        <a:lstStyle/>
        <a:p>
          <a:endParaRPr lang="en-US"/>
        </a:p>
      </dgm:t>
    </dgm:pt>
    <dgm:pt modelId="{1814FE8E-A775-4F0E-81BD-CB94A57188AE}" type="sibTrans" cxnId="{61BE4CB2-7895-45AD-A694-0C2BB07F5EF1}">
      <dgm:prSet/>
      <dgm:spPr/>
      <dgm:t>
        <a:bodyPr/>
        <a:lstStyle/>
        <a:p>
          <a:endParaRPr lang="en-US"/>
        </a:p>
      </dgm:t>
    </dgm:pt>
    <dgm:pt modelId="{366812EB-612E-476A-9099-41E07894EC0F}">
      <dgm:prSet/>
      <dgm:spPr/>
      <dgm:t>
        <a:bodyPr/>
        <a:lstStyle/>
        <a:p>
          <a:r>
            <a:rPr lang="en-US"/>
            <a:t>Inform potentially eligible people, applicants, participants, and grassroots organizations of the program and its requirements</a:t>
          </a:r>
        </a:p>
      </dgm:t>
    </dgm:pt>
    <dgm:pt modelId="{B61FB42A-A387-429F-9C08-6758B869CB70}" type="parTrans" cxnId="{F0D4546B-2C5E-434A-AD27-8344FF30646D}">
      <dgm:prSet/>
      <dgm:spPr/>
      <dgm:t>
        <a:bodyPr/>
        <a:lstStyle/>
        <a:p>
          <a:endParaRPr lang="en-US"/>
        </a:p>
      </dgm:t>
    </dgm:pt>
    <dgm:pt modelId="{949F2880-6113-4F76-8EDD-F1BB12A3595D}" type="sibTrans" cxnId="{F0D4546B-2C5E-434A-AD27-8344FF30646D}">
      <dgm:prSet/>
      <dgm:spPr/>
      <dgm:t>
        <a:bodyPr/>
        <a:lstStyle/>
        <a:p>
          <a:endParaRPr lang="en-US"/>
        </a:p>
      </dgm:t>
    </dgm:pt>
    <dgm:pt modelId="{50EBC370-D96E-4637-86CC-BB7B233997BB}">
      <dgm:prSet/>
      <dgm:spPr/>
      <dgm:t>
        <a:bodyPr/>
        <a:lstStyle/>
        <a:p>
          <a:r>
            <a:rPr lang="en-US" dirty="0"/>
            <a:t>Provide</a:t>
          </a:r>
        </a:p>
      </dgm:t>
    </dgm:pt>
    <dgm:pt modelId="{7E7A23BF-9BD4-4113-AB54-55AE26A9B051}" type="parTrans" cxnId="{DC6CC224-AD8B-4B6C-B31D-D71ED447AC22}">
      <dgm:prSet/>
      <dgm:spPr/>
      <dgm:t>
        <a:bodyPr/>
        <a:lstStyle/>
        <a:p>
          <a:endParaRPr lang="en-US"/>
        </a:p>
      </dgm:t>
    </dgm:pt>
    <dgm:pt modelId="{E59641D1-36B1-4527-952D-F04EFB638D16}" type="sibTrans" cxnId="{DC6CC224-AD8B-4B6C-B31D-D71ED447AC22}">
      <dgm:prSet/>
      <dgm:spPr/>
      <dgm:t>
        <a:bodyPr/>
        <a:lstStyle/>
        <a:p>
          <a:endParaRPr lang="en-US"/>
        </a:p>
      </dgm:t>
    </dgm:pt>
    <dgm:pt modelId="{E5D03B86-CDF7-4A7E-9A29-4C3A7A7EA0A4}">
      <dgm:prSet/>
      <dgm:spPr/>
      <dgm:t>
        <a:bodyPr/>
        <a:lstStyle/>
        <a:p>
          <a:r>
            <a:rPr lang="en-US"/>
            <a:t>Provide appropriate information in alternative formats for people with disabilities </a:t>
          </a:r>
        </a:p>
      </dgm:t>
    </dgm:pt>
    <dgm:pt modelId="{0AD1FDD0-881B-44B3-BD82-4155AD3BA24A}" type="parTrans" cxnId="{D81274B5-36B2-47FE-B67F-194AF9099FEE}">
      <dgm:prSet/>
      <dgm:spPr/>
      <dgm:t>
        <a:bodyPr/>
        <a:lstStyle/>
        <a:p>
          <a:endParaRPr lang="en-US"/>
        </a:p>
      </dgm:t>
    </dgm:pt>
    <dgm:pt modelId="{9D47DCD7-5082-4C0A-B480-DF785C1406C7}" type="sibTrans" cxnId="{D81274B5-36B2-47FE-B67F-194AF9099FEE}">
      <dgm:prSet/>
      <dgm:spPr/>
      <dgm:t>
        <a:bodyPr/>
        <a:lstStyle/>
        <a:p>
          <a:endParaRPr lang="en-US"/>
        </a:p>
      </dgm:t>
    </dgm:pt>
    <dgm:pt modelId="{3E5B23A0-D236-45AC-92B5-F7D2D76E47C4}">
      <dgm:prSet/>
      <dgm:spPr/>
      <dgm:t>
        <a:bodyPr/>
        <a:lstStyle/>
        <a:p>
          <a:r>
            <a:rPr lang="en-US" dirty="0"/>
            <a:t>Include</a:t>
          </a:r>
        </a:p>
      </dgm:t>
    </dgm:pt>
    <dgm:pt modelId="{476BE826-35A1-40DD-933A-6FCEB00E7F0F}" type="parTrans" cxnId="{798EC2B0-09DC-4166-8F4F-2FCC9563B2CF}">
      <dgm:prSet/>
      <dgm:spPr/>
      <dgm:t>
        <a:bodyPr/>
        <a:lstStyle/>
        <a:p>
          <a:endParaRPr lang="en-US"/>
        </a:p>
      </dgm:t>
    </dgm:pt>
    <dgm:pt modelId="{FD612BB8-4D8C-491F-9477-9C23B99AE9F0}" type="sibTrans" cxnId="{798EC2B0-09DC-4166-8F4F-2FCC9563B2CF}">
      <dgm:prSet/>
      <dgm:spPr/>
      <dgm:t>
        <a:bodyPr/>
        <a:lstStyle/>
        <a:p>
          <a:endParaRPr lang="en-US"/>
        </a:p>
      </dgm:t>
    </dgm:pt>
    <dgm:pt modelId="{CD9736DE-F07F-4530-9E7A-71A1936C29E9}">
      <dgm:prSet/>
      <dgm:spPr/>
      <dgm:t>
        <a:bodyPr/>
        <a:lstStyle/>
        <a:p>
          <a:r>
            <a:rPr lang="en-US"/>
            <a:t>Include the nondiscrimination statement on all appropriate program materials provided to the public  </a:t>
          </a:r>
        </a:p>
      </dgm:t>
    </dgm:pt>
    <dgm:pt modelId="{69547693-436F-4D8C-A1A6-AD9EAABE1FBF}" type="parTrans" cxnId="{13302A38-593F-429A-9738-4EBADD226069}">
      <dgm:prSet/>
      <dgm:spPr/>
      <dgm:t>
        <a:bodyPr/>
        <a:lstStyle/>
        <a:p>
          <a:endParaRPr lang="en-US"/>
        </a:p>
      </dgm:t>
    </dgm:pt>
    <dgm:pt modelId="{43876DC9-E0AF-43A1-AACB-DDD23FB0E4AE}" type="sibTrans" cxnId="{13302A38-593F-429A-9738-4EBADD226069}">
      <dgm:prSet/>
      <dgm:spPr/>
      <dgm:t>
        <a:bodyPr/>
        <a:lstStyle/>
        <a:p>
          <a:endParaRPr lang="en-US"/>
        </a:p>
      </dgm:t>
    </dgm:pt>
    <dgm:pt modelId="{4EBF6EF2-486E-41E1-9E0B-A0A8EF879D90}">
      <dgm:prSet/>
      <dgm:spPr/>
      <dgm:t>
        <a:bodyPr/>
        <a:lstStyle/>
        <a:p>
          <a:r>
            <a:rPr lang="en-US" dirty="0"/>
            <a:t>Convey</a:t>
          </a:r>
        </a:p>
      </dgm:t>
    </dgm:pt>
    <dgm:pt modelId="{DAB7C6C1-A3C5-4E5D-AE04-CC9AC4A4FA48}" type="parTrans" cxnId="{653BD941-AE8C-441F-8C5B-6A512EE0ABD6}">
      <dgm:prSet/>
      <dgm:spPr/>
      <dgm:t>
        <a:bodyPr/>
        <a:lstStyle/>
        <a:p>
          <a:endParaRPr lang="en-US"/>
        </a:p>
      </dgm:t>
    </dgm:pt>
    <dgm:pt modelId="{13ECC4E2-A447-4710-B8E9-940BB1F81605}" type="sibTrans" cxnId="{653BD941-AE8C-441F-8C5B-6A512EE0ABD6}">
      <dgm:prSet/>
      <dgm:spPr/>
      <dgm:t>
        <a:bodyPr/>
        <a:lstStyle/>
        <a:p>
          <a:endParaRPr lang="en-US"/>
        </a:p>
      </dgm:t>
    </dgm:pt>
    <dgm:pt modelId="{F9901F3C-CFD7-43FA-91E6-152AB6DEE5FC}">
      <dgm:prSet/>
      <dgm:spPr/>
      <dgm:t>
        <a:bodyPr/>
        <a:lstStyle/>
        <a:p>
          <a:r>
            <a:rPr lang="en-US"/>
            <a:t>Convey the message of equal opportunity in all photographic and other graphics that are used to provide program-related information to the public</a:t>
          </a:r>
        </a:p>
      </dgm:t>
    </dgm:pt>
    <dgm:pt modelId="{6C33A964-51B0-4EE7-B189-98AAF5C96C0B}" type="parTrans" cxnId="{8CBF367B-0FCA-4328-80CE-412A095878EB}">
      <dgm:prSet/>
      <dgm:spPr/>
      <dgm:t>
        <a:bodyPr/>
        <a:lstStyle/>
        <a:p>
          <a:endParaRPr lang="en-US"/>
        </a:p>
      </dgm:t>
    </dgm:pt>
    <dgm:pt modelId="{83750A24-A45B-4357-BA5B-22FC17814E17}" type="sibTrans" cxnId="{8CBF367B-0FCA-4328-80CE-412A095878EB}">
      <dgm:prSet/>
      <dgm:spPr/>
      <dgm:t>
        <a:bodyPr/>
        <a:lstStyle/>
        <a:p>
          <a:endParaRPr lang="en-US"/>
        </a:p>
      </dgm:t>
    </dgm:pt>
    <dgm:pt modelId="{4669854B-C707-4ECE-AD90-E9B12934828B}">
      <dgm:prSet/>
      <dgm:spPr/>
      <dgm:t>
        <a:bodyPr/>
        <a:lstStyle/>
        <a:p>
          <a:r>
            <a:rPr lang="en-US" dirty="0"/>
            <a:t>Share</a:t>
          </a:r>
        </a:p>
      </dgm:t>
    </dgm:pt>
    <dgm:pt modelId="{5B76E5B6-7A51-41A9-91F0-8ED39B94E2E8}" type="parTrans" cxnId="{C5A927C6-7ABA-485A-9855-EDFDCD8CC2F4}">
      <dgm:prSet/>
      <dgm:spPr/>
      <dgm:t>
        <a:bodyPr/>
        <a:lstStyle/>
        <a:p>
          <a:endParaRPr lang="en-US"/>
        </a:p>
      </dgm:t>
    </dgm:pt>
    <dgm:pt modelId="{C61F409A-7B8D-4D52-B63A-C78512688A53}" type="sibTrans" cxnId="{C5A927C6-7ABA-485A-9855-EDFDCD8CC2F4}">
      <dgm:prSet/>
      <dgm:spPr/>
      <dgm:t>
        <a:bodyPr/>
        <a:lstStyle/>
        <a:p>
          <a:endParaRPr lang="en-US"/>
        </a:p>
      </dgm:t>
    </dgm:pt>
    <dgm:pt modelId="{334A435C-2A39-41C6-B5CE-EA7B4344E4CF}">
      <dgm:prSet/>
      <dgm:spPr/>
      <dgm:t>
        <a:bodyPr/>
        <a:lstStyle/>
        <a:p>
          <a:r>
            <a:rPr lang="en-US" dirty="0"/>
            <a:t>Share program-related information materials in languages other than English, if the need exists</a:t>
          </a:r>
        </a:p>
      </dgm:t>
    </dgm:pt>
    <dgm:pt modelId="{6D283BE4-1654-449C-9859-867345AC70E0}" type="parTrans" cxnId="{1D0718C5-C2D8-4322-90AC-03A45DA6E05B}">
      <dgm:prSet/>
      <dgm:spPr/>
      <dgm:t>
        <a:bodyPr/>
        <a:lstStyle/>
        <a:p>
          <a:endParaRPr lang="en-US"/>
        </a:p>
      </dgm:t>
    </dgm:pt>
    <dgm:pt modelId="{E39C894F-E84B-438F-A240-9DC3D7A00BD5}" type="sibTrans" cxnId="{1D0718C5-C2D8-4322-90AC-03A45DA6E05B}">
      <dgm:prSet/>
      <dgm:spPr/>
      <dgm:t>
        <a:bodyPr/>
        <a:lstStyle/>
        <a:p>
          <a:endParaRPr lang="en-US"/>
        </a:p>
      </dgm:t>
    </dgm:pt>
    <dgm:pt modelId="{A99D3104-ABFF-4DC6-9A0E-40806297C702}" type="pres">
      <dgm:prSet presAssocID="{BC77192A-9580-49A4-8A0F-FD656211817F}" presName="Name0" presStyleCnt="0">
        <dgm:presLayoutVars>
          <dgm:dir/>
          <dgm:animLvl val="lvl"/>
          <dgm:resizeHandles val="exact"/>
        </dgm:presLayoutVars>
      </dgm:prSet>
      <dgm:spPr/>
    </dgm:pt>
    <dgm:pt modelId="{D1B51EB2-688E-4B2F-9603-464F98F21152}" type="pres">
      <dgm:prSet presAssocID="{BD95FF65-D84A-440A-8C58-BF3DC068DA46}" presName="linNode" presStyleCnt="0"/>
      <dgm:spPr/>
    </dgm:pt>
    <dgm:pt modelId="{6B1B6475-A1F6-4EDF-BF89-5909AC078514}" type="pres">
      <dgm:prSet presAssocID="{BD95FF65-D84A-440A-8C58-BF3DC068DA46}" presName="parentText" presStyleLbl="solidFgAcc1" presStyleIdx="0" presStyleCnt="6" custLinFactNeighborX="-10" custLinFactNeighborY="-77">
        <dgm:presLayoutVars>
          <dgm:chMax val="1"/>
          <dgm:bulletEnabled/>
        </dgm:presLayoutVars>
      </dgm:prSet>
      <dgm:spPr/>
    </dgm:pt>
    <dgm:pt modelId="{869C428A-E074-4FDB-B311-4E56B8D2E51A}" type="pres">
      <dgm:prSet presAssocID="{BD95FF65-D84A-440A-8C58-BF3DC068DA46}" presName="descendantText" presStyleLbl="alignNode1" presStyleIdx="0" presStyleCnt="6">
        <dgm:presLayoutVars>
          <dgm:bulletEnabled/>
        </dgm:presLayoutVars>
      </dgm:prSet>
      <dgm:spPr/>
    </dgm:pt>
    <dgm:pt modelId="{94F3F6DD-56EF-4339-A0DD-B4D126405D5B}" type="pres">
      <dgm:prSet presAssocID="{ECA3D700-4A99-4F8E-8BFE-8A9ED4E59810}" presName="sp" presStyleCnt="0"/>
      <dgm:spPr/>
    </dgm:pt>
    <dgm:pt modelId="{373ED034-823A-4152-8C9F-49209CC8173A}" type="pres">
      <dgm:prSet presAssocID="{C7DC6764-E85F-431A-B16B-A0D98F1C73EE}" presName="linNode" presStyleCnt="0"/>
      <dgm:spPr/>
    </dgm:pt>
    <dgm:pt modelId="{D0241A7B-4686-43B8-A227-A8FC7C571F53}" type="pres">
      <dgm:prSet presAssocID="{C7DC6764-E85F-431A-B16B-A0D98F1C73EE}" presName="parentText" presStyleLbl="solidFgAcc1" presStyleIdx="1" presStyleCnt="6">
        <dgm:presLayoutVars>
          <dgm:chMax val="1"/>
          <dgm:bulletEnabled/>
        </dgm:presLayoutVars>
      </dgm:prSet>
      <dgm:spPr/>
    </dgm:pt>
    <dgm:pt modelId="{198D0E77-16E9-4902-8402-E3DE93576FD3}" type="pres">
      <dgm:prSet presAssocID="{C7DC6764-E85F-431A-B16B-A0D98F1C73EE}" presName="descendantText" presStyleLbl="alignNode1" presStyleIdx="1" presStyleCnt="6">
        <dgm:presLayoutVars>
          <dgm:bulletEnabled/>
        </dgm:presLayoutVars>
      </dgm:prSet>
      <dgm:spPr/>
    </dgm:pt>
    <dgm:pt modelId="{43C65412-EAED-4912-B4C3-6303CFCD118A}" type="pres">
      <dgm:prSet presAssocID="{1814FE8E-A775-4F0E-81BD-CB94A57188AE}" presName="sp" presStyleCnt="0"/>
      <dgm:spPr/>
    </dgm:pt>
    <dgm:pt modelId="{1229E3F5-701D-45BD-9186-7592E8223E94}" type="pres">
      <dgm:prSet presAssocID="{50EBC370-D96E-4637-86CC-BB7B233997BB}" presName="linNode" presStyleCnt="0"/>
      <dgm:spPr/>
    </dgm:pt>
    <dgm:pt modelId="{37695AC3-7FC9-4EB6-9FC1-9DF6005638CC}" type="pres">
      <dgm:prSet presAssocID="{50EBC370-D96E-4637-86CC-BB7B233997BB}" presName="parentText" presStyleLbl="solidFgAcc1" presStyleIdx="2" presStyleCnt="6">
        <dgm:presLayoutVars>
          <dgm:chMax val="1"/>
          <dgm:bulletEnabled/>
        </dgm:presLayoutVars>
      </dgm:prSet>
      <dgm:spPr/>
    </dgm:pt>
    <dgm:pt modelId="{12E49408-E11D-436B-BB0C-619AFDA78711}" type="pres">
      <dgm:prSet presAssocID="{50EBC370-D96E-4637-86CC-BB7B233997BB}" presName="descendantText" presStyleLbl="alignNode1" presStyleIdx="2" presStyleCnt="6">
        <dgm:presLayoutVars>
          <dgm:bulletEnabled/>
        </dgm:presLayoutVars>
      </dgm:prSet>
      <dgm:spPr/>
    </dgm:pt>
    <dgm:pt modelId="{0B49BDB7-2888-4D7A-B857-1B88F004D409}" type="pres">
      <dgm:prSet presAssocID="{E59641D1-36B1-4527-952D-F04EFB638D16}" presName="sp" presStyleCnt="0"/>
      <dgm:spPr/>
    </dgm:pt>
    <dgm:pt modelId="{A165CD63-51CC-43A0-9BF5-EF0DEDB0559D}" type="pres">
      <dgm:prSet presAssocID="{3E5B23A0-D236-45AC-92B5-F7D2D76E47C4}" presName="linNode" presStyleCnt="0"/>
      <dgm:spPr/>
    </dgm:pt>
    <dgm:pt modelId="{376DC1BC-CD48-4AAD-B346-D1E6036F9105}" type="pres">
      <dgm:prSet presAssocID="{3E5B23A0-D236-45AC-92B5-F7D2D76E47C4}" presName="parentText" presStyleLbl="solidFgAcc1" presStyleIdx="3" presStyleCnt="6">
        <dgm:presLayoutVars>
          <dgm:chMax val="1"/>
          <dgm:bulletEnabled/>
        </dgm:presLayoutVars>
      </dgm:prSet>
      <dgm:spPr/>
    </dgm:pt>
    <dgm:pt modelId="{C77AFCC2-2F9D-4A25-B2E3-9055189B0299}" type="pres">
      <dgm:prSet presAssocID="{3E5B23A0-D236-45AC-92B5-F7D2D76E47C4}" presName="descendantText" presStyleLbl="alignNode1" presStyleIdx="3" presStyleCnt="6">
        <dgm:presLayoutVars>
          <dgm:bulletEnabled/>
        </dgm:presLayoutVars>
      </dgm:prSet>
      <dgm:spPr/>
    </dgm:pt>
    <dgm:pt modelId="{BFB8B3DC-D622-418A-B06F-71A9B594F84D}" type="pres">
      <dgm:prSet presAssocID="{FD612BB8-4D8C-491F-9477-9C23B99AE9F0}" presName="sp" presStyleCnt="0"/>
      <dgm:spPr/>
    </dgm:pt>
    <dgm:pt modelId="{62641FD7-F025-4050-BD1E-A425AA0F4C72}" type="pres">
      <dgm:prSet presAssocID="{4EBF6EF2-486E-41E1-9E0B-A0A8EF879D90}" presName="linNode" presStyleCnt="0"/>
      <dgm:spPr/>
    </dgm:pt>
    <dgm:pt modelId="{0119A9A5-229A-4033-A8F4-78F44F7E128F}" type="pres">
      <dgm:prSet presAssocID="{4EBF6EF2-486E-41E1-9E0B-A0A8EF879D90}" presName="parentText" presStyleLbl="solidFgAcc1" presStyleIdx="4" presStyleCnt="6">
        <dgm:presLayoutVars>
          <dgm:chMax val="1"/>
          <dgm:bulletEnabled/>
        </dgm:presLayoutVars>
      </dgm:prSet>
      <dgm:spPr/>
    </dgm:pt>
    <dgm:pt modelId="{079B4319-D284-4AEB-A6E7-0E88B2221BCE}" type="pres">
      <dgm:prSet presAssocID="{4EBF6EF2-486E-41E1-9E0B-A0A8EF879D90}" presName="descendantText" presStyleLbl="alignNode1" presStyleIdx="4" presStyleCnt="6">
        <dgm:presLayoutVars>
          <dgm:bulletEnabled/>
        </dgm:presLayoutVars>
      </dgm:prSet>
      <dgm:spPr/>
    </dgm:pt>
    <dgm:pt modelId="{37C273F5-3293-4DCC-A9E0-BDA2579D5F26}" type="pres">
      <dgm:prSet presAssocID="{13ECC4E2-A447-4710-B8E9-940BB1F81605}" presName="sp" presStyleCnt="0"/>
      <dgm:spPr/>
    </dgm:pt>
    <dgm:pt modelId="{C5E5FA51-BBDA-4DE6-946A-DFA8A129C1BB}" type="pres">
      <dgm:prSet presAssocID="{4669854B-C707-4ECE-AD90-E9B12934828B}" presName="linNode" presStyleCnt="0"/>
      <dgm:spPr/>
    </dgm:pt>
    <dgm:pt modelId="{B0701125-6DB5-4435-B2FB-12A8A3B2CF51}" type="pres">
      <dgm:prSet presAssocID="{4669854B-C707-4ECE-AD90-E9B12934828B}" presName="parentText" presStyleLbl="solidFgAcc1" presStyleIdx="5" presStyleCnt="6">
        <dgm:presLayoutVars>
          <dgm:chMax val="1"/>
          <dgm:bulletEnabled/>
        </dgm:presLayoutVars>
      </dgm:prSet>
      <dgm:spPr/>
    </dgm:pt>
    <dgm:pt modelId="{531F7F7F-EA26-4C2A-9465-11BB8E11D574}" type="pres">
      <dgm:prSet presAssocID="{4669854B-C707-4ECE-AD90-E9B12934828B}" presName="descendantText" presStyleLbl="alignNode1" presStyleIdx="5" presStyleCnt="6" custLinFactY="100000" custLinFactNeighborX="17137" custLinFactNeighborY="131716">
        <dgm:presLayoutVars>
          <dgm:bulletEnabled/>
        </dgm:presLayoutVars>
      </dgm:prSet>
      <dgm:spPr/>
    </dgm:pt>
  </dgm:ptLst>
  <dgm:cxnLst>
    <dgm:cxn modelId="{E926BD06-76AE-4696-BBAB-21E401C65C4F}" type="presOf" srcId="{C7DC6764-E85F-431A-B16B-A0D98F1C73EE}" destId="{D0241A7B-4686-43B8-A227-A8FC7C571F53}" srcOrd="0" destOrd="0" presId="urn:microsoft.com/office/officeart/2016/7/layout/VerticalHollowActionList"/>
    <dgm:cxn modelId="{45873407-C831-4049-9DC2-6E380EAEBEBC}" type="presOf" srcId="{4EBF6EF2-486E-41E1-9E0B-A0A8EF879D90}" destId="{0119A9A5-229A-4033-A8F4-78F44F7E128F}" srcOrd="0" destOrd="0" presId="urn:microsoft.com/office/officeart/2016/7/layout/VerticalHollowActionList"/>
    <dgm:cxn modelId="{C21F7812-0FAA-439E-802B-98D1DFA5E181}" type="presOf" srcId="{CBF967BD-FB7B-49B4-A4BD-74B83CACB918}" destId="{869C428A-E074-4FDB-B311-4E56B8D2E51A}" srcOrd="0" destOrd="0" presId="urn:microsoft.com/office/officeart/2016/7/layout/VerticalHollowActionList"/>
    <dgm:cxn modelId="{10322824-47EE-4F35-8F14-E71FE3BAECF5}" type="presOf" srcId="{F9901F3C-CFD7-43FA-91E6-152AB6DEE5FC}" destId="{079B4319-D284-4AEB-A6E7-0E88B2221BCE}" srcOrd="0" destOrd="0" presId="urn:microsoft.com/office/officeart/2016/7/layout/VerticalHollowActionList"/>
    <dgm:cxn modelId="{DC6CC224-AD8B-4B6C-B31D-D71ED447AC22}" srcId="{BC77192A-9580-49A4-8A0F-FD656211817F}" destId="{50EBC370-D96E-4637-86CC-BB7B233997BB}" srcOrd="2" destOrd="0" parTransId="{7E7A23BF-9BD4-4113-AB54-55AE26A9B051}" sibTransId="{E59641D1-36B1-4527-952D-F04EFB638D16}"/>
    <dgm:cxn modelId="{13302A38-593F-429A-9738-4EBADD226069}" srcId="{3E5B23A0-D236-45AC-92B5-F7D2D76E47C4}" destId="{CD9736DE-F07F-4530-9E7A-71A1936C29E9}" srcOrd="0" destOrd="0" parTransId="{69547693-436F-4D8C-A1A6-AD9EAABE1FBF}" sibTransId="{43876DC9-E0AF-43A1-AACB-DDD23FB0E4AE}"/>
    <dgm:cxn modelId="{653BD941-AE8C-441F-8C5B-6A512EE0ABD6}" srcId="{BC77192A-9580-49A4-8A0F-FD656211817F}" destId="{4EBF6EF2-486E-41E1-9E0B-A0A8EF879D90}" srcOrd="4" destOrd="0" parTransId="{DAB7C6C1-A3C5-4E5D-AE04-CC9AC4A4FA48}" sibTransId="{13ECC4E2-A447-4710-B8E9-940BB1F81605}"/>
    <dgm:cxn modelId="{98C73B44-D140-4C55-81D0-F2B8F53A3923}" type="presOf" srcId="{4669854B-C707-4ECE-AD90-E9B12934828B}" destId="{B0701125-6DB5-4435-B2FB-12A8A3B2CF51}" srcOrd="0" destOrd="0" presId="urn:microsoft.com/office/officeart/2016/7/layout/VerticalHollowActionList"/>
    <dgm:cxn modelId="{1F85BD64-68AF-4227-8105-6C87FB5D4A38}" type="presOf" srcId="{366812EB-612E-476A-9099-41E07894EC0F}" destId="{198D0E77-16E9-4902-8402-E3DE93576FD3}" srcOrd="0" destOrd="0" presId="urn:microsoft.com/office/officeart/2016/7/layout/VerticalHollowActionList"/>
    <dgm:cxn modelId="{F0D4546B-2C5E-434A-AD27-8344FF30646D}" srcId="{C7DC6764-E85F-431A-B16B-A0D98F1C73EE}" destId="{366812EB-612E-476A-9099-41E07894EC0F}" srcOrd="0" destOrd="0" parTransId="{B61FB42A-A387-429F-9C08-6758B869CB70}" sibTransId="{949F2880-6113-4F76-8EDD-F1BB12A3595D}"/>
    <dgm:cxn modelId="{BB74CB51-8A9D-40F2-9619-5F8D7AAA0F7E}" srcId="{BD95FF65-D84A-440A-8C58-BF3DC068DA46}" destId="{CBF967BD-FB7B-49B4-A4BD-74B83CACB918}" srcOrd="0" destOrd="0" parTransId="{1D3CB89A-5E4A-4E33-97D9-9158B8FE4F40}" sibTransId="{BFEEB05F-FB91-4C01-8D7A-496F46F5D341}"/>
    <dgm:cxn modelId="{8BA5E159-B454-4817-A643-0E8C43934BAE}" type="presOf" srcId="{E5D03B86-CDF7-4A7E-9A29-4C3A7A7EA0A4}" destId="{12E49408-E11D-436B-BB0C-619AFDA78711}" srcOrd="0" destOrd="0" presId="urn:microsoft.com/office/officeart/2016/7/layout/VerticalHollowActionList"/>
    <dgm:cxn modelId="{8CBF367B-0FCA-4328-80CE-412A095878EB}" srcId="{4EBF6EF2-486E-41E1-9E0B-A0A8EF879D90}" destId="{F9901F3C-CFD7-43FA-91E6-152AB6DEE5FC}" srcOrd="0" destOrd="0" parTransId="{6C33A964-51B0-4EE7-B189-98AAF5C96C0B}" sibTransId="{83750A24-A45B-4357-BA5B-22FC17814E17}"/>
    <dgm:cxn modelId="{3C63487E-78FF-4FB1-99A2-9B7DE88408A8}" type="presOf" srcId="{3E5B23A0-D236-45AC-92B5-F7D2D76E47C4}" destId="{376DC1BC-CD48-4AAD-B346-D1E6036F9105}" srcOrd="0" destOrd="0" presId="urn:microsoft.com/office/officeart/2016/7/layout/VerticalHollowActionList"/>
    <dgm:cxn modelId="{6D5C8EA2-71C1-46F7-86E3-A9285BA1D5B6}" type="presOf" srcId="{CD9736DE-F07F-4530-9E7A-71A1936C29E9}" destId="{C77AFCC2-2F9D-4A25-B2E3-9055189B0299}" srcOrd="0" destOrd="0" presId="urn:microsoft.com/office/officeart/2016/7/layout/VerticalHollowActionList"/>
    <dgm:cxn modelId="{B19B77A9-5608-49B7-8C20-2AE9669CDAD0}" srcId="{BC77192A-9580-49A4-8A0F-FD656211817F}" destId="{BD95FF65-D84A-440A-8C58-BF3DC068DA46}" srcOrd="0" destOrd="0" parTransId="{C7955BA5-D435-49FF-8490-F8676402AAB7}" sibTransId="{ECA3D700-4A99-4F8E-8BFE-8A9ED4E59810}"/>
    <dgm:cxn modelId="{798EC2B0-09DC-4166-8F4F-2FCC9563B2CF}" srcId="{BC77192A-9580-49A4-8A0F-FD656211817F}" destId="{3E5B23A0-D236-45AC-92B5-F7D2D76E47C4}" srcOrd="3" destOrd="0" parTransId="{476BE826-35A1-40DD-933A-6FCEB00E7F0F}" sibTransId="{FD612BB8-4D8C-491F-9477-9C23B99AE9F0}"/>
    <dgm:cxn modelId="{61BE4CB2-7895-45AD-A694-0C2BB07F5EF1}" srcId="{BC77192A-9580-49A4-8A0F-FD656211817F}" destId="{C7DC6764-E85F-431A-B16B-A0D98F1C73EE}" srcOrd="1" destOrd="0" parTransId="{E74E9C05-2733-412E-A29D-8E4ED13631F6}" sibTransId="{1814FE8E-A775-4F0E-81BD-CB94A57188AE}"/>
    <dgm:cxn modelId="{D81274B5-36B2-47FE-B67F-194AF9099FEE}" srcId="{50EBC370-D96E-4637-86CC-BB7B233997BB}" destId="{E5D03B86-CDF7-4A7E-9A29-4C3A7A7EA0A4}" srcOrd="0" destOrd="0" parTransId="{0AD1FDD0-881B-44B3-BD82-4155AD3BA24A}" sibTransId="{9D47DCD7-5082-4C0A-B480-DF785C1406C7}"/>
    <dgm:cxn modelId="{5BEDD2B8-E97D-402E-88CE-496AA12AA10C}" type="presOf" srcId="{334A435C-2A39-41C6-B5CE-EA7B4344E4CF}" destId="{531F7F7F-EA26-4C2A-9465-11BB8E11D574}" srcOrd="0" destOrd="0" presId="urn:microsoft.com/office/officeart/2016/7/layout/VerticalHollowActionList"/>
    <dgm:cxn modelId="{18B3A1BA-481B-447D-8E9C-9ACD373D272B}" type="presOf" srcId="{BD95FF65-D84A-440A-8C58-BF3DC068DA46}" destId="{6B1B6475-A1F6-4EDF-BF89-5909AC078514}" srcOrd="0" destOrd="0" presId="urn:microsoft.com/office/officeart/2016/7/layout/VerticalHollowActionList"/>
    <dgm:cxn modelId="{1D0718C5-C2D8-4322-90AC-03A45DA6E05B}" srcId="{4669854B-C707-4ECE-AD90-E9B12934828B}" destId="{334A435C-2A39-41C6-B5CE-EA7B4344E4CF}" srcOrd="0" destOrd="0" parTransId="{6D283BE4-1654-449C-9859-867345AC70E0}" sibTransId="{E39C894F-E84B-438F-A240-9DC3D7A00BD5}"/>
    <dgm:cxn modelId="{C5A927C6-7ABA-485A-9855-EDFDCD8CC2F4}" srcId="{BC77192A-9580-49A4-8A0F-FD656211817F}" destId="{4669854B-C707-4ECE-AD90-E9B12934828B}" srcOrd="5" destOrd="0" parTransId="{5B76E5B6-7A51-41A9-91F0-8ED39B94E2E8}" sibTransId="{C61F409A-7B8D-4D52-B63A-C78512688A53}"/>
    <dgm:cxn modelId="{2E3CECD0-44F6-414F-8793-63E239F1EC79}" type="presOf" srcId="{50EBC370-D96E-4637-86CC-BB7B233997BB}" destId="{37695AC3-7FC9-4EB6-9FC1-9DF6005638CC}" srcOrd="0" destOrd="0" presId="urn:microsoft.com/office/officeart/2016/7/layout/VerticalHollowActionList"/>
    <dgm:cxn modelId="{589877E5-0299-4C38-9F3A-49E5B8E87CAB}" type="presOf" srcId="{BC77192A-9580-49A4-8A0F-FD656211817F}" destId="{A99D3104-ABFF-4DC6-9A0E-40806297C702}" srcOrd="0" destOrd="0" presId="urn:microsoft.com/office/officeart/2016/7/layout/VerticalHollowActionList"/>
    <dgm:cxn modelId="{01221215-188F-4F90-A25C-140235FA1860}" type="presParOf" srcId="{A99D3104-ABFF-4DC6-9A0E-40806297C702}" destId="{D1B51EB2-688E-4B2F-9603-464F98F21152}" srcOrd="0" destOrd="0" presId="urn:microsoft.com/office/officeart/2016/7/layout/VerticalHollowActionList"/>
    <dgm:cxn modelId="{2227FF0C-8E27-446F-904A-4BE412359869}" type="presParOf" srcId="{D1B51EB2-688E-4B2F-9603-464F98F21152}" destId="{6B1B6475-A1F6-4EDF-BF89-5909AC078514}" srcOrd="0" destOrd="0" presId="urn:microsoft.com/office/officeart/2016/7/layout/VerticalHollowActionList"/>
    <dgm:cxn modelId="{8A1B59FC-976C-4233-8DB8-C97529FFB54B}" type="presParOf" srcId="{D1B51EB2-688E-4B2F-9603-464F98F21152}" destId="{869C428A-E074-4FDB-B311-4E56B8D2E51A}" srcOrd="1" destOrd="0" presId="urn:microsoft.com/office/officeart/2016/7/layout/VerticalHollowActionList"/>
    <dgm:cxn modelId="{2962ED15-E531-4623-88A0-B522D245D6FC}" type="presParOf" srcId="{A99D3104-ABFF-4DC6-9A0E-40806297C702}" destId="{94F3F6DD-56EF-4339-A0DD-B4D126405D5B}" srcOrd="1" destOrd="0" presId="urn:microsoft.com/office/officeart/2016/7/layout/VerticalHollowActionList"/>
    <dgm:cxn modelId="{BCD8FE89-A9F0-4A34-8D83-26F9E807854B}" type="presParOf" srcId="{A99D3104-ABFF-4DC6-9A0E-40806297C702}" destId="{373ED034-823A-4152-8C9F-49209CC8173A}" srcOrd="2" destOrd="0" presId="urn:microsoft.com/office/officeart/2016/7/layout/VerticalHollowActionList"/>
    <dgm:cxn modelId="{8E6AB3AC-A475-4A26-BA57-F95840533F5D}" type="presParOf" srcId="{373ED034-823A-4152-8C9F-49209CC8173A}" destId="{D0241A7B-4686-43B8-A227-A8FC7C571F53}" srcOrd="0" destOrd="0" presId="urn:microsoft.com/office/officeart/2016/7/layout/VerticalHollowActionList"/>
    <dgm:cxn modelId="{0E61EF6E-F928-4507-BC78-76B8369AACEA}" type="presParOf" srcId="{373ED034-823A-4152-8C9F-49209CC8173A}" destId="{198D0E77-16E9-4902-8402-E3DE93576FD3}" srcOrd="1" destOrd="0" presId="urn:microsoft.com/office/officeart/2016/7/layout/VerticalHollowActionList"/>
    <dgm:cxn modelId="{4EB43B36-3241-478D-B43E-A2181D7C0D93}" type="presParOf" srcId="{A99D3104-ABFF-4DC6-9A0E-40806297C702}" destId="{43C65412-EAED-4912-B4C3-6303CFCD118A}" srcOrd="3" destOrd="0" presId="urn:microsoft.com/office/officeart/2016/7/layout/VerticalHollowActionList"/>
    <dgm:cxn modelId="{2A3522D8-9F50-4BC0-89C6-AE63566987CC}" type="presParOf" srcId="{A99D3104-ABFF-4DC6-9A0E-40806297C702}" destId="{1229E3F5-701D-45BD-9186-7592E8223E94}" srcOrd="4" destOrd="0" presId="urn:microsoft.com/office/officeart/2016/7/layout/VerticalHollowActionList"/>
    <dgm:cxn modelId="{75457E75-C297-4896-9581-C5A06601203D}" type="presParOf" srcId="{1229E3F5-701D-45BD-9186-7592E8223E94}" destId="{37695AC3-7FC9-4EB6-9FC1-9DF6005638CC}" srcOrd="0" destOrd="0" presId="urn:microsoft.com/office/officeart/2016/7/layout/VerticalHollowActionList"/>
    <dgm:cxn modelId="{738096FA-C26C-42E0-AC46-D6378043AD15}" type="presParOf" srcId="{1229E3F5-701D-45BD-9186-7592E8223E94}" destId="{12E49408-E11D-436B-BB0C-619AFDA78711}" srcOrd="1" destOrd="0" presId="urn:microsoft.com/office/officeart/2016/7/layout/VerticalHollowActionList"/>
    <dgm:cxn modelId="{E0E2D600-7333-4117-87C4-326A7F6FF100}" type="presParOf" srcId="{A99D3104-ABFF-4DC6-9A0E-40806297C702}" destId="{0B49BDB7-2888-4D7A-B857-1B88F004D409}" srcOrd="5" destOrd="0" presId="urn:microsoft.com/office/officeart/2016/7/layout/VerticalHollowActionList"/>
    <dgm:cxn modelId="{DB4FF26D-985B-4AF1-A32F-12125D9FF6A6}" type="presParOf" srcId="{A99D3104-ABFF-4DC6-9A0E-40806297C702}" destId="{A165CD63-51CC-43A0-9BF5-EF0DEDB0559D}" srcOrd="6" destOrd="0" presId="urn:microsoft.com/office/officeart/2016/7/layout/VerticalHollowActionList"/>
    <dgm:cxn modelId="{79488B7A-27C2-4FFA-971A-F4E5C53694DC}" type="presParOf" srcId="{A165CD63-51CC-43A0-9BF5-EF0DEDB0559D}" destId="{376DC1BC-CD48-4AAD-B346-D1E6036F9105}" srcOrd="0" destOrd="0" presId="urn:microsoft.com/office/officeart/2016/7/layout/VerticalHollowActionList"/>
    <dgm:cxn modelId="{56A1066B-4D45-41EF-BA81-13289D5FE63C}" type="presParOf" srcId="{A165CD63-51CC-43A0-9BF5-EF0DEDB0559D}" destId="{C77AFCC2-2F9D-4A25-B2E3-9055189B0299}" srcOrd="1" destOrd="0" presId="urn:microsoft.com/office/officeart/2016/7/layout/VerticalHollowActionList"/>
    <dgm:cxn modelId="{8A5AFEFF-11A0-4B23-A7E5-951558B567E5}" type="presParOf" srcId="{A99D3104-ABFF-4DC6-9A0E-40806297C702}" destId="{BFB8B3DC-D622-418A-B06F-71A9B594F84D}" srcOrd="7" destOrd="0" presId="urn:microsoft.com/office/officeart/2016/7/layout/VerticalHollowActionList"/>
    <dgm:cxn modelId="{03F20061-5785-4C9A-B2C6-00196C055E40}" type="presParOf" srcId="{A99D3104-ABFF-4DC6-9A0E-40806297C702}" destId="{62641FD7-F025-4050-BD1E-A425AA0F4C72}" srcOrd="8" destOrd="0" presId="urn:microsoft.com/office/officeart/2016/7/layout/VerticalHollowActionList"/>
    <dgm:cxn modelId="{39FA2910-FCB8-4919-9400-DB1917299500}" type="presParOf" srcId="{62641FD7-F025-4050-BD1E-A425AA0F4C72}" destId="{0119A9A5-229A-4033-A8F4-78F44F7E128F}" srcOrd="0" destOrd="0" presId="urn:microsoft.com/office/officeart/2016/7/layout/VerticalHollowActionList"/>
    <dgm:cxn modelId="{C546B66B-1B2C-4A34-85DD-C3CCAD3F0428}" type="presParOf" srcId="{62641FD7-F025-4050-BD1E-A425AA0F4C72}" destId="{079B4319-D284-4AEB-A6E7-0E88B2221BCE}" srcOrd="1" destOrd="0" presId="urn:microsoft.com/office/officeart/2016/7/layout/VerticalHollowActionList"/>
    <dgm:cxn modelId="{272A6C46-A5F4-4B2A-82C5-F2835AC65F69}" type="presParOf" srcId="{A99D3104-ABFF-4DC6-9A0E-40806297C702}" destId="{37C273F5-3293-4DCC-A9E0-BDA2579D5F26}" srcOrd="9" destOrd="0" presId="urn:microsoft.com/office/officeart/2016/7/layout/VerticalHollowActionList"/>
    <dgm:cxn modelId="{F781594B-870A-4C5F-8D8D-DBBAE54DAC9B}" type="presParOf" srcId="{A99D3104-ABFF-4DC6-9A0E-40806297C702}" destId="{C5E5FA51-BBDA-4DE6-946A-DFA8A129C1BB}" srcOrd="10" destOrd="0" presId="urn:microsoft.com/office/officeart/2016/7/layout/VerticalHollowActionList"/>
    <dgm:cxn modelId="{8AA53A4A-BC11-4522-AE6D-95FF19F35F95}" type="presParOf" srcId="{C5E5FA51-BBDA-4DE6-946A-DFA8A129C1BB}" destId="{B0701125-6DB5-4435-B2FB-12A8A3B2CF51}" srcOrd="0" destOrd="0" presId="urn:microsoft.com/office/officeart/2016/7/layout/VerticalHollowActionList"/>
    <dgm:cxn modelId="{ED6BE2DF-EDD2-4264-8F90-A6B0C3D96E27}" type="presParOf" srcId="{C5E5FA51-BBDA-4DE6-946A-DFA8A129C1BB}" destId="{531F7F7F-EA26-4C2A-9465-11BB8E11D574}" srcOrd="1" destOrd="0" presId="urn:microsoft.com/office/officeart/2016/7/layout/VerticalHollowAction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4DE0708-ACB4-41BF-88ED-D0610B9DA6C3}"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561D6AA1-661D-43B3-B905-86F0EB663DE4}">
      <dgm:prSet custT="1"/>
      <dgm:spPr/>
      <dgm:t>
        <a:bodyPr/>
        <a:lstStyle/>
        <a:p>
          <a:r>
            <a:rPr lang="en-US" sz="1800" b="1" dirty="0"/>
            <a:t>Right to File</a:t>
          </a:r>
        </a:p>
        <a:p>
          <a:r>
            <a:rPr lang="en-US" sz="1800" dirty="0"/>
            <a:t>Anyone alleging discrimination has the right to file a complaint within 180 days of the alleged discriminatory action</a:t>
          </a:r>
        </a:p>
      </dgm:t>
    </dgm:pt>
    <dgm:pt modelId="{C0C567FA-1DA6-494D-8B60-5CE25DDD7899}" type="parTrans" cxnId="{0BA04A1A-CD8D-4F73-970A-910100ABCFCB}">
      <dgm:prSet/>
      <dgm:spPr/>
      <dgm:t>
        <a:bodyPr/>
        <a:lstStyle/>
        <a:p>
          <a:endParaRPr lang="en-US"/>
        </a:p>
      </dgm:t>
    </dgm:pt>
    <dgm:pt modelId="{47CCF902-CC91-451A-A1CD-1D28C5871D9A}" type="sibTrans" cxnId="{0BA04A1A-CD8D-4F73-970A-910100ABCFCB}">
      <dgm:prSet/>
      <dgm:spPr/>
      <dgm:t>
        <a:bodyPr/>
        <a:lstStyle/>
        <a:p>
          <a:endParaRPr lang="en-US"/>
        </a:p>
      </dgm:t>
    </dgm:pt>
    <dgm:pt modelId="{EF822C0F-FC24-4817-ACA1-5D23873A0035}">
      <dgm:prSet custT="1"/>
      <dgm:spPr/>
      <dgm:t>
        <a:bodyPr/>
        <a:lstStyle/>
        <a:p>
          <a:r>
            <a:rPr lang="en-US" sz="1800" b="1" dirty="0"/>
            <a:t>Acceptance</a:t>
          </a:r>
        </a:p>
        <a:p>
          <a:r>
            <a:rPr lang="en-US" sz="1800" dirty="0"/>
            <a:t>Complaints, written or verbal, must be forwarded to the appropriate Office of Civil Rights (OCR) Director.  Anonymous complaints will be handled as any other to the extent feasible on available information.</a:t>
          </a:r>
        </a:p>
      </dgm:t>
    </dgm:pt>
    <dgm:pt modelId="{51777D15-5E2C-4933-B1B8-4CCD3CEFBBE2}" type="parTrans" cxnId="{A9E48D0E-A661-45CB-921E-5453BB7E1F3D}">
      <dgm:prSet/>
      <dgm:spPr/>
      <dgm:t>
        <a:bodyPr/>
        <a:lstStyle/>
        <a:p>
          <a:endParaRPr lang="en-US"/>
        </a:p>
      </dgm:t>
    </dgm:pt>
    <dgm:pt modelId="{4FE9A64B-02DB-4260-9264-F4812C385664}" type="sibTrans" cxnId="{A9E48D0E-A661-45CB-921E-5453BB7E1F3D}">
      <dgm:prSet/>
      <dgm:spPr/>
      <dgm:t>
        <a:bodyPr/>
        <a:lstStyle/>
        <a:p>
          <a:endParaRPr lang="en-US"/>
        </a:p>
      </dgm:t>
    </dgm:pt>
    <dgm:pt modelId="{36529FBB-A138-4745-B7CE-9A795E79E3F4}">
      <dgm:prSet custT="1"/>
      <dgm:spPr/>
      <dgm:t>
        <a:bodyPr/>
        <a:lstStyle/>
        <a:p>
          <a:r>
            <a:rPr lang="en-US" sz="1800" b="1" dirty="0"/>
            <a:t>Forms</a:t>
          </a:r>
        </a:p>
        <a:p>
          <a:r>
            <a:rPr lang="en-US" sz="1800" dirty="0"/>
            <a:t>Any OCR (Office for Civil Rights) may develop complaint forms, </a:t>
          </a:r>
          <a:r>
            <a:rPr lang="en-US" sz="1800" b="1" i="1" dirty="0"/>
            <a:t>but</a:t>
          </a:r>
          <a:r>
            <a:rPr lang="en-US" sz="1800" dirty="0"/>
            <a:t> the use of such forms must not be a prerequisite for acceptance of a complaint</a:t>
          </a:r>
        </a:p>
      </dgm:t>
    </dgm:pt>
    <dgm:pt modelId="{97A667EF-9E2C-4D04-BBAA-9585A4481BAF}" type="parTrans" cxnId="{DA5A5374-0B98-4C67-880D-719440A4A3F1}">
      <dgm:prSet/>
      <dgm:spPr/>
      <dgm:t>
        <a:bodyPr/>
        <a:lstStyle/>
        <a:p>
          <a:endParaRPr lang="en-US"/>
        </a:p>
      </dgm:t>
    </dgm:pt>
    <dgm:pt modelId="{942CC1B1-5057-4C33-9F1C-8DA00734F9D1}" type="sibTrans" cxnId="{DA5A5374-0B98-4C67-880D-719440A4A3F1}">
      <dgm:prSet/>
      <dgm:spPr/>
      <dgm:t>
        <a:bodyPr/>
        <a:lstStyle/>
        <a:p>
          <a:endParaRPr lang="en-US"/>
        </a:p>
      </dgm:t>
    </dgm:pt>
    <dgm:pt modelId="{5CD27B2A-632D-46CF-8D94-94C2CAE0FEF8}" type="pres">
      <dgm:prSet presAssocID="{F4DE0708-ACB4-41BF-88ED-D0610B9DA6C3}" presName="vert0" presStyleCnt="0">
        <dgm:presLayoutVars>
          <dgm:dir/>
          <dgm:animOne val="branch"/>
          <dgm:animLvl val="lvl"/>
        </dgm:presLayoutVars>
      </dgm:prSet>
      <dgm:spPr/>
    </dgm:pt>
    <dgm:pt modelId="{99954F28-C965-4653-9500-15C36DCB714A}" type="pres">
      <dgm:prSet presAssocID="{561D6AA1-661D-43B3-B905-86F0EB663DE4}" presName="thickLine" presStyleLbl="alignNode1" presStyleIdx="0" presStyleCnt="3"/>
      <dgm:spPr/>
    </dgm:pt>
    <dgm:pt modelId="{D58585CC-2744-450B-85D6-CF89B13DE243}" type="pres">
      <dgm:prSet presAssocID="{561D6AA1-661D-43B3-B905-86F0EB663DE4}" presName="horz1" presStyleCnt="0"/>
      <dgm:spPr/>
    </dgm:pt>
    <dgm:pt modelId="{6EDB16E5-6F60-4D27-815C-2DC133317B65}" type="pres">
      <dgm:prSet presAssocID="{561D6AA1-661D-43B3-B905-86F0EB663DE4}" presName="tx1" presStyleLbl="revTx" presStyleIdx="0" presStyleCnt="3"/>
      <dgm:spPr/>
    </dgm:pt>
    <dgm:pt modelId="{493880EF-3743-4AB6-A424-5AFCC647A1BC}" type="pres">
      <dgm:prSet presAssocID="{561D6AA1-661D-43B3-B905-86F0EB663DE4}" presName="vert1" presStyleCnt="0"/>
      <dgm:spPr/>
    </dgm:pt>
    <dgm:pt modelId="{B70FA3E4-4121-4BFD-9318-C7A830483091}" type="pres">
      <dgm:prSet presAssocID="{EF822C0F-FC24-4817-ACA1-5D23873A0035}" presName="thickLine" presStyleLbl="alignNode1" presStyleIdx="1" presStyleCnt="3"/>
      <dgm:spPr/>
    </dgm:pt>
    <dgm:pt modelId="{E2A9DAB2-B5B1-4A4C-B063-FDB09D7526A1}" type="pres">
      <dgm:prSet presAssocID="{EF822C0F-FC24-4817-ACA1-5D23873A0035}" presName="horz1" presStyleCnt="0"/>
      <dgm:spPr/>
    </dgm:pt>
    <dgm:pt modelId="{F19C3AFF-DBD7-4885-AEB0-E75C7DC7DE91}" type="pres">
      <dgm:prSet presAssocID="{EF822C0F-FC24-4817-ACA1-5D23873A0035}" presName="tx1" presStyleLbl="revTx" presStyleIdx="1" presStyleCnt="3"/>
      <dgm:spPr/>
    </dgm:pt>
    <dgm:pt modelId="{6302EDB8-5ABD-49DA-874D-416BE53FF162}" type="pres">
      <dgm:prSet presAssocID="{EF822C0F-FC24-4817-ACA1-5D23873A0035}" presName="vert1" presStyleCnt="0"/>
      <dgm:spPr/>
    </dgm:pt>
    <dgm:pt modelId="{5D5AF5AB-6562-4DAD-BFC5-E3F30FD26274}" type="pres">
      <dgm:prSet presAssocID="{36529FBB-A138-4745-B7CE-9A795E79E3F4}" presName="thickLine" presStyleLbl="alignNode1" presStyleIdx="2" presStyleCnt="3"/>
      <dgm:spPr/>
    </dgm:pt>
    <dgm:pt modelId="{ED8C092B-F035-4FB8-887A-43AB760B0871}" type="pres">
      <dgm:prSet presAssocID="{36529FBB-A138-4745-B7CE-9A795E79E3F4}" presName="horz1" presStyleCnt="0"/>
      <dgm:spPr/>
    </dgm:pt>
    <dgm:pt modelId="{58D10BC1-1FE6-431B-A9AA-BE097EED3A0F}" type="pres">
      <dgm:prSet presAssocID="{36529FBB-A138-4745-B7CE-9A795E79E3F4}" presName="tx1" presStyleLbl="revTx" presStyleIdx="2" presStyleCnt="3"/>
      <dgm:spPr/>
    </dgm:pt>
    <dgm:pt modelId="{A3C6813B-412E-44EF-8EE5-31CECF673736}" type="pres">
      <dgm:prSet presAssocID="{36529FBB-A138-4745-B7CE-9A795E79E3F4}" presName="vert1" presStyleCnt="0"/>
      <dgm:spPr/>
    </dgm:pt>
  </dgm:ptLst>
  <dgm:cxnLst>
    <dgm:cxn modelId="{A9E48D0E-A661-45CB-921E-5453BB7E1F3D}" srcId="{F4DE0708-ACB4-41BF-88ED-D0610B9DA6C3}" destId="{EF822C0F-FC24-4817-ACA1-5D23873A0035}" srcOrd="1" destOrd="0" parTransId="{51777D15-5E2C-4933-B1B8-4CCD3CEFBBE2}" sibTransId="{4FE9A64B-02DB-4260-9264-F4812C385664}"/>
    <dgm:cxn modelId="{532B9316-0DFB-49B2-AFA8-EA4217040B71}" type="presOf" srcId="{EF822C0F-FC24-4817-ACA1-5D23873A0035}" destId="{F19C3AFF-DBD7-4885-AEB0-E75C7DC7DE91}" srcOrd="0" destOrd="0" presId="urn:microsoft.com/office/officeart/2008/layout/LinedList"/>
    <dgm:cxn modelId="{0BA04A1A-CD8D-4F73-970A-910100ABCFCB}" srcId="{F4DE0708-ACB4-41BF-88ED-D0610B9DA6C3}" destId="{561D6AA1-661D-43B3-B905-86F0EB663DE4}" srcOrd="0" destOrd="0" parTransId="{C0C567FA-1DA6-494D-8B60-5CE25DDD7899}" sibTransId="{47CCF902-CC91-451A-A1CD-1D28C5871D9A}"/>
    <dgm:cxn modelId="{DA5A5374-0B98-4C67-880D-719440A4A3F1}" srcId="{F4DE0708-ACB4-41BF-88ED-D0610B9DA6C3}" destId="{36529FBB-A138-4745-B7CE-9A795E79E3F4}" srcOrd="2" destOrd="0" parTransId="{97A667EF-9E2C-4D04-BBAA-9585A4481BAF}" sibTransId="{942CC1B1-5057-4C33-9F1C-8DA00734F9D1}"/>
    <dgm:cxn modelId="{00120156-CCF9-48FF-BEF6-C4BA38151511}" type="presOf" srcId="{F4DE0708-ACB4-41BF-88ED-D0610B9DA6C3}" destId="{5CD27B2A-632D-46CF-8D94-94C2CAE0FEF8}" srcOrd="0" destOrd="0" presId="urn:microsoft.com/office/officeart/2008/layout/LinedList"/>
    <dgm:cxn modelId="{6D405BC8-BF5A-42DA-BFB5-06439FC8C8AB}" type="presOf" srcId="{561D6AA1-661D-43B3-B905-86F0EB663DE4}" destId="{6EDB16E5-6F60-4D27-815C-2DC133317B65}" srcOrd="0" destOrd="0" presId="urn:microsoft.com/office/officeart/2008/layout/LinedList"/>
    <dgm:cxn modelId="{55A30BF5-4637-4839-83CD-109B31B2AA2B}" type="presOf" srcId="{36529FBB-A138-4745-B7CE-9A795E79E3F4}" destId="{58D10BC1-1FE6-431B-A9AA-BE097EED3A0F}" srcOrd="0" destOrd="0" presId="urn:microsoft.com/office/officeart/2008/layout/LinedList"/>
    <dgm:cxn modelId="{502DB0EE-FDC5-46DF-9801-9AE57FA0D2E9}" type="presParOf" srcId="{5CD27B2A-632D-46CF-8D94-94C2CAE0FEF8}" destId="{99954F28-C965-4653-9500-15C36DCB714A}" srcOrd="0" destOrd="0" presId="urn:microsoft.com/office/officeart/2008/layout/LinedList"/>
    <dgm:cxn modelId="{D7C22910-6332-4CA2-A293-366BAD7E769A}" type="presParOf" srcId="{5CD27B2A-632D-46CF-8D94-94C2CAE0FEF8}" destId="{D58585CC-2744-450B-85D6-CF89B13DE243}" srcOrd="1" destOrd="0" presId="urn:microsoft.com/office/officeart/2008/layout/LinedList"/>
    <dgm:cxn modelId="{4E03E592-F961-475F-B308-472F1E479180}" type="presParOf" srcId="{D58585CC-2744-450B-85D6-CF89B13DE243}" destId="{6EDB16E5-6F60-4D27-815C-2DC133317B65}" srcOrd="0" destOrd="0" presId="urn:microsoft.com/office/officeart/2008/layout/LinedList"/>
    <dgm:cxn modelId="{B66D7AD4-0826-4822-B231-D12298B337C6}" type="presParOf" srcId="{D58585CC-2744-450B-85D6-CF89B13DE243}" destId="{493880EF-3743-4AB6-A424-5AFCC647A1BC}" srcOrd="1" destOrd="0" presId="urn:microsoft.com/office/officeart/2008/layout/LinedList"/>
    <dgm:cxn modelId="{3683A57A-8C90-41C6-BB87-A6DA96B4391E}" type="presParOf" srcId="{5CD27B2A-632D-46CF-8D94-94C2CAE0FEF8}" destId="{B70FA3E4-4121-4BFD-9318-C7A830483091}" srcOrd="2" destOrd="0" presId="urn:microsoft.com/office/officeart/2008/layout/LinedList"/>
    <dgm:cxn modelId="{E44A26F3-809D-428D-800C-64DEE47963EA}" type="presParOf" srcId="{5CD27B2A-632D-46CF-8D94-94C2CAE0FEF8}" destId="{E2A9DAB2-B5B1-4A4C-B063-FDB09D7526A1}" srcOrd="3" destOrd="0" presId="urn:microsoft.com/office/officeart/2008/layout/LinedList"/>
    <dgm:cxn modelId="{A89A29CE-1628-4100-A1B2-263845C22300}" type="presParOf" srcId="{E2A9DAB2-B5B1-4A4C-B063-FDB09D7526A1}" destId="{F19C3AFF-DBD7-4885-AEB0-E75C7DC7DE91}" srcOrd="0" destOrd="0" presId="urn:microsoft.com/office/officeart/2008/layout/LinedList"/>
    <dgm:cxn modelId="{5A5B74C5-36FD-4FDA-A2C8-0E97806C7934}" type="presParOf" srcId="{E2A9DAB2-B5B1-4A4C-B063-FDB09D7526A1}" destId="{6302EDB8-5ABD-49DA-874D-416BE53FF162}" srcOrd="1" destOrd="0" presId="urn:microsoft.com/office/officeart/2008/layout/LinedList"/>
    <dgm:cxn modelId="{FD2A715D-386B-4DA1-9D6F-A5572DD8D461}" type="presParOf" srcId="{5CD27B2A-632D-46CF-8D94-94C2CAE0FEF8}" destId="{5D5AF5AB-6562-4DAD-BFC5-E3F30FD26274}" srcOrd="4" destOrd="0" presId="urn:microsoft.com/office/officeart/2008/layout/LinedList"/>
    <dgm:cxn modelId="{A68340D2-98A6-4EBE-8ABF-40BED2F6A0EB}" type="presParOf" srcId="{5CD27B2A-632D-46CF-8D94-94C2CAE0FEF8}" destId="{ED8C092B-F035-4FB8-887A-43AB760B0871}" srcOrd="5" destOrd="0" presId="urn:microsoft.com/office/officeart/2008/layout/LinedList"/>
    <dgm:cxn modelId="{A09194D1-69F9-4D27-AEC5-4DD540BEA8D8}" type="presParOf" srcId="{ED8C092B-F035-4FB8-887A-43AB760B0871}" destId="{58D10BC1-1FE6-431B-A9AA-BE097EED3A0F}" srcOrd="0" destOrd="0" presId="urn:microsoft.com/office/officeart/2008/layout/LinedList"/>
    <dgm:cxn modelId="{10DC23A5-8CFB-45E0-B445-E511D50345D0}" type="presParOf" srcId="{ED8C092B-F035-4FB8-887A-43AB760B0871}" destId="{A3C6813B-412E-44EF-8EE5-31CECF673736}" srcOrd="1" destOrd="0" presId="urn:microsoft.com/office/officeart/2008/layout/Line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702E5D8-A61A-44A4-9680-F0173F1A231F}" type="doc">
      <dgm:prSet loTypeId="urn:microsoft.com/office/officeart/2005/8/layout/default" loCatId="list" qsTypeId="urn:microsoft.com/office/officeart/2005/8/quickstyle/simple2" qsCatId="simple" csTypeId="urn:microsoft.com/office/officeart/2005/8/colors/accent6_2" csCatId="accent6" phldr="1"/>
      <dgm:spPr/>
      <dgm:t>
        <a:bodyPr/>
        <a:lstStyle/>
        <a:p>
          <a:endParaRPr lang="en-US"/>
        </a:p>
      </dgm:t>
    </dgm:pt>
    <dgm:pt modelId="{DEE30446-664D-4CA2-8117-22E6920A63AA}">
      <dgm:prSet custT="1"/>
      <dgm:spPr>
        <a:solidFill>
          <a:schemeClr val="bg1">
            <a:lumMod val="85000"/>
            <a:lumOff val="15000"/>
          </a:schemeClr>
        </a:solidFill>
      </dgm:spPr>
      <dgm:t>
        <a:bodyPr/>
        <a:lstStyle/>
        <a:p>
          <a:r>
            <a:rPr lang="en-US" sz="2000" b="1" dirty="0"/>
            <a:t>Verbal, written or anonymous</a:t>
          </a:r>
          <a:endParaRPr lang="en-US" sz="2000" dirty="0"/>
        </a:p>
      </dgm:t>
    </dgm:pt>
    <dgm:pt modelId="{2AD53034-66C0-4718-9E1C-B57D5EC52E82}" type="parTrans" cxnId="{775E21AE-80D3-4848-B996-641FB1AF0B3F}">
      <dgm:prSet/>
      <dgm:spPr/>
      <dgm:t>
        <a:bodyPr/>
        <a:lstStyle/>
        <a:p>
          <a:endParaRPr lang="en-US"/>
        </a:p>
      </dgm:t>
    </dgm:pt>
    <dgm:pt modelId="{3C95371A-1F67-4761-A3A3-9740AF0BC320}" type="sibTrans" cxnId="{775E21AE-80D3-4848-B996-641FB1AF0B3F}">
      <dgm:prSet/>
      <dgm:spPr/>
      <dgm:t>
        <a:bodyPr/>
        <a:lstStyle/>
        <a:p>
          <a:endParaRPr lang="en-US"/>
        </a:p>
      </dgm:t>
    </dgm:pt>
    <dgm:pt modelId="{69638933-9195-4AB6-976A-6985C64CC179}">
      <dgm:prSet custT="1"/>
      <dgm:spPr>
        <a:solidFill>
          <a:schemeClr val="bg1">
            <a:lumMod val="85000"/>
            <a:lumOff val="15000"/>
          </a:schemeClr>
        </a:solidFill>
      </dgm:spPr>
      <dgm:t>
        <a:bodyPr/>
        <a:lstStyle/>
        <a:p>
          <a:r>
            <a:rPr lang="en-US" sz="2000" b="1" dirty="0"/>
            <a:t>Can be made by any person at any level</a:t>
          </a:r>
          <a:endParaRPr lang="en-US" sz="2000" dirty="0"/>
        </a:p>
      </dgm:t>
    </dgm:pt>
    <dgm:pt modelId="{35AE6C6A-E842-4D7D-A291-E22BEC464872}" type="parTrans" cxnId="{0DF8F688-D418-4997-B1B9-1290228EBCDF}">
      <dgm:prSet/>
      <dgm:spPr/>
      <dgm:t>
        <a:bodyPr/>
        <a:lstStyle/>
        <a:p>
          <a:endParaRPr lang="en-US"/>
        </a:p>
      </dgm:t>
    </dgm:pt>
    <dgm:pt modelId="{2A6286F0-1FF5-441C-911A-EEFB208BF35A}" type="sibTrans" cxnId="{0DF8F688-D418-4997-B1B9-1290228EBCDF}">
      <dgm:prSet/>
      <dgm:spPr/>
      <dgm:t>
        <a:bodyPr/>
        <a:lstStyle/>
        <a:p>
          <a:endParaRPr lang="en-US"/>
        </a:p>
      </dgm:t>
    </dgm:pt>
    <dgm:pt modelId="{3E91462E-9C44-4C59-8751-A93477B9BC36}">
      <dgm:prSet custT="1"/>
      <dgm:spPr>
        <a:solidFill>
          <a:schemeClr val="bg1">
            <a:lumMod val="85000"/>
            <a:lumOff val="15000"/>
          </a:schemeClr>
        </a:solidFill>
      </dgm:spPr>
      <dgm:t>
        <a:bodyPr/>
        <a:lstStyle/>
        <a:p>
          <a:r>
            <a:rPr lang="en-US" sz="2000" b="1" dirty="0"/>
            <a:t>Civil Rights complaint is based on 6 protected classes</a:t>
          </a:r>
          <a:endParaRPr lang="en-US" sz="2000" dirty="0"/>
        </a:p>
      </dgm:t>
    </dgm:pt>
    <dgm:pt modelId="{6B0D9D66-AD9E-4577-93EF-E22110A4FC38}" type="parTrans" cxnId="{623C04A3-48F9-45E3-9C38-8C6BB7917D0E}">
      <dgm:prSet/>
      <dgm:spPr/>
      <dgm:t>
        <a:bodyPr/>
        <a:lstStyle/>
        <a:p>
          <a:endParaRPr lang="en-US"/>
        </a:p>
      </dgm:t>
    </dgm:pt>
    <dgm:pt modelId="{8838EB5A-3DFD-47A5-930D-289A1570E0D9}" type="sibTrans" cxnId="{623C04A3-48F9-45E3-9C38-8C6BB7917D0E}">
      <dgm:prSet/>
      <dgm:spPr/>
      <dgm:t>
        <a:bodyPr/>
        <a:lstStyle/>
        <a:p>
          <a:endParaRPr lang="en-US"/>
        </a:p>
      </dgm:t>
    </dgm:pt>
    <dgm:pt modelId="{E4AE31B2-C69E-4C81-B4AA-158604094FF8}">
      <dgm:prSet custT="1"/>
      <dgm:spPr>
        <a:solidFill>
          <a:schemeClr val="bg1">
            <a:lumMod val="85000"/>
            <a:lumOff val="15000"/>
          </a:schemeClr>
        </a:solidFill>
      </dgm:spPr>
      <dgm:t>
        <a:bodyPr/>
        <a:lstStyle/>
        <a:p>
          <a:r>
            <a:rPr lang="en-US" sz="2000" b="1" dirty="0"/>
            <a:t>Have specific processes in place for your agency</a:t>
          </a:r>
          <a:endParaRPr lang="en-US" sz="2000" dirty="0"/>
        </a:p>
      </dgm:t>
    </dgm:pt>
    <dgm:pt modelId="{7B758D74-8E70-49FE-A594-21843F0291A3}" type="parTrans" cxnId="{4E894FA0-05CC-4CD4-BF5A-DF9807B5B76E}">
      <dgm:prSet/>
      <dgm:spPr/>
      <dgm:t>
        <a:bodyPr/>
        <a:lstStyle/>
        <a:p>
          <a:endParaRPr lang="en-US"/>
        </a:p>
      </dgm:t>
    </dgm:pt>
    <dgm:pt modelId="{78DFA0FE-9764-4B9D-969A-FE675D1B8021}" type="sibTrans" cxnId="{4E894FA0-05CC-4CD4-BF5A-DF9807B5B76E}">
      <dgm:prSet/>
      <dgm:spPr/>
      <dgm:t>
        <a:bodyPr/>
        <a:lstStyle/>
        <a:p>
          <a:endParaRPr lang="en-US"/>
        </a:p>
      </dgm:t>
    </dgm:pt>
    <dgm:pt modelId="{6AEDDC65-5624-4181-90B3-BA902209AF9F}" type="pres">
      <dgm:prSet presAssocID="{E702E5D8-A61A-44A4-9680-F0173F1A231F}" presName="diagram" presStyleCnt="0">
        <dgm:presLayoutVars>
          <dgm:dir/>
          <dgm:resizeHandles val="exact"/>
        </dgm:presLayoutVars>
      </dgm:prSet>
      <dgm:spPr/>
    </dgm:pt>
    <dgm:pt modelId="{843B7448-8A71-4088-826B-C60B9E7E8EF9}" type="pres">
      <dgm:prSet presAssocID="{DEE30446-664D-4CA2-8117-22E6920A63AA}" presName="node" presStyleLbl="node1" presStyleIdx="0" presStyleCnt="4" custLinFactNeighborX="5000" custLinFactNeighborY="-4107">
        <dgm:presLayoutVars>
          <dgm:bulletEnabled val="1"/>
        </dgm:presLayoutVars>
      </dgm:prSet>
      <dgm:spPr/>
    </dgm:pt>
    <dgm:pt modelId="{C049CC25-EF46-4B7C-8B70-3F3FE6B9C75E}" type="pres">
      <dgm:prSet presAssocID="{3C95371A-1F67-4761-A3A3-9740AF0BC320}" presName="sibTrans" presStyleCnt="0"/>
      <dgm:spPr/>
    </dgm:pt>
    <dgm:pt modelId="{FBEEA28E-B46B-4294-9CD3-2453BE8D122F}" type="pres">
      <dgm:prSet presAssocID="{69638933-9195-4AB6-976A-6985C64CC179}" presName="node" presStyleLbl="node1" presStyleIdx="1" presStyleCnt="4" custLinFactNeighborX="26" custLinFactNeighborY="-4107">
        <dgm:presLayoutVars>
          <dgm:bulletEnabled val="1"/>
        </dgm:presLayoutVars>
      </dgm:prSet>
      <dgm:spPr/>
    </dgm:pt>
    <dgm:pt modelId="{7C52849F-5C86-4D68-A92E-28A5F856CE06}" type="pres">
      <dgm:prSet presAssocID="{2A6286F0-1FF5-441C-911A-EEFB208BF35A}" presName="sibTrans" presStyleCnt="0"/>
      <dgm:spPr/>
    </dgm:pt>
    <dgm:pt modelId="{88F225E7-D4CC-4907-AB9B-4037AB5A2558}" type="pres">
      <dgm:prSet presAssocID="{3E91462E-9C44-4C59-8751-A93477B9BC36}" presName="node" presStyleLbl="node1" presStyleIdx="2" presStyleCnt="4" custLinFactNeighborX="5000" custLinFactNeighborY="-1740">
        <dgm:presLayoutVars>
          <dgm:bulletEnabled val="1"/>
        </dgm:presLayoutVars>
      </dgm:prSet>
      <dgm:spPr/>
    </dgm:pt>
    <dgm:pt modelId="{B142DDBD-8791-47EE-A28F-08F2ED8DB4CA}" type="pres">
      <dgm:prSet presAssocID="{8838EB5A-3DFD-47A5-930D-289A1570E0D9}" presName="sibTrans" presStyleCnt="0"/>
      <dgm:spPr/>
    </dgm:pt>
    <dgm:pt modelId="{A5EE7E5B-162A-4815-A5CF-1A05964D7692}" type="pres">
      <dgm:prSet presAssocID="{E4AE31B2-C69E-4C81-B4AA-158604094FF8}" presName="node" presStyleLbl="node1" presStyleIdx="3" presStyleCnt="4">
        <dgm:presLayoutVars>
          <dgm:bulletEnabled val="1"/>
        </dgm:presLayoutVars>
      </dgm:prSet>
      <dgm:spPr/>
    </dgm:pt>
  </dgm:ptLst>
  <dgm:cxnLst>
    <dgm:cxn modelId="{B1302009-CC3F-4FB8-8EEF-41D0C41B52D6}" type="presOf" srcId="{3E91462E-9C44-4C59-8751-A93477B9BC36}" destId="{88F225E7-D4CC-4907-AB9B-4037AB5A2558}" srcOrd="0" destOrd="0" presId="urn:microsoft.com/office/officeart/2005/8/layout/default"/>
    <dgm:cxn modelId="{2CB1F419-16E9-4723-B477-15E6CFB11E35}" type="presOf" srcId="{69638933-9195-4AB6-976A-6985C64CC179}" destId="{FBEEA28E-B46B-4294-9CD3-2453BE8D122F}" srcOrd="0" destOrd="0" presId="urn:microsoft.com/office/officeart/2005/8/layout/default"/>
    <dgm:cxn modelId="{6BA34E6C-6184-4B10-98BC-379E2A757D46}" type="presOf" srcId="{E4AE31B2-C69E-4C81-B4AA-158604094FF8}" destId="{A5EE7E5B-162A-4815-A5CF-1A05964D7692}" srcOrd="0" destOrd="0" presId="urn:microsoft.com/office/officeart/2005/8/layout/default"/>
    <dgm:cxn modelId="{0DF8F688-D418-4997-B1B9-1290228EBCDF}" srcId="{E702E5D8-A61A-44A4-9680-F0173F1A231F}" destId="{69638933-9195-4AB6-976A-6985C64CC179}" srcOrd="1" destOrd="0" parTransId="{35AE6C6A-E842-4D7D-A291-E22BEC464872}" sibTransId="{2A6286F0-1FF5-441C-911A-EEFB208BF35A}"/>
    <dgm:cxn modelId="{3238A49F-0347-48FA-A5B2-AF3994C8B017}" type="presOf" srcId="{E702E5D8-A61A-44A4-9680-F0173F1A231F}" destId="{6AEDDC65-5624-4181-90B3-BA902209AF9F}" srcOrd="0" destOrd="0" presId="urn:microsoft.com/office/officeart/2005/8/layout/default"/>
    <dgm:cxn modelId="{4E894FA0-05CC-4CD4-BF5A-DF9807B5B76E}" srcId="{E702E5D8-A61A-44A4-9680-F0173F1A231F}" destId="{E4AE31B2-C69E-4C81-B4AA-158604094FF8}" srcOrd="3" destOrd="0" parTransId="{7B758D74-8E70-49FE-A594-21843F0291A3}" sibTransId="{78DFA0FE-9764-4B9D-969A-FE675D1B8021}"/>
    <dgm:cxn modelId="{623C04A3-48F9-45E3-9C38-8C6BB7917D0E}" srcId="{E702E5D8-A61A-44A4-9680-F0173F1A231F}" destId="{3E91462E-9C44-4C59-8751-A93477B9BC36}" srcOrd="2" destOrd="0" parTransId="{6B0D9D66-AD9E-4577-93EF-E22110A4FC38}" sibTransId="{8838EB5A-3DFD-47A5-930D-289A1570E0D9}"/>
    <dgm:cxn modelId="{775E21AE-80D3-4848-B996-641FB1AF0B3F}" srcId="{E702E5D8-A61A-44A4-9680-F0173F1A231F}" destId="{DEE30446-664D-4CA2-8117-22E6920A63AA}" srcOrd="0" destOrd="0" parTransId="{2AD53034-66C0-4718-9E1C-B57D5EC52E82}" sibTransId="{3C95371A-1F67-4761-A3A3-9740AF0BC320}"/>
    <dgm:cxn modelId="{59FD16FA-B052-4F4B-B9BB-B3DB18AABB98}" type="presOf" srcId="{DEE30446-664D-4CA2-8117-22E6920A63AA}" destId="{843B7448-8A71-4088-826B-C60B9E7E8EF9}" srcOrd="0" destOrd="0" presId="urn:microsoft.com/office/officeart/2005/8/layout/default"/>
    <dgm:cxn modelId="{A6CB4FA0-5377-4DB6-ACDA-4A3B2E44F70D}" type="presParOf" srcId="{6AEDDC65-5624-4181-90B3-BA902209AF9F}" destId="{843B7448-8A71-4088-826B-C60B9E7E8EF9}" srcOrd="0" destOrd="0" presId="urn:microsoft.com/office/officeart/2005/8/layout/default"/>
    <dgm:cxn modelId="{16FFBA5F-CC8E-48EA-AD64-41A28BC871ED}" type="presParOf" srcId="{6AEDDC65-5624-4181-90B3-BA902209AF9F}" destId="{C049CC25-EF46-4B7C-8B70-3F3FE6B9C75E}" srcOrd="1" destOrd="0" presId="urn:microsoft.com/office/officeart/2005/8/layout/default"/>
    <dgm:cxn modelId="{8FBC73B3-1AC5-4EA0-9032-DF92613E03A5}" type="presParOf" srcId="{6AEDDC65-5624-4181-90B3-BA902209AF9F}" destId="{FBEEA28E-B46B-4294-9CD3-2453BE8D122F}" srcOrd="2" destOrd="0" presId="urn:microsoft.com/office/officeart/2005/8/layout/default"/>
    <dgm:cxn modelId="{617E8AED-1B71-4B3C-8324-6003B770D679}" type="presParOf" srcId="{6AEDDC65-5624-4181-90B3-BA902209AF9F}" destId="{7C52849F-5C86-4D68-A92E-28A5F856CE06}" srcOrd="3" destOrd="0" presId="urn:microsoft.com/office/officeart/2005/8/layout/default"/>
    <dgm:cxn modelId="{FE526949-F6C7-472C-9891-DC996C3421D5}" type="presParOf" srcId="{6AEDDC65-5624-4181-90B3-BA902209AF9F}" destId="{88F225E7-D4CC-4907-AB9B-4037AB5A2558}" srcOrd="4" destOrd="0" presId="urn:microsoft.com/office/officeart/2005/8/layout/default"/>
    <dgm:cxn modelId="{E49EE1CA-13C2-46FA-86FF-0D8C3FBA51B6}" type="presParOf" srcId="{6AEDDC65-5624-4181-90B3-BA902209AF9F}" destId="{B142DDBD-8791-47EE-A28F-08F2ED8DB4CA}" srcOrd="5" destOrd="0" presId="urn:microsoft.com/office/officeart/2005/8/layout/default"/>
    <dgm:cxn modelId="{4AA2DAEF-6171-443D-8BAC-B0BAAF7B02EF}" type="presParOf" srcId="{6AEDDC65-5624-4181-90B3-BA902209AF9F}" destId="{A5EE7E5B-162A-4815-A5CF-1A05964D7692}" srcOrd="6" destOrd="0" presId="urn:microsoft.com/office/officeart/2005/8/layout/default"/>
  </dgm:cxnLst>
  <dgm:bg>
    <a:noFill/>
  </dgm:bg>
  <dgm:whole/>
  <dgm:extLst>
    <a:ext uri="http://schemas.microsoft.com/office/drawing/2008/diagram">
      <dsp:dataModelExt xmlns:dsp="http://schemas.microsoft.com/office/drawing/2008/diagram" relId="rId14"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C696EE1-D121-433C-A86D-13C0CD2BBAB5}" type="doc">
      <dgm:prSet loTypeId="urn:microsoft.com/office/officeart/2005/8/layout/default" loCatId="list" qsTypeId="urn:microsoft.com/office/officeart/2005/8/quickstyle/simple5" qsCatId="simple" csTypeId="urn:microsoft.com/office/officeart/2005/8/colors/accent1_2" csCatId="accent1" phldr="1"/>
      <dgm:spPr/>
      <dgm:t>
        <a:bodyPr/>
        <a:lstStyle/>
        <a:p>
          <a:endParaRPr lang="en-US"/>
        </a:p>
      </dgm:t>
    </dgm:pt>
    <dgm:pt modelId="{B3AD887D-E984-4458-A4FC-D1014D56E827}">
      <dgm:prSet/>
      <dgm:spPr>
        <a:gradFill rotWithShape="0">
          <a:gsLst>
            <a:gs pos="100000">
              <a:schemeClr val="accent1">
                <a:hueOff val="0"/>
                <a:satOff val="0"/>
                <a:lumOff val="0"/>
                <a:alphaOff val="0"/>
                <a:shade val="100000"/>
                <a:satMod val="110000"/>
                <a:lumMod val="100000"/>
              </a:schemeClr>
            </a:gs>
            <a:gs pos="51309">
              <a:srgbClr val="57BE52"/>
            </a:gs>
            <a:gs pos="27000">
              <a:schemeClr val="accent5">
                <a:lumMod val="75000"/>
              </a:schemeClr>
            </a:gs>
          </a:gsLst>
          <a:lin ang="5400000" scaled="0"/>
        </a:gradFill>
      </dgm:spPr>
      <dgm:t>
        <a:bodyPr/>
        <a:lstStyle/>
        <a:p>
          <a:r>
            <a:rPr lang="en-US" dirty="0"/>
            <a:t>Complainant name, address &amp; phone, email or other contact</a:t>
          </a:r>
        </a:p>
      </dgm:t>
    </dgm:pt>
    <dgm:pt modelId="{4D7169D9-589E-42D6-B7A0-5D5285955BBF}" type="parTrans" cxnId="{1BBB2EEC-FB25-4C6A-BF8D-66086F059801}">
      <dgm:prSet/>
      <dgm:spPr/>
      <dgm:t>
        <a:bodyPr/>
        <a:lstStyle/>
        <a:p>
          <a:endParaRPr lang="en-US"/>
        </a:p>
      </dgm:t>
    </dgm:pt>
    <dgm:pt modelId="{6ED19DF3-22EA-45A7-8C28-56CB67480A33}" type="sibTrans" cxnId="{1BBB2EEC-FB25-4C6A-BF8D-66086F059801}">
      <dgm:prSet/>
      <dgm:spPr/>
      <dgm:t>
        <a:bodyPr/>
        <a:lstStyle/>
        <a:p>
          <a:endParaRPr lang="en-US"/>
        </a:p>
      </dgm:t>
    </dgm:pt>
    <dgm:pt modelId="{B59B83AC-1687-4263-8235-5B5099024C6F}">
      <dgm:prSet/>
      <dgm:spPr>
        <a:gradFill rotWithShape="0">
          <a:gsLst>
            <a:gs pos="0">
              <a:schemeClr val="accent1">
                <a:hueOff val="0"/>
                <a:satOff val="0"/>
                <a:lumOff val="0"/>
                <a:alphaOff val="0"/>
                <a:tint val="94000"/>
                <a:satMod val="103000"/>
                <a:lumMod val="102000"/>
              </a:schemeClr>
            </a:gs>
            <a:gs pos="50000">
              <a:schemeClr val="accent5">
                <a:lumMod val="75000"/>
              </a:schemeClr>
            </a:gs>
            <a:gs pos="100000">
              <a:schemeClr val="accent1">
                <a:hueOff val="0"/>
                <a:satOff val="0"/>
                <a:lumOff val="0"/>
                <a:alphaOff val="0"/>
                <a:shade val="78000"/>
                <a:satMod val="120000"/>
                <a:lumMod val="99000"/>
              </a:schemeClr>
            </a:gs>
          </a:gsLst>
          <a:lin ang="5400000" scaled="0"/>
        </a:gradFill>
      </dgm:spPr>
      <dgm:t>
        <a:bodyPr/>
        <a:lstStyle/>
        <a:p>
          <a:r>
            <a:rPr lang="en-US" dirty="0"/>
            <a:t>Specific location and name of agency delivering the service or benefit</a:t>
          </a:r>
        </a:p>
      </dgm:t>
    </dgm:pt>
    <dgm:pt modelId="{923E80A9-876B-457E-AA47-A271AA92CB30}" type="parTrans" cxnId="{D8AC4F8B-4102-4C85-8725-23C70FCCE144}">
      <dgm:prSet/>
      <dgm:spPr/>
      <dgm:t>
        <a:bodyPr/>
        <a:lstStyle/>
        <a:p>
          <a:endParaRPr lang="en-US"/>
        </a:p>
      </dgm:t>
    </dgm:pt>
    <dgm:pt modelId="{701C7A9A-5214-485A-91AE-32567AC4CAB5}" type="sibTrans" cxnId="{D8AC4F8B-4102-4C85-8725-23C70FCCE144}">
      <dgm:prSet/>
      <dgm:spPr/>
      <dgm:t>
        <a:bodyPr/>
        <a:lstStyle/>
        <a:p>
          <a:endParaRPr lang="en-US"/>
        </a:p>
      </dgm:t>
    </dgm:pt>
    <dgm:pt modelId="{7FAD23B7-739B-4463-B3BD-2AC5F317032A}">
      <dgm:prSet/>
      <dgm:spPr>
        <a:gradFill rotWithShape="0">
          <a:gsLst>
            <a:gs pos="0">
              <a:schemeClr val="accent1">
                <a:hueOff val="0"/>
                <a:satOff val="0"/>
                <a:lumOff val="0"/>
                <a:alphaOff val="0"/>
                <a:tint val="94000"/>
                <a:satMod val="103000"/>
                <a:lumMod val="102000"/>
              </a:schemeClr>
            </a:gs>
            <a:gs pos="50000">
              <a:schemeClr val="accent5">
                <a:lumMod val="75000"/>
              </a:schemeClr>
            </a:gs>
            <a:gs pos="100000">
              <a:schemeClr val="accent1">
                <a:hueOff val="0"/>
                <a:satOff val="0"/>
                <a:lumOff val="0"/>
                <a:alphaOff val="0"/>
                <a:shade val="78000"/>
                <a:satMod val="120000"/>
                <a:lumMod val="99000"/>
              </a:schemeClr>
            </a:gs>
          </a:gsLst>
          <a:lin ang="5400000" scaled="0"/>
        </a:gradFill>
      </dgm:spPr>
      <dgm:t>
        <a:bodyPr/>
        <a:lstStyle/>
        <a:p>
          <a:r>
            <a:rPr lang="en-US" dirty="0"/>
            <a:t>Nature of the incident or action that led the complainant to feel discriminated</a:t>
          </a:r>
        </a:p>
      </dgm:t>
    </dgm:pt>
    <dgm:pt modelId="{9CF87FBE-85C1-4629-911A-17096C8E00D2}" type="parTrans" cxnId="{2200ABFA-4CFD-4513-B76C-1F47F3D780EF}">
      <dgm:prSet/>
      <dgm:spPr/>
      <dgm:t>
        <a:bodyPr/>
        <a:lstStyle/>
        <a:p>
          <a:endParaRPr lang="en-US"/>
        </a:p>
      </dgm:t>
    </dgm:pt>
    <dgm:pt modelId="{92A6DB4D-4622-4AFD-881E-33D71C889433}" type="sibTrans" cxnId="{2200ABFA-4CFD-4513-B76C-1F47F3D780EF}">
      <dgm:prSet/>
      <dgm:spPr/>
      <dgm:t>
        <a:bodyPr/>
        <a:lstStyle/>
        <a:p>
          <a:endParaRPr lang="en-US"/>
        </a:p>
      </dgm:t>
    </dgm:pt>
    <dgm:pt modelId="{9715B527-0339-4902-9C83-F3D9E0350BF5}">
      <dgm:prSet/>
      <dgm:spPr>
        <a:gradFill rotWithShape="0">
          <a:gsLst>
            <a:gs pos="0">
              <a:schemeClr val="accent1">
                <a:hueOff val="0"/>
                <a:satOff val="0"/>
                <a:lumOff val="0"/>
                <a:alphaOff val="0"/>
                <a:tint val="94000"/>
                <a:satMod val="103000"/>
                <a:lumMod val="102000"/>
              </a:schemeClr>
            </a:gs>
            <a:gs pos="50000">
              <a:schemeClr val="accent5">
                <a:lumMod val="75000"/>
              </a:schemeClr>
            </a:gs>
            <a:gs pos="100000">
              <a:schemeClr val="accent1">
                <a:hueOff val="0"/>
                <a:satOff val="0"/>
                <a:lumOff val="0"/>
                <a:alphaOff val="0"/>
                <a:shade val="78000"/>
                <a:satMod val="120000"/>
                <a:lumMod val="99000"/>
              </a:schemeClr>
            </a:gs>
          </a:gsLst>
          <a:lin ang="5400000" scaled="0"/>
        </a:gradFill>
      </dgm:spPr>
      <dgm:t>
        <a:bodyPr/>
        <a:lstStyle/>
        <a:p>
          <a:r>
            <a:rPr lang="en-US" dirty="0"/>
            <a:t>What protected base (class) the complainant feels discriminated against</a:t>
          </a:r>
        </a:p>
      </dgm:t>
    </dgm:pt>
    <dgm:pt modelId="{BAF75F55-8F55-4A1F-BC71-A6476836B0A0}" type="parTrans" cxnId="{F9FA02A1-43C3-444B-8566-61BFF568204A}">
      <dgm:prSet/>
      <dgm:spPr/>
      <dgm:t>
        <a:bodyPr/>
        <a:lstStyle/>
        <a:p>
          <a:endParaRPr lang="en-US"/>
        </a:p>
      </dgm:t>
    </dgm:pt>
    <dgm:pt modelId="{30FDEFEC-C954-494A-9490-A34E4FB2C4A0}" type="sibTrans" cxnId="{F9FA02A1-43C3-444B-8566-61BFF568204A}">
      <dgm:prSet/>
      <dgm:spPr/>
      <dgm:t>
        <a:bodyPr/>
        <a:lstStyle/>
        <a:p>
          <a:endParaRPr lang="en-US"/>
        </a:p>
      </dgm:t>
    </dgm:pt>
    <dgm:pt modelId="{E0ABAE74-47AD-4FA4-A513-6B9E867027D4}">
      <dgm:prSet/>
      <dgm:spPr>
        <a:gradFill rotWithShape="0">
          <a:gsLst>
            <a:gs pos="0">
              <a:schemeClr val="accent1">
                <a:hueOff val="0"/>
                <a:satOff val="0"/>
                <a:lumOff val="0"/>
                <a:alphaOff val="0"/>
                <a:tint val="94000"/>
                <a:satMod val="103000"/>
                <a:lumMod val="102000"/>
              </a:schemeClr>
            </a:gs>
            <a:gs pos="50000">
              <a:schemeClr val="accent5">
                <a:lumMod val="75000"/>
              </a:schemeClr>
            </a:gs>
            <a:gs pos="100000">
              <a:schemeClr val="accent1">
                <a:hueOff val="0"/>
                <a:satOff val="0"/>
                <a:lumOff val="0"/>
                <a:alphaOff val="0"/>
                <a:shade val="78000"/>
                <a:satMod val="120000"/>
                <a:lumMod val="99000"/>
              </a:schemeClr>
            </a:gs>
          </a:gsLst>
          <a:lin ang="5400000" scaled="0"/>
        </a:gradFill>
      </dgm:spPr>
      <dgm:t>
        <a:bodyPr/>
        <a:lstStyle/>
        <a:p>
          <a:r>
            <a:rPr lang="en-US" dirty="0"/>
            <a:t>Names, phone numbers, titles, addresses or people who may have knowledge of the discriminatory action</a:t>
          </a:r>
        </a:p>
      </dgm:t>
    </dgm:pt>
    <dgm:pt modelId="{EE014E9C-A6F9-4D02-9DF5-78A787DE5BE1}" type="parTrans" cxnId="{B7D81DE8-7C88-4602-A932-72BF25354856}">
      <dgm:prSet/>
      <dgm:spPr/>
      <dgm:t>
        <a:bodyPr/>
        <a:lstStyle/>
        <a:p>
          <a:endParaRPr lang="en-US"/>
        </a:p>
      </dgm:t>
    </dgm:pt>
    <dgm:pt modelId="{8EAD4C17-ED73-4D4F-A626-EE6AE062A0F5}" type="sibTrans" cxnId="{B7D81DE8-7C88-4602-A932-72BF25354856}">
      <dgm:prSet/>
      <dgm:spPr/>
      <dgm:t>
        <a:bodyPr/>
        <a:lstStyle/>
        <a:p>
          <a:endParaRPr lang="en-US"/>
        </a:p>
      </dgm:t>
    </dgm:pt>
    <dgm:pt modelId="{A34E05AE-8996-44BC-9C43-818A0159251F}">
      <dgm:prSet/>
      <dgm:spPr>
        <a:gradFill rotWithShape="0">
          <a:gsLst>
            <a:gs pos="0">
              <a:schemeClr val="accent1">
                <a:hueOff val="0"/>
                <a:satOff val="0"/>
                <a:lumOff val="0"/>
                <a:alphaOff val="0"/>
                <a:tint val="94000"/>
                <a:satMod val="103000"/>
                <a:lumMod val="102000"/>
              </a:schemeClr>
            </a:gs>
            <a:gs pos="50000">
              <a:schemeClr val="accent5">
                <a:lumMod val="75000"/>
              </a:schemeClr>
            </a:gs>
            <a:gs pos="100000">
              <a:schemeClr val="accent1">
                <a:hueOff val="0"/>
                <a:satOff val="0"/>
                <a:lumOff val="0"/>
                <a:alphaOff val="0"/>
                <a:shade val="78000"/>
                <a:satMod val="120000"/>
                <a:lumMod val="99000"/>
              </a:schemeClr>
            </a:gs>
          </a:gsLst>
          <a:lin ang="5400000" scaled="0"/>
        </a:gradFill>
      </dgm:spPr>
      <dgm:t>
        <a:bodyPr/>
        <a:lstStyle/>
        <a:p>
          <a:r>
            <a:rPr lang="en-US" dirty="0"/>
            <a:t>The date(s) which the alleged discriminatory actions occurred or duration of such actions</a:t>
          </a:r>
        </a:p>
      </dgm:t>
    </dgm:pt>
    <dgm:pt modelId="{FA39FC64-CC7A-4761-837E-6887E1F8AF08}" type="parTrans" cxnId="{D6EDC2BD-6042-444F-9B45-BDCEA4A42ED1}">
      <dgm:prSet/>
      <dgm:spPr/>
      <dgm:t>
        <a:bodyPr/>
        <a:lstStyle/>
        <a:p>
          <a:endParaRPr lang="en-US"/>
        </a:p>
      </dgm:t>
    </dgm:pt>
    <dgm:pt modelId="{ECE4641B-2C0B-43A0-A405-6A56C6D98240}" type="sibTrans" cxnId="{D6EDC2BD-6042-444F-9B45-BDCEA4A42ED1}">
      <dgm:prSet/>
      <dgm:spPr/>
      <dgm:t>
        <a:bodyPr/>
        <a:lstStyle/>
        <a:p>
          <a:endParaRPr lang="en-US"/>
        </a:p>
      </dgm:t>
    </dgm:pt>
    <dgm:pt modelId="{350CBB55-0237-41D2-824C-F8E3590C81A6}" type="pres">
      <dgm:prSet presAssocID="{3C696EE1-D121-433C-A86D-13C0CD2BBAB5}" presName="diagram" presStyleCnt="0">
        <dgm:presLayoutVars>
          <dgm:dir/>
          <dgm:resizeHandles val="exact"/>
        </dgm:presLayoutVars>
      </dgm:prSet>
      <dgm:spPr/>
    </dgm:pt>
    <dgm:pt modelId="{98652FA9-F079-4CA4-9379-A97DB986EDF7}" type="pres">
      <dgm:prSet presAssocID="{B3AD887D-E984-4458-A4FC-D1014D56E827}" presName="node" presStyleLbl="node1" presStyleIdx="0" presStyleCnt="6">
        <dgm:presLayoutVars>
          <dgm:bulletEnabled val="1"/>
        </dgm:presLayoutVars>
      </dgm:prSet>
      <dgm:spPr/>
    </dgm:pt>
    <dgm:pt modelId="{52F4915F-5129-446D-94A9-275CC015D275}" type="pres">
      <dgm:prSet presAssocID="{6ED19DF3-22EA-45A7-8C28-56CB67480A33}" presName="sibTrans" presStyleCnt="0"/>
      <dgm:spPr/>
    </dgm:pt>
    <dgm:pt modelId="{0401DF8F-C3DA-4C3C-83BA-EC33F224E75F}" type="pres">
      <dgm:prSet presAssocID="{B59B83AC-1687-4263-8235-5B5099024C6F}" presName="node" presStyleLbl="node1" presStyleIdx="1" presStyleCnt="6">
        <dgm:presLayoutVars>
          <dgm:bulletEnabled val="1"/>
        </dgm:presLayoutVars>
      </dgm:prSet>
      <dgm:spPr/>
    </dgm:pt>
    <dgm:pt modelId="{53C82A09-1B5E-4DA0-AB8C-783C5AB968B8}" type="pres">
      <dgm:prSet presAssocID="{701C7A9A-5214-485A-91AE-32567AC4CAB5}" presName="sibTrans" presStyleCnt="0"/>
      <dgm:spPr/>
    </dgm:pt>
    <dgm:pt modelId="{176E9647-2EF0-43E1-8D9E-B1FAAD1C4439}" type="pres">
      <dgm:prSet presAssocID="{7FAD23B7-739B-4463-B3BD-2AC5F317032A}" presName="node" presStyleLbl="node1" presStyleIdx="2" presStyleCnt="6">
        <dgm:presLayoutVars>
          <dgm:bulletEnabled val="1"/>
        </dgm:presLayoutVars>
      </dgm:prSet>
      <dgm:spPr/>
    </dgm:pt>
    <dgm:pt modelId="{BC5B54DB-15CB-4E36-8F20-065ABD15226A}" type="pres">
      <dgm:prSet presAssocID="{92A6DB4D-4622-4AFD-881E-33D71C889433}" presName="sibTrans" presStyleCnt="0"/>
      <dgm:spPr/>
    </dgm:pt>
    <dgm:pt modelId="{CD602427-0CF5-478F-84C4-C8DB81BB549A}" type="pres">
      <dgm:prSet presAssocID="{9715B527-0339-4902-9C83-F3D9E0350BF5}" presName="node" presStyleLbl="node1" presStyleIdx="3" presStyleCnt="6">
        <dgm:presLayoutVars>
          <dgm:bulletEnabled val="1"/>
        </dgm:presLayoutVars>
      </dgm:prSet>
      <dgm:spPr/>
    </dgm:pt>
    <dgm:pt modelId="{B4D96517-D325-451A-9172-0188D5025DDC}" type="pres">
      <dgm:prSet presAssocID="{30FDEFEC-C954-494A-9490-A34E4FB2C4A0}" presName="sibTrans" presStyleCnt="0"/>
      <dgm:spPr/>
    </dgm:pt>
    <dgm:pt modelId="{C0AAC5E0-EB6E-490A-9770-CCF7BDAD73D5}" type="pres">
      <dgm:prSet presAssocID="{E0ABAE74-47AD-4FA4-A513-6B9E867027D4}" presName="node" presStyleLbl="node1" presStyleIdx="4" presStyleCnt="6">
        <dgm:presLayoutVars>
          <dgm:bulletEnabled val="1"/>
        </dgm:presLayoutVars>
      </dgm:prSet>
      <dgm:spPr/>
    </dgm:pt>
    <dgm:pt modelId="{0653A365-322E-4E7C-8070-F7052C49AA26}" type="pres">
      <dgm:prSet presAssocID="{8EAD4C17-ED73-4D4F-A626-EE6AE062A0F5}" presName="sibTrans" presStyleCnt="0"/>
      <dgm:spPr/>
    </dgm:pt>
    <dgm:pt modelId="{522718EB-F2A7-45A5-BDFA-91D329C37FEB}" type="pres">
      <dgm:prSet presAssocID="{A34E05AE-8996-44BC-9C43-818A0159251F}" presName="node" presStyleLbl="node1" presStyleIdx="5" presStyleCnt="6">
        <dgm:presLayoutVars>
          <dgm:bulletEnabled val="1"/>
        </dgm:presLayoutVars>
      </dgm:prSet>
      <dgm:spPr/>
    </dgm:pt>
  </dgm:ptLst>
  <dgm:cxnLst>
    <dgm:cxn modelId="{44420019-1AE0-4D84-8BBC-322DA9525DCB}" type="presOf" srcId="{3C696EE1-D121-433C-A86D-13C0CD2BBAB5}" destId="{350CBB55-0237-41D2-824C-F8E3590C81A6}" srcOrd="0" destOrd="0" presId="urn:microsoft.com/office/officeart/2005/8/layout/default"/>
    <dgm:cxn modelId="{9F19615C-A54C-4AC8-AA71-B589F1288975}" type="presOf" srcId="{7FAD23B7-739B-4463-B3BD-2AC5F317032A}" destId="{176E9647-2EF0-43E1-8D9E-B1FAAD1C4439}" srcOrd="0" destOrd="0" presId="urn:microsoft.com/office/officeart/2005/8/layout/default"/>
    <dgm:cxn modelId="{12089571-BBED-4BC8-964E-8BE6E56A391F}" type="presOf" srcId="{B59B83AC-1687-4263-8235-5B5099024C6F}" destId="{0401DF8F-C3DA-4C3C-83BA-EC33F224E75F}" srcOrd="0" destOrd="0" presId="urn:microsoft.com/office/officeart/2005/8/layout/default"/>
    <dgm:cxn modelId="{D8AC4F8B-4102-4C85-8725-23C70FCCE144}" srcId="{3C696EE1-D121-433C-A86D-13C0CD2BBAB5}" destId="{B59B83AC-1687-4263-8235-5B5099024C6F}" srcOrd="1" destOrd="0" parTransId="{923E80A9-876B-457E-AA47-A271AA92CB30}" sibTransId="{701C7A9A-5214-485A-91AE-32567AC4CAB5}"/>
    <dgm:cxn modelId="{888EC8A0-C741-4AA0-8B84-D6341CEC4DE8}" type="presOf" srcId="{9715B527-0339-4902-9C83-F3D9E0350BF5}" destId="{CD602427-0CF5-478F-84C4-C8DB81BB549A}" srcOrd="0" destOrd="0" presId="urn:microsoft.com/office/officeart/2005/8/layout/default"/>
    <dgm:cxn modelId="{F9FA02A1-43C3-444B-8566-61BFF568204A}" srcId="{3C696EE1-D121-433C-A86D-13C0CD2BBAB5}" destId="{9715B527-0339-4902-9C83-F3D9E0350BF5}" srcOrd="3" destOrd="0" parTransId="{BAF75F55-8F55-4A1F-BC71-A6476836B0A0}" sibTransId="{30FDEFEC-C954-494A-9490-A34E4FB2C4A0}"/>
    <dgm:cxn modelId="{58BF95AF-CEFB-4D79-8FF5-2F869FE2263F}" type="presOf" srcId="{A34E05AE-8996-44BC-9C43-818A0159251F}" destId="{522718EB-F2A7-45A5-BDFA-91D329C37FEB}" srcOrd="0" destOrd="0" presId="urn:microsoft.com/office/officeart/2005/8/layout/default"/>
    <dgm:cxn modelId="{D6EDC2BD-6042-444F-9B45-BDCEA4A42ED1}" srcId="{3C696EE1-D121-433C-A86D-13C0CD2BBAB5}" destId="{A34E05AE-8996-44BC-9C43-818A0159251F}" srcOrd="5" destOrd="0" parTransId="{FA39FC64-CC7A-4761-837E-6887E1F8AF08}" sibTransId="{ECE4641B-2C0B-43A0-A405-6A56C6D98240}"/>
    <dgm:cxn modelId="{8981C8BF-CB6A-4345-B0CC-746B6F1990F7}" type="presOf" srcId="{E0ABAE74-47AD-4FA4-A513-6B9E867027D4}" destId="{C0AAC5E0-EB6E-490A-9770-CCF7BDAD73D5}" srcOrd="0" destOrd="0" presId="urn:microsoft.com/office/officeart/2005/8/layout/default"/>
    <dgm:cxn modelId="{B7D81DE8-7C88-4602-A932-72BF25354856}" srcId="{3C696EE1-D121-433C-A86D-13C0CD2BBAB5}" destId="{E0ABAE74-47AD-4FA4-A513-6B9E867027D4}" srcOrd="4" destOrd="0" parTransId="{EE014E9C-A6F9-4D02-9DF5-78A787DE5BE1}" sibTransId="{8EAD4C17-ED73-4D4F-A626-EE6AE062A0F5}"/>
    <dgm:cxn modelId="{1BBB2EEC-FB25-4C6A-BF8D-66086F059801}" srcId="{3C696EE1-D121-433C-A86D-13C0CD2BBAB5}" destId="{B3AD887D-E984-4458-A4FC-D1014D56E827}" srcOrd="0" destOrd="0" parTransId="{4D7169D9-589E-42D6-B7A0-5D5285955BBF}" sibTransId="{6ED19DF3-22EA-45A7-8C28-56CB67480A33}"/>
    <dgm:cxn modelId="{7F4C9FF9-5F34-4CE1-B10B-17A5EB4FACEF}" type="presOf" srcId="{B3AD887D-E984-4458-A4FC-D1014D56E827}" destId="{98652FA9-F079-4CA4-9379-A97DB986EDF7}" srcOrd="0" destOrd="0" presId="urn:microsoft.com/office/officeart/2005/8/layout/default"/>
    <dgm:cxn modelId="{2200ABFA-4CFD-4513-B76C-1F47F3D780EF}" srcId="{3C696EE1-D121-433C-A86D-13C0CD2BBAB5}" destId="{7FAD23B7-739B-4463-B3BD-2AC5F317032A}" srcOrd="2" destOrd="0" parTransId="{9CF87FBE-85C1-4629-911A-17096C8E00D2}" sibTransId="{92A6DB4D-4622-4AFD-881E-33D71C889433}"/>
    <dgm:cxn modelId="{24D1801F-F4FD-412A-ADC7-B50C8D9995C1}" type="presParOf" srcId="{350CBB55-0237-41D2-824C-F8E3590C81A6}" destId="{98652FA9-F079-4CA4-9379-A97DB986EDF7}" srcOrd="0" destOrd="0" presId="urn:microsoft.com/office/officeart/2005/8/layout/default"/>
    <dgm:cxn modelId="{3AB33174-4814-429D-9858-34AE6B9FE6F8}" type="presParOf" srcId="{350CBB55-0237-41D2-824C-F8E3590C81A6}" destId="{52F4915F-5129-446D-94A9-275CC015D275}" srcOrd="1" destOrd="0" presId="urn:microsoft.com/office/officeart/2005/8/layout/default"/>
    <dgm:cxn modelId="{15EF1F3B-24EC-4DFD-A673-4C0C8F22B9E7}" type="presParOf" srcId="{350CBB55-0237-41D2-824C-F8E3590C81A6}" destId="{0401DF8F-C3DA-4C3C-83BA-EC33F224E75F}" srcOrd="2" destOrd="0" presId="urn:microsoft.com/office/officeart/2005/8/layout/default"/>
    <dgm:cxn modelId="{67BA852D-935E-4887-99EB-1B48909DA4E9}" type="presParOf" srcId="{350CBB55-0237-41D2-824C-F8E3590C81A6}" destId="{53C82A09-1B5E-4DA0-AB8C-783C5AB968B8}" srcOrd="3" destOrd="0" presId="urn:microsoft.com/office/officeart/2005/8/layout/default"/>
    <dgm:cxn modelId="{7BF772DC-2541-453F-9582-DC44D21B4C4B}" type="presParOf" srcId="{350CBB55-0237-41D2-824C-F8E3590C81A6}" destId="{176E9647-2EF0-43E1-8D9E-B1FAAD1C4439}" srcOrd="4" destOrd="0" presId="urn:microsoft.com/office/officeart/2005/8/layout/default"/>
    <dgm:cxn modelId="{CFC8C312-DC67-4D2B-9872-3D0C639BD533}" type="presParOf" srcId="{350CBB55-0237-41D2-824C-F8E3590C81A6}" destId="{BC5B54DB-15CB-4E36-8F20-065ABD15226A}" srcOrd="5" destOrd="0" presId="urn:microsoft.com/office/officeart/2005/8/layout/default"/>
    <dgm:cxn modelId="{AB063925-8590-4893-8FFE-8FCF29AB9ED2}" type="presParOf" srcId="{350CBB55-0237-41D2-824C-F8E3590C81A6}" destId="{CD602427-0CF5-478F-84C4-C8DB81BB549A}" srcOrd="6" destOrd="0" presId="urn:microsoft.com/office/officeart/2005/8/layout/default"/>
    <dgm:cxn modelId="{EFE328BE-1C23-48AB-BADF-842B7572B9C2}" type="presParOf" srcId="{350CBB55-0237-41D2-824C-F8E3590C81A6}" destId="{B4D96517-D325-451A-9172-0188D5025DDC}" srcOrd="7" destOrd="0" presId="urn:microsoft.com/office/officeart/2005/8/layout/default"/>
    <dgm:cxn modelId="{5B8435BB-3C17-493D-B04F-80FA59DA200F}" type="presParOf" srcId="{350CBB55-0237-41D2-824C-F8E3590C81A6}" destId="{C0AAC5E0-EB6E-490A-9770-CCF7BDAD73D5}" srcOrd="8" destOrd="0" presId="urn:microsoft.com/office/officeart/2005/8/layout/default"/>
    <dgm:cxn modelId="{81AAB8BD-A48C-4712-BC4A-A82311A4F1AC}" type="presParOf" srcId="{350CBB55-0237-41D2-824C-F8E3590C81A6}" destId="{0653A365-322E-4E7C-8070-F7052C49AA26}" srcOrd="9" destOrd="0" presId="urn:microsoft.com/office/officeart/2005/8/layout/default"/>
    <dgm:cxn modelId="{E0DFB6DD-9210-4F2E-8AF1-EF0B86BD7FF4}" type="presParOf" srcId="{350CBB55-0237-41D2-824C-F8E3590C81A6}" destId="{522718EB-F2A7-45A5-BDFA-91D329C37FEB}"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2AAA1D8-6275-4F93-B16D-C397B613950A}" type="doc">
      <dgm:prSet loTypeId="urn:microsoft.com/office/officeart/2008/layout/LinedList" loCatId="list" qsTypeId="urn:microsoft.com/office/officeart/2005/8/quickstyle/simple1" qsCatId="simple" csTypeId="urn:microsoft.com/office/officeart/2005/8/colors/accent0_3" csCatId="mainScheme"/>
      <dgm:spPr/>
      <dgm:t>
        <a:bodyPr/>
        <a:lstStyle/>
        <a:p>
          <a:endParaRPr lang="en-US"/>
        </a:p>
      </dgm:t>
    </dgm:pt>
    <dgm:pt modelId="{7478C3B2-A223-4FDE-A117-0F39F6FD2A65}">
      <dgm:prSet/>
      <dgm:spPr/>
      <dgm:t>
        <a:bodyPr/>
        <a:lstStyle/>
        <a:p>
          <a:r>
            <a:rPr lang="en-US" b="1"/>
            <a:t>Noncompliance – </a:t>
          </a:r>
          <a:r>
            <a:rPr lang="en-US"/>
            <a:t>factual finding that a Civil Rights requirement is not being adhered to</a:t>
          </a:r>
        </a:p>
      </dgm:t>
    </dgm:pt>
    <dgm:pt modelId="{3127C921-71A9-4542-9D5C-2114886FA525}" type="parTrans" cxnId="{522D00F4-885D-449B-B290-54635279AD9D}">
      <dgm:prSet/>
      <dgm:spPr/>
      <dgm:t>
        <a:bodyPr/>
        <a:lstStyle/>
        <a:p>
          <a:endParaRPr lang="en-US"/>
        </a:p>
      </dgm:t>
    </dgm:pt>
    <dgm:pt modelId="{A3F6A7DA-D4FC-44A5-94C9-1CD11B8D3B64}" type="sibTrans" cxnId="{522D00F4-885D-449B-B290-54635279AD9D}">
      <dgm:prSet/>
      <dgm:spPr/>
      <dgm:t>
        <a:bodyPr/>
        <a:lstStyle/>
        <a:p>
          <a:endParaRPr lang="en-US"/>
        </a:p>
      </dgm:t>
    </dgm:pt>
    <dgm:pt modelId="{E7F69A52-5B0E-4F48-9E26-6593D0909B06}">
      <dgm:prSet/>
      <dgm:spPr/>
      <dgm:t>
        <a:bodyPr/>
        <a:lstStyle/>
        <a:p>
          <a:r>
            <a:rPr lang="en-US" b="1"/>
            <a:t>Achieving Voluntary Compliance – </a:t>
          </a:r>
          <a:r>
            <a:rPr lang="en-US"/>
            <a:t>if found noncompliant, immediate steps to become compliant must be taken</a:t>
          </a:r>
        </a:p>
      </dgm:t>
    </dgm:pt>
    <dgm:pt modelId="{297E7DC1-1E1F-4743-BD60-CE697CA14753}" type="parTrans" cxnId="{9A4DCED1-B5D6-4175-A38C-2AF6562C87AB}">
      <dgm:prSet/>
      <dgm:spPr/>
      <dgm:t>
        <a:bodyPr/>
        <a:lstStyle/>
        <a:p>
          <a:endParaRPr lang="en-US"/>
        </a:p>
      </dgm:t>
    </dgm:pt>
    <dgm:pt modelId="{17014E1C-AE01-40D1-9524-E7952A6DAA26}" type="sibTrans" cxnId="{9A4DCED1-B5D6-4175-A38C-2AF6562C87AB}">
      <dgm:prSet/>
      <dgm:spPr/>
      <dgm:t>
        <a:bodyPr/>
        <a:lstStyle/>
        <a:p>
          <a:endParaRPr lang="en-US"/>
        </a:p>
      </dgm:t>
    </dgm:pt>
    <dgm:pt modelId="{77D64C71-875D-47A1-B15A-B18BAFFD7AE3}">
      <dgm:prSet/>
      <dgm:spPr/>
      <dgm:t>
        <a:bodyPr/>
        <a:lstStyle/>
        <a:p>
          <a:r>
            <a:rPr lang="en-US" b="1"/>
            <a:t>Termination / Suspension of Assistance – </a:t>
          </a:r>
          <a:r>
            <a:rPr lang="en-US"/>
            <a:t>any action must be limited to the agency found noncompliant and limited to a particular program which noncompliance was found</a:t>
          </a:r>
        </a:p>
      </dgm:t>
    </dgm:pt>
    <dgm:pt modelId="{B775D606-FC93-4EBA-B0C7-6E646E27A88E}" type="parTrans" cxnId="{00B6DEA7-6FE5-4BB1-865F-493FF7BC6891}">
      <dgm:prSet/>
      <dgm:spPr/>
      <dgm:t>
        <a:bodyPr/>
        <a:lstStyle/>
        <a:p>
          <a:endParaRPr lang="en-US"/>
        </a:p>
      </dgm:t>
    </dgm:pt>
    <dgm:pt modelId="{1CBA142F-3F5C-4158-B159-1ADC343BAF55}" type="sibTrans" cxnId="{00B6DEA7-6FE5-4BB1-865F-493FF7BC6891}">
      <dgm:prSet/>
      <dgm:spPr/>
      <dgm:t>
        <a:bodyPr/>
        <a:lstStyle/>
        <a:p>
          <a:endParaRPr lang="en-US"/>
        </a:p>
      </dgm:t>
    </dgm:pt>
    <dgm:pt modelId="{FC34A0D3-07F6-45A3-9F43-A0535ABC339F}" type="pres">
      <dgm:prSet presAssocID="{02AAA1D8-6275-4F93-B16D-C397B613950A}" presName="vert0" presStyleCnt="0">
        <dgm:presLayoutVars>
          <dgm:dir/>
          <dgm:animOne val="branch"/>
          <dgm:animLvl val="lvl"/>
        </dgm:presLayoutVars>
      </dgm:prSet>
      <dgm:spPr/>
    </dgm:pt>
    <dgm:pt modelId="{729B7FD0-BD65-4820-B7FC-9147EA2FCEF4}" type="pres">
      <dgm:prSet presAssocID="{7478C3B2-A223-4FDE-A117-0F39F6FD2A65}" presName="thickLine" presStyleLbl="alignNode1" presStyleIdx="0" presStyleCnt="3"/>
      <dgm:spPr/>
    </dgm:pt>
    <dgm:pt modelId="{1BA8B4A4-EEE1-43C7-AE73-F3705C358799}" type="pres">
      <dgm:prSet presAssocID="{7478C3B2-A223-4FDE-A117-0F39F6FD2A65}" presName="horz1" presStyleCnt="0"/>
      <dgm:spPr/>
    </dgm:pt>
    <dgm:pt modelId="{6BD72BBE-FFD0-4AA2-B869-E6EC8A29879C}" type="pres">
      <dgm:prSet presAssocID="{7478C3B2-A223-4FDE-A117-0F39F6FD2A65}" presName="tx1" presStyleLbl="revTx" presStyleIdx="0" presStyleCnt="3"/>
      <dgm:spPr/>
    </dgm:pt>
    <dgm:pt modelId="{40779A77-62F8-4874-BC69-B7317A57E5EC}" type="pres">
      <dgm:prSet presAssocID="{7478C3B2-A223-4FDE-A117-0F39F6FD2A65}" presName="vert1" presStyleCnt="0"/>
      <dgm:spPr/>
    </dgm:pt>
    <dgm:pt modelId="{87A1E4B9-F966-40AD-9550-9FB172358B09}" type="pres">
      <dgm:prSet presAssocID="{E7F69A52-5B0E-4F48-9E26-6593D0909B06}" presName="thickLine" presStyleLbl="alignNode1" presStyleIdx="1" presStyleCnt="3"/>
      <dgm:spPr/>
    </dgm:pt>
    <dgm:pt modelId="{6AE2A0AF-4B57-4605-AD49-DDB6D80A6438}" type="pres">
      <dgm:prSet presAssocID="{E7F69A52-5B0E-4F48-9E26-6593D0909B06}" presName="horz1" presStyleCnt="0"/>
      <dgm:spPr/>
    </dgm:pt>
    <dgm:pt modelId="{84FCBB58-CCD3-4F87-9A37-434FBAE07A69}" type="pres">
      <dgm:prSet presAssocID="{E7F69A52-5B0E-4F48-9E26-6593D0909B06}" presName="tx1" presStyleLbl="revTx" presStyleIdx="1" presStyleCnt="3"/>
      <dgm:spPr/>
    </dgm:pt>
    <dgm:pt modelId="{C515E627-087B-42DA-AEC0-F47372DBFDAC}" type="pres">
      <dgm:prSet presAssocID="{E7F69A52-5B0E-4F48-9E26-6593D0909B06}" presName="vert1" presStyleCnt="0"/>
      <dgm:spPr/>
    </dgm:pt>
    <dgm:pt modelId="{0DF7A1FA-C2D5-49C9-8298-CC82AFB2772C}" type="pres">
      <dgm:prSet presAssocID="{77D64C71-875D-47A1-B15A-B18BAFFD7AE3}" presName="thickLine" presStyleLbl="alignNode1" presStyleIdx="2" presStyleCnt="3"/>
      <dgm:spPr/>
    </dgm:pt>
    <dgm:pt modelId="{0A9E7505-CFD5-46FA-970B-F34A013EC695}" type="pres">
      <dgm:prSet presAssocID="{77D64C71-875D-47A1-B15A-B18BAFFD7AE3}" presName="horz1" presStyleCnt="0"/>
      <dgm:spPr/>
    </dgm:pt>
    <dgm:pt modelId="{B7BE9B51-F9D1-4D13-B4A0-C11691673A0F}" type="pres">
      <dgm:prSet presAssocID="{77D64C71-875D-47A1-B15A-B18BAFFD7AE3}" presName="tx1" presStyleLbl="revTx" presStyleIdx="2" presStyleCnt="3"/>
      <dgm:spPr/>
    </dgm:pt>
    <dgm:pt modelId="{57EEA1D6-3630-4887-BE11-617C16AFDF55}" type="pres">
      <dgm:prSet presAssocID="{77D64C71-875D-47A1-B15A-B18BAFFD7AE3}" presName="vert1" presStyleCnt="0"/>
      <dgm:spPr/>
    </dgm:pt>
  </dgm:ptLst>
  <dgm:cxnLst>
    <dgm:cxn modelId="{97623292-1DE1-476A-8439-1BAA54CBCC92}" type="presOf" srcId="{02AAA1D8-6275-4F93-B16D-C397B613950A}" destId="{FC34A0D3-07F6-45A3-9F43-A0535ABC339F}" srcOrd="0" destOrd="0" presId="urn:microsoft.com/office/officeart/2008/layout/LinedList"/>
    <dgm:cxn modelId="{00B6DEA7-6FE5-4BB1-865F-493FF7BC6891}" srcId="{02AAA1D8-6275-4F93-B16D-C397B613950A}" destId="{77D64C71-875D-47A1-B15A-B18BAFFD7AE3}" srcOrd="2" destOrd="0" parTransId="{B775D606-FC93-4EBA-B0C7-6E646E27A88E}" sibTransId="{1CBA142F-3F5C-4158-B159-1ADC343BAF55}"/>
    <dgm:cxn modelId="{5151ADC5-A1B3-483D-8A02-84A365D38AB3}" type="presOf" srcId="{E7F69A52-5B0E-4F48-9E26-6593D0909B06}" destId="{84FCBB58-CCD3-4F87-9A37-434FBAE07A69}" srcOrd="0" destOrd="0" presId="urn:microsoft.com/office/officeart/2008/layout/LinedList"/>
    <dgm:cxn modelId="{42504BCC-4D12-463B-83A2-B3EA34DB8DB7}" type="presOf" srcId="{77D64C71-875D-47A1-B15A-B18BAFFD7AE3}" destId="{B7BE9B51-F9D1-4D13-B4A0-C11691673A0F}" srcOrd="0" destOrd="0" presId="urn:microsoft.com/office/officeart/2008/layout/LinedList"/>
    <dgm:cxn modelId="{9A4DCED1-B5D6-4175-A38C-2AF6562C87AB}" srcId="{02AAA1D8-6275-4F93-B16D-C397B613950A}" destId="{E7F69A52-5B0E-4F48-9E26-6593D0909B06}" srcOrd="1" destOrd="0" parTransId="{297E7DC1-1E1F-4743-BD60-CE697CA14753}" sibTransId="{17014E1C-AE01-40D1-9524-E7952A6DAA26}"/>
    <dgm:cxn modelId="{522D00F4-885D-449B-B290-54635279AD9D}" srcId="{02AAA1D8-6275-4F93-B16D-C397B613950A}" destId="{7478C3B2-A223-4FDE-A117-0F39F6FD2A65}" srcOrd="0" destOrd="0" parTransId="{3127C921-71A9-4542-9D5C-2114886FA525}" sibTransId="{A3F6A7DA-D4FC-44A5-94C9-1CD11B8D3B64}"/>
    <dgm:cxn modelId="{D42C64FD-28EE-4204-B27D-60CE20BD6E94}" type="presOf" srcId="{7478C3B2-A223-4FDE-A117-0F39F6FD2A65}" destId="{6BD72BBE-FFD0-4AA2-B869-E6EC8A29879C}" srcOrd="0" destOrd="0" presId="urn:microsoft.com/office/officeart/2008/layout/LinedList"/>
    <dgm:cxn modelId="{CC24CF6D-0B3C-493D-A6C4-299225FBE98E}" type="presParOf" srcId="{FC34A0D3-07F6-45A3-9F43-A0535ABC339F}" destId="{729B7FD0-BD65-4820-B7FC-9147EA2FCEF4}" srcOrd="0" destOrd="0" presId="urn:microsoft.com/office/officeart/2008/layout/LinedList"/>
    <dgm:cxn modelId="{E86771D6-32FE-4F81-B055-158C8274C850}" type="presParOf" srcId="{FC34A0D3-07F6-45A3-9F43-A0535ABC339F}" destId="{1BA8B4A4-EEE1-43C7-AE73-F3705C358799}" srcOrd="1" destOrd="0" presId="urn:microsoft.com/office/officeart/2008/layout/LinedList"/>
    <dgm:cxn modelId="{539BC435-D422-40E1-96CF-CBE9F0B781BF}" type="presParOf" srcId="{1BA8B4A4-EEE1-43C7-AE73-F3705C358799}" destId="{6BD72BBE-FFD0-4AA2-B869-E6EC8A29879C}" srcOrd="0" destOrd="0" presId="urn:microsoft.com/office/officeart/2008/layout/LinedList"/>
    <dgm:cxn modelId="{7CD9DBF2-A02D-44F0-88DB-852E9DD0427B}" type="presParOf" srcId="{1BA8B4A4-EEE1-43C7-AE73-F3705C358799}" destId="{40779A77-62F8-4874-BC69-B7317A57E5EC}" srcOrd="1" destOrd="0" presId="urn:microsoft.com/office/officeart/2008/layout/LinedList"/>
    <dgm:cxn modelId="{BDE7D2B4-2EC1-49C1-8F93-24514792ED79}" type="presParOf" srcId="{FC34A0D3-07F6-45A3-9F43-A0535ABC339F}" destId="{87A1E4B9-F966-40AD-9550-9FB172358B09}" srcOrd="2" destOrd="0" presId="urn:microsoft.com/office/officeart/2008/layout/LinedList"/>
    <dgm:cxn modelId="{77558FBA-9C0D-4C41-AFFC-6021BBE510D9}" type="presParOf" srcId="{FC34A0D3-07F6-45A3-9F43-A0535ABC339F}" destId="{6AE2A0AF-4B57-4605-AD49-DDB6D80A6438}" srcOrd="3" destOrd="0" presId="urn:microsoft.com/office/officeart/2008/layout/LinedList"/>
    <dgm:cxn modelId="{9E5A83DF-1F75-47F1-96FD-706F195C5FE5}" type="presParOf" srcId="{6AE2A0AF-4B57-4605-AD49-DDB6D80A6438}" destId="{84FCBB58-CCD3-4F87-9A37-434FBAE07A69}" srcOrd="0" destOrd="0" presId="urn:microsoft.com/office/officeart/2008/layout/LinedList"/>
    <dgm:cxn modelId="{08766CBA-3931-4C22-8A88-F7F9A68A9BDF}" type="presParOf" srcId="{6AE2A0AF-4B57-4605-AD49-DDB6D80A6438}" destId="{C515E627-087B-42DA-AEC0-F47372DBFDAC}" srcOrd="1" destOrd="0" presId="urn:microsoft.com/office/officeart/2008/layout/LinedList"/>
    <dgm:cxn modelId="{BE390FF1-73D0-481C-98B4-C1F580EB3951}" type="presParOf" srcId="{FC34A0D3-07F6-45A3-9F43-A0535ABC339F}" destId="{0DF7A1FA-C2D5-49C9-8298-CC82AFB2772C}" srcOrd="4" destOrd="0" presId="urn:microsoft.com/office/officeart/2008/layout/LinedList"/>
    <dgm:cxn modelId="{F6F8D9CE-5D9D-43EF-9483-5FE563DEE1A1}" type="presParOf" srcId="{FC34A0D3-07F6-45A3-9F43-A0535ABC339F}" destId="{0A9E7505-CFD5-46FA-970B-F34A013EC695}" srcOrd="5" destOrd="0" presId="urn:microsoft.com/office/officeart/2008/layout/LinedList"/>
    <dgm:cxn modelId="{E30181E7-5D15-49C3-8058-E4592E0E93FD}" type="presParOf" srcId="{0A9E7505-CFD5-46FA-970B-F34A013EC695}" destId="{B7BE9B51-F9D1-4D13-B4A0-C11691673A0F}" srcOrd="0" destOrd="0" presId="urn:microsoft.com/office/officeart/2008/layout/LinedList"/>
    <dgm:cxn modelId="{F3176B2F-2EB1-4850-AA25-2104BF0FE9E9}" type="presParOf" srcId="{0A9E7505-CFD5-46FA-970B-F34A013EC695}" destId="{57EEA1D6-3630-4887-BE11-617C16AFDF55}" srcOrd="1"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216B669-527C-4BCD-8055-E7B11E87ED8F}" type="doc">
      <dgm:prSet loTypeId="urn:microsoft.com/office/officeart/2005/8/layout/vList2" loCatId="list" qsTypeId="urn:microsoft.com/office/officeart/2005/8/quickstyle/3d5" qsCatId="3D" csTypeId="urn:microsoft.com/office/officeart/2005/8/colors/colorful2" csCatId="colorful" phldr="1"/>
      <dgm:spPr/>
      <dgm:t>
        <a:bodyPr/>
        <a:lstStyle/>
        <a:p>
          <a:endParaRPr lang="en-US"/>
        </a:p>
      </dgm:t>
    </dgm:pt>
    <dgm:pt modelId="{DD70A221-D2F3-4703-9848-5EBA48F9CE28}">
      <dgm:prSet/>
      <dgm:spPr/>
      <dgm:t>
        <a:bodyPr/>
        <a:lstStyle/>
        <a:p>
          <a:r>
            <a:rPr lang="en-US" dirty="0">
              <a:solidFill>
                <a:schemeClr val="bg1">
                  <a:lumMod val="85000"/>
                  <a:lumOff val="15000"/>
                </a:schemeClr>
              </a:solidFill>
            </a:rPr>
            <a:t>1.)  The number or proportion of LEP (Limited English Proficiency) people eligible to be served or likely to be encountered by the program or grantee;</a:t>
          </a:r>
        </a:p>
      </dgm:t>
    </dgm:pt>
    <dgm:pt modelId="{5B3430D2-9C44-479E-A052-5A9DA1283B29}" type="parTrans" cxnId="{94356EC2-D109-4DFA-BB88-6490F101B481}">
      <dgm:prSet/>
      <dgm:spPr/>
      <dgm:t>
        <a:bodyPr/>
        <a:lstStyle/>
        <a:p>
          <a:endParaRPr lang="en-US"/>
        </a:p>
      </dgm:t>
    </dgm:pt>
    <dgm:pt modelId="{9390274A-68E0-41A0-BED2-B7F3724199D0}" type="sibTrans" cxnId="{94356EC2-D109-4DFA-BB88-6490F101B481}">
      <dgm:prSet/>
      <dgm:spPr/>
      <dgm:t>
        <a:bodyPr/>
        <a:lstStyle/>
        <a:p>
          <a:endParaRPr lang="en-US"/>
        </a:p>
      </dgm:t>
    </dgm:pt>
    <dgm:pt modelId="{0984443F-EB41-4E59-970E-92AA5BE55AF8}">
      <dgm:prSet/>
      <dgm:spPr/>
      <dgm:t>
        <a:bodyPr/>
        <a:lstStyle/>
        <a:p>
          <a:r>
            <a:rPr lang="en-US" dirty="0">
              <a:solidFill>
                <a:schemeClr val="bg1">
                  <a:lumMod val="85000"/>
                  <a:lumOff val="15000"/>
                </a:schemeClr>
              </a:solidFill>
            </a:rPr>
            <a:t>2.)  The frequency with which LEP individuals come in contact with the program;</a:t>
          </a:r>
        </a:p>
      </dgm:t>
    </dgm:pt>
    <dgm:pt modelId="{82FD6C29-4EA3-4818-A4F0-99EED621F4FD}" type="parTrans" cxnId="{C85A74B1-B909-45B8-BCF5-024179696E14}">
      <dgm:prSet/>
      <dgm:spPr/>
      <dgm:t>
        <a:bodyPr/>
        <a:lstStyle/>
        <a:p>
          <a:endParaRPr lang="en-US"/>
        </a:p>
      </dgm:t>
    </dgm:pt>
    <dgm:pt modelId="{BC93FDA3-97A7-44C7-A399-D306A5937AA4}" type="sibTrans" cxnId="{C85A74B1-B909-45B8-BCF5-024179696E14}">
      <dgm:prSet/>
      <dgm:spPr/>
      <dgm:t>
        <a:bodyPr/>
        <a:lstStyle/>
        <a:p>
          <a:endParaRPr lang="en-US"/>
        </a:p>
      </dgm:t>
    </dgm:pt>
    <dgm:pt modelId="{7F7F8614-2F3C-47B7-841E-474E20597FA2}">
      <dgm:prSet/>
      <dgm:spPr/>
      <dgm:t>
        <a:bodyPr/>
        <a:lstStyle/>
        <a:p>
          <a:r>
            <a:rPr lang="en-US" dirty="0">
              <a:solidFill>
                <a:schemeClr val="bg1">
                  <a:lumMod val="85000"/>
                  <a:lumOff val="15000"/>
                </a:schemeClr>
              </a:solidFill>
            </a:rPr>
            <a:t>3.)  The nature and importance of the program, activity, or service provided by the program to people’s lives; and</a:t>
          </a:r>
        </a:p>
      </dgm:t>
    </dgm:pt>
    <dgm:pt modelId="{1C855AD2-099D-4996-9195-2968A7DC9F2A}" type="parTrans" cxnId="{91031B78-EE2E-4C3A-8116-E344F2619366}">
      <dgm:prSet/>
      <dgm:spPr/>
      <dgm:t>
        <a:bodyPr/>
        <a:lstStyle/>
        <a:p>
          <a:endParaRPr lang="en-US"/>
        </a:p>
      </dgm:t>
    </dgm:pt>
    <dgm:pt modelId="{7932FC42-8934-4EEB-845A-A1B81F350B4A}" type="sibTrans" cxnId="{91031B78-EE2E-4C3A-8116-E344F2619366}">
      <dgm:prSet/>
      <dgm:spPr/>
      <dgm:t>
        <a:bodyPr/>
        <a:lstStyle/>
        <a:p>
          <a:endParaRPr lang="en-US"/>
        </a:p>
      </dgm:t>
    </dgm:pt>
    <dgm:pt modelId="{D134F6C6-2959-4D56-BCB3-DA83DCDF2475}">
      <dgm:prSet/>
      <dgm:spPr/>
      <dgm:t>
        <a:bodyPr/>
        <a:lstStyle/>
        <a:p>
          <a:r>
            <a:rPr lang="en-US" dirty="0">
              <a:solidFill>
                <a:schemeClr val="bg1">
                  <a:lumMod val="85000"/>
                  <a:lumOff val="15000"/>
                </a:schemeClr>
              </a:solidFill>
            </a:rPr>
            <a:t>4.)  The resources available to the grantee/recipient and costs.</a:t>
          </a:r>
        </a:p>
      </dgm:t>
    </dgm:pt>
    <dgm:pt modelId="{F8E6F98F-5F29-4621-94E0-29157F545829}" type="parTrans" cxnId="{4028CA72-A9D6-4455-BBA0-29CA73CB9255}">
      <dgm:prSet/>
      <dgm:spPr/>
      <dgm:t>
        <a:bodyPr/>
        <a:lstStyle/>
        <a:p>
          <a:endParaRPr lang="en-US"/>
        </a:p>
      </dgm:t>
    </dgm:pt>
    <dgm:pt modelId="{BA3B22BE-F271-46B4-A9FB-343204868C07}" type="sibTrans" cxnId="{4028CA72-A9D6-4455-BBA0-29CA73CB9255}">
      <dgm:prSet/>
      <dgm:spPr/>
      <dgm:t>
        <a:bodyPr/>
        <a:lstStyle/>
        <a:p>
          <a:endParaRPr lang="en-US"/>
        </a:p>
      </dgm:t>
    </dgm:pt>
    <dgm:pt modelId="{0E2CC8E3-137B-4B0C-95B9-B076EF3DD757}" type="pres">
      <dgm:prSet presAssocID="{6216B669-527C-4BCD-8055-E7B11E87ED8F}" presName="linear" presStyleCnt="0">
        <dgm:presLayoutVars>
          <dgm:animLvl val="lvl"/>
          <dgm:resizeHandles val="exact"/>
        </dgm:presLayoutVars>
      </dgm:prSet>
      <dgm:spPr/>
    </dgm:pt>
    <dgm:pt modelId="{3B975025-F175-4487-8BA6-751493FD92FC}" type="pres">
      <dgm:prSet presAssocID="{DD70A221-D2F3-4703-9848-5EBA48F9CE28}" presName="parentText" presStyleLbl="node1" presStyleIdx="0" presStyleCnt="4">
        <dgm:presLayoutVars>
          <dgm:chMax val="0"/>
          <dgm:bulletEnabled val="1"/>
        </dgm:presLayoutVars>
      </dgm:prSet>
      <dgm:spPr/>
    </dgm:pt>
    <dgm:pt modelId="{1EDE0527-5ED4-492F-97C0-17E1D4A0997A}" type="pres">
      <dgm:prSet presAssocID="{9390274A-68E0-41A0-BED2-B7F3724199D0}" presName="spacer" presStyleCnt="0"/>
      <dgm:spPr/>
    </dgm:pt>
    <dgm:pt modelId="{8ACB29F8-9DB7-40E8-8C9E-8347418DE4D4}" type="pres">
      <dgm:prSet presAssocID="{0984443F-EB41-4E59-970E-92AA5BE55AF8}" presName="parentText" presStyleLbl="node1" presStyleIdx="1" presStyleCnt="4" custLinFactY="-4164" custLinFactNeighborX="-5114" custLinFactNeighborY="-100000">
        <dgm:presLayoutVars>
          <dgm:chMax val="0"/>
          <dgm:bulletEnabled val="1"/>
        </dgm:presLayoutVars>
      </dgm:prSet>
      <dgm:spPr/>
    </dgm:pt>
    <dgm:pt modelId="{8967E5CA-2621-4FFA-8B93-268DFA1148F2}" type="pres">
      <dgm:prSet presAssocID="{BC93FDA3-97A7-44C7-A399-D306A5937AA4}" presName="spacer" presStyleCnt="0"/>
      <dgm:spPr/>
    </dgm:pt>
    <dgm:pt modelId="{6C053A78-10B4-4E0A-8459-247143E8C71E}" type="pres">
      <dgm:prSet presAssocID="{7F7F8614-2F3C-47B7-841E-474E20597FA2}" presName="parentText" presStyleLbl="node1" presStyleIdx="2" presStyleCnt="4">
        <dgm:presLayoutVars>
          <dgm:chMax val="0"/>
          <dgm:bulletEnabled val="1"/>
        </dgm:presLayoutVars>
      </dgm:prSet>
      <dgm:spPr/>
    </dgm:pt>
    <dgm:pt modelId="{58B13E07-9BBF-4D00-84CB-8409102E1D11}" type="pres">
      <dgm:prSet presAssocID="{7932FC42-8934-4EEB-845A-A1B81F350B4A}" presName="spacer" presStyleCnt="0"/>
      <dgm:spPr/>
    </dgm:pt>
    <dgm:pt modelId="{35D8B27C-B621-40D5-B3A8-25E9F62E47EA}" type="pres">
      <dgm:prSet presAssocID="{D134F6C6-2959-4D56-BCB3-DA83DCDF2475}" presName="parentText" presStyleLbl="node1" presStyleIdx="3" presStyleCnt="4">
        <dgm:presLayoutVars>
          <dgm:chMax val="0"/>
          <dgm:bulletEnabled val="1"/>
        </dgm:presLayoutVars>
      </dgm:prSet>
      <dgm:spPr/>
    </dgm:pt>
  </dgm:ptLst>
  <dgm:cxnLst>
    <dgm:cxn modelId="{6C1FB711-4744-4A20-BF1D-660120E5BFE2}" type="presOf" srcId="{DD70A221-D2F3-4703-9848-5EBA48F9CE28}" destId="{3B975025-F175-4487-8BA6-751493FD92FC}" srcOrd="0" destOrd="0" presId="urn:microsoft.com/office/officeart/2005/8/layout/vList2"/>
    <dgm:cxn modelId="{BDEAD138-9D4C-48EC-A5B1-19F2F566DFF0}" type="presOf" srcId="{6216B669-527C-4BCD-8055-E7B11E87ED8F}" destId="{0E2CC8E3-137B-4B0C-95B9-B076EF3DD757}" srcOrd="0" destOrd="0" presId="urn:microsoft.com/office/officeart/2005/8/layout/vList2"/>
    <dgm:cxn modelId="{4028CA72-A9D6-4455-BBA0-29CA73CB9255}" srcId="{6216B669-527C-4BCD-8055-E7B11E87ED8F}" destId="{D134F6C6-2959-4D56-BCB3-DA83DCDF2475}" srcOrd="3" destOrd="0" parTransId="{F8E6F98F-5F29-4621-94E0-29157F545829}" sibTransId="{BA3B22BE-F271-46B4-A9FB-343204868C07}"/>
    <dgm:cxn modelId="{91031B78-EE2E-4C3A-8116-E344F2619366}" srcId="{6216B669-527C-4BCD-8055-E7B11E87ED8F}" destId="{7F7F8614-2F3C-47B7-841E-474E20597FA2}" srcOrd="2" destOrd="0" parTransId="{1C855AD2-099D-4996-9195-2968A7DC9F2A}" sibTransId="{7932FC42-8934-4EEB-845A-A1B81F350B4A}"/>
    <dgm:cxn modelId="{83966E97-7414-417C-8295-1EC7F31DC7EA}" type="presOf" srcId="{0984443F-EB41-4E59-970E-92AA5BE55AF8}" destId="{8ACB29F8-9DB7-40E8-8C9E-8347418DE4D4}" srcOrd="0" destOrd="0" presId="urn:microsoft.com/office/officeart/2005/8/layout/vList2"/>
    <dgm:cxn modelId="{95546998-5EF3-447F-B762-80884D5B9FA3}" type="presOf" srcId="{7F7F8614-2F3C-47B7-841E-474E20597FA2}" destId="{6C053A78-10B4-4E0A-8459-247143E8C71E}" srcOrd="0" destOrd="0" presId="urn:microsoft.com/office/officeart/2005/8/layout/vList2"/>
    <dgm:cxn modelId="{C85A74B1-B909-45B8-BCF5-024179696E14}" srcId="{6216B669-527C-4BCD-8055-E7B11E87ED8F}" destId="{0984443F-EB41-4E59-970E-92AA5BE55AF8}" srcOrd="1" destOrd="0" parTransId="{82FD6C29-4EA3-4818-A4F0-99EED621F4FD}" sibTransId="{BC93FDA3-97A7-44C7-A399-D306A5937AA4}"/>
    <dgm:cxn modelId="{94356EC2-D109-4DFA-BB88-6490F101B481}" srcId="{6216B669-527C-4BCD-8055-E7B11E87ED8F}" destId="{DD70A221-D2F3-4703-9848-5EBA48F9CE28}" srcOrd="0" destOrd="0" parTransId="{5B3430D2-9C44-479E-A052-5A9DA1283B29}" sibTransId="{9390274A-68E0-41A0-BED2-B7F3724199D0}"/>
    <dgm:cxn modelId="{87ECBAFD-EE9B-4680-B1CD-ADD4C0CB5FC8}" type="presOf" srcId="{D134F6C6-2959-4D56-BCB3-DA83DCDF2475}" destId="{35D8B27C-B621-40D5-B3A8-25E9F62E47EA}" srcOrd="0" destOrd="0" presId="urn:microsoft.com/office/officeart/2005/8/layout/vList2"/>
    <dgm:cxn modelId="{94B483EE-8BAA-4DCF-A608-2D741DAC2AA6}" type="presParOf" srcId="{0E2CC8E3-137B-4B0C-95B9-B076EF3DD757}" destId="{3B975025-F175-4487-8BA6-751493FD92FC}" srcOrd="0" destOrd="0" presId="urn:microsoft.com/office/officeart/2005/8/layout/vList2"/>
    <dgm:cxn modelId="{0E26C90F-0673-48F7-9A13-29AD86670CA6}" type="presParOf" srcId="{0E2CC8E3-137B-4B0C-95B9-B076EF3DD757}" destId="{1EDE0527-5ED4-492F-97C0-17E1D4A0997A}" srcOrd="1" destOrd="0" presId="urn:microsoft.com/office/officeart/2005/8/layout/vList2"/>
    <dgm:cxn modelId="{5B6DA4AD-50CA-4676-8067-26EDC8CE0965}" type="presParOf" srcId="{0E2CC8E3-137B-4B0C-95B9-B076EF3DD757}" destId="{8ACB29F8-9DB7-40E8-8C9E-8347418DE4D4}" srcOrd="2" destOrd="0" presId="urn:microsoft.com/office/officeart/2005/8/layout/vList2"/>
    <dgm:cxn modelId="{F3D7FBAB-94A3-4CE4-A13A-59967A51F232}" type="presParOf" srcId="{0E2CC8E3-137B-4B0C-95B9-B076EF3DD757}" destId="{8967E5CA-2621-4FFA-8B93-268DFA1148F2}" srcOrd="3" destOrd="0" presId="urn:microsoft.com/office/officeart/2005/8/layout/vList2"/>
    <dgm:cxn modelId="{72A7FB8A-18CC-4C44-A6AE-C60B51C8DF7D}" type="presParOf" srcId="{0E2CC8E3-137B-4B0C-95B9-B076EF3DD757}" destId="{6C053A78-10B4-4E0A-8459-247143E8C71E}" srcOrd="4" destOrd="0" presId="urn:microsoft.com/office/officeart/2005/8/layout/vList2"/>
    <dgm:cxn modelId="{7AA5F0A9-DD33-4261-8E50-13AAB3B10153}" type="presParOf" srcId="{0E2CC8E3-137B-4B0C-95B9-B076EF3DD757}" destId="{58B13E07-9BBF-4D00-84CB-8409102E1D11}" srcOrd="5" destOrd="0" presId="urn:microsoft.com/office/officeart/2005/8/layout/vList2"/>
    <dgm:cxn modelId="{62F43235-C003-44DD-8F06-E66557883920}" type="presParOf" srcId="{0E2CC8E3-137B-4B0C-95B9-B076EF3DD757}" destId="{35D8B27C-B621-40D5-B3A8-25E9F62E47EA}" srcOrd="6" destOrd="0" presId="urn:microsoft.com/office/officeart/2005/8/layout/vList2"/>
  </dgm:cxnLst>
  <dgm:bg>
    <a:solidFill>
      <a:schemeClr val="accent6">
        <a:lumMod val="50000"/>
      </a:schemeClr>
    </a:solidFill>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90629F-526F-409F-BACD-8B633B3E6770}">
      <dsp:nvSpPr>
        <dsp:cNvPr id="0" name=""/>
        <dsp:cNvSpPr/>
      </dsp:nvSpPr>
      <dsp:spPr>
        <a:xfrm>
          <a:off x="0" y="103581"/>
          <a:ext cx="6261100" cy="1755877"/>
        </a:xfrm>
        <a:prstGeom prst="roundRect">
          <a:avLst/>
        </a:prstGeom>
        <a:gradFill rotWithShape="0">
          <a:gsLst>
            <a:gs pos="0">
              <a:schemeClr val="accent6">
                <a:alpha val="90000"/>
                <a:hueOff val="0"/>
                <a:satOff val="0"/>
                <a:lumOff val="0"/>
                <a:alphaOff val="0"/>
                <a:tint val="94000"/>
                <a:satMod val="103000"/>
                <a:lumMod val="102000"/>
              </a:schemeClr>
            </a:gs>
            <a:gs pos="50000">
              <a:schemeClr val="accent6">
                <a:alpha val="90000"/>
                <a:hueOff val="0"/>
                <a:satOff val="0"/>
                <a:lumOff val="0"/>
                <a:alphaOff val="0"/>
                <a:shade val="100000"/>
                <a:satMod val="110000"/>
                <a:lumMod val="100000"/>
              </a:schemeClr>
            </a:gs>
            <a:gs pos="100000">
              <a:schemeClr val="accent6">
                <a:alpha val="90000"/>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Frontline volunteers, such as individuals who regularly interact with applicants and participants, determine eligibility, or handle personal information must receive full Civil Rights training on an annual basis</a:t>
          </a:r>
        </a:p>
      </dsp:txBody>
      <dsp:txXfrm>
        <a:off x="85715" y="189296"/>
        <a:ext cx="6089670" cy="1584447"/>
      </dsp:txXfrm>
    </dsp:sp>
    <dsp:sp modelId="{2CF6169E-1D89-4A17-B993-A9C45C133A2D}">
      <dsp:nvSpPr>
        <dsp:cNvPr id="0" name=""/>
        <dsp:cNvSpPr/>
      </dsp:nvSpPr>
      <dsp:spPr>
        <a:xfrm>
          <a:off x="0" y="1911298"/>
          <a:ext cx="6261100" cy="1755877"/>
        </a:xfrm>
        <a:prstGeom prst="roundRect">
          <a:avLst/>
        </a:prstGeom>
        <a:gradFill rotWithShape="0">
          <a:gsLst>
            <a:gs pos="0">
              <a:schemeClr val="accent6">
                <a:alpha val="90000"/>
                <a:hueOff val="0"/>
                <a:satOff val="0"/>
                <a:lumOff val="0"/>
                <a:alphaOff val="-20000"/>
                <a:tint val="94000"/>
                <a:satMod val="103000"/>
                <a:lumMod val="102000"/>
              </a:schemeClr>
            </a:gs>
            <a:gs pos="50000">
              <a:schemeClr val="accent6">
                <a:alpha val="90000"/>
                <a:hueOff val="0"/>
                <a:satOff val="0"/>
                <a:lumOff val="0"/>
                <a:alphaOff val="-20000"/>
                <a:shade val="100000"/>
                <a:satMod val="110000"/>
                <a:lumMod val="100000"/>
              </a:schemeClr>
            </a:gs>
            <a:gs pos="100000">
              <a:schemeClr val="accent6">
                <a:alpha val="90000"/>
                <a:hueOff val="0"/>
                <a:satOff val="0"/>
                <a:lumOff val="0"/>
                <a:alphaOff val="-2000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Volunteers who do not handle personal information and who may infrequently interact with program applicants, participants, or frontline staff must receive, at a minimum, limited Civil Rights training, which covers customer service and any other subject matter applicable to each volunteer’s role and responsibilities</a:t>
          </a:r>
        </a:p>
      </dsp:txBody>
      <dsp:txXfrm>
        <a:off x="85715" y="1997013"/>
        <a:ext cx="6089670" cy="1584447"/>
      </dsp:txXfrm>
    </dsp:sp>
    <dsp:sp modelId="{45280B89-15FB-4EC5-8827-0FFFFEFED55D}">
      <dsp:nvSpPr>
        <dsp:cNvPr id="0" name=""/>
        <dsp:cNvSpPr/>
      </dsp:nvSpPr>
      <dsp:spPr>
        <a:xfrm>
          <a:off x="0" y="3719016"/>
          <a:ext cx="6261100" cy="1755877"/>
        </a:xfrm>
        <a:prstGeom prst="roundRect">
          <a:avLst/>
        </a:prstGeom>
        <a:gradFill rotWithShape="0">
          <a:gsLst>
            <a:gs pos="0">
              <a:schemeClr val="accent6">
                <a:alpha val="90000"/>
                <a:hueOff val="0"/>
                <a:satOff val="0"/>
                <a:lumOff val="0"/>
                <a:alphaOff val="-40000"/>
                <a:tint val="94000"/>
                <a:satMod val="103000"/>
                <a:lumMod val="102000"/>
              </a:schemeClr>
            </a:gs>
            <a:gs pos="50000">
              <a:schemeClr val="accent6">
                <a:alpha val="90000"/>
                <a:hueOff val="0"/>
                <a:satOff val="0"/>
                <a:lumOff val="0"/>
                <a:alphaOff val="-40000"/>
                <a:shade val="100000"/>
                <a:satMod val="110000"/>
                <a:lumMod val="100000"/>
              </a:schemeClr>
            </a:gs>
            <a:gs pos="100000">
              <a:schemeClr val="accent6">
                <a:alpha val="90000"/>
                <a:hueOff val="0"/>
                <a:satOff val="0"/>
                <a:lumOff val="0"/>
                <a:alphaOff val="-4000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Volunteers who do not interact in any way with program applicants and participants and who do not handle personal information are not required to complete Civil Rights training </a:t>
          </a:r>
        </a:p>
      </dsp:txBody>
      <dsp:txXfrm>
        <a:off x="85715" y="3804731"/>
        <a:ext cx="6089670" cy="158444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AF9DA4-CB76-4299-A411-17C65F95456C}">
      <dsp:nvSpPr>
        <dsp:cNvPr id="0" name=""/>
        <dsp:cNvSpPr/>
      </dsp:nvSpPr>
      <dsp:spPr>
        <a:xfrm>
          <a:off x="83199" y="1997"/>
          <a:ext cx="3275991" cy="19655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lumMod val="95000"/>
                  <a:lumOff val="5000"/>
                </a:schemeClr>
              </a:solidFill>
            </a:rPr>
            <a:t>Prohibit discrimination on the basis of religion, religious belief, or religious character in the administration of Federal funds</a:t>
          </a:r>
        </a:p>
      </dsp:txBody>
      <dsp:txXfrm>
        <a:off x="83199" y="1997"/>
        <a:ext cx="3275991" cy="1965594"/>
      </dsp:txXfrm>
    </dsp:sp>
    <dsp:sp modelId="{3E25C607-03F6-4B15-B9B4-69FAD3AE45B7}">
      <dsp:nvSpPr>
        <dsp:cNvPr id="0" name=""/>
        <dsp:cNvSpPr/>
      </dsp:nvSpPr>
      <dsp:spPr>
        <a:xfrm>
          <a:off x="3686789" y="1997"/>
          <a:ext cx="3275991" cy="19655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lumMod val="95000"/>
                  <a:lumOff val="5000"/>
                </a:schemeClr>
              </a:solidFill>
            </a:rPr>
            <a:t>Allow a religious organization that participates in USDA programs to retain its independence and continue to carry out its mission, provided that direct USDA funds do not support any inherently religious activities such as worship or religious instruction</a:t>
          </a:r>
        </a:p>
      </dsp:txBody>
      <dsp:txXfrm>
        <a:off x="3686789" y="1997"/>
        <a:ext cx="3275991" cy="1965594"/>
      </dsp:txXfrm>
    </dsp:sp>
    <dsp:sp modelId="{5B59B3BC-7425-4F23-BBA3-D025B9CC659D}">
      <dsp:nvSpPr>
        <dsp:cNvPr id="0" name=""/>
        <dsp:cNvSpPr/>
      </dsp:nvSpPr>
      <dsp:spPr>
        <a:xfrm>
          <a:off x="7290380" y="1997"/>
          <a:ext cx="3275991" cy="19655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lumMod val="95000"/>
                  <a:lumOff val="5000"/>
                </a:schemeClr>
              </a:solidFill>
              <a:effectLst/>
            </a:rPr>
            <a:t>Clarify that faith-based organizations can use space in their facilities to provide USDA-funded service without removing religious art, icons, scriptures, or other religious symbols</a:t>
          </a:r>
          <a:endParaRPr lang="en-US" sz="1600" kern="1200" dirty="0">
            <a:solidFill>
              <a:schemeClr val="bg1">
                <a:lumMod val="95000"/>
                <a:lumOff val="5000"/>
              </a:schemeClr>
            </a:solidFill>
          </a:endParaRPr>
        </a:p>
      </dsp:txBody>
      <dsp:txXfrm>
        <a:off x="7290380" y="1997"/>
        <a:ext cx="3275991" cy="1965594"/>
      </dsp:txXfrm>
    </dsp:sp>
    <dsp:sp modelId="{C0BFCBB3-FD1B-4F58-823B-89613D828CB7}">
      <dsp:nvSpPr>
        <dsp:cNvPr id="0" name=""/>
        <dsp:cNvSpPr/>
      </dsp:nvSpPr>
      <dsp:spPr>
        <a:xfrm>
          <a:off x="3686789" y="2295191"/>
          <a:ext cx="3275991" cy="19655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lumMod val="95000"/>
                  <a:lumOff val="5000"/>
                </a:schemeClr>
              </a:solidFill>
              <a:effectLst/>
            </a:rPr>
            <a:t>Ensure that no organization that receives direct financial assistance from the USDA can discriminate against a program beneficiary, on the basis of religion or religious belief</a:t>
          </a:r>
          <a:endParaRPr lang="en-US" sz="1600" kern="1200" dirty="0">
            <a:solidFill>
              <a:schemeClr val="bg1">
                <a:lumMod val="95000"/>
                <a:lumOff val="5000"/>
              </a:schemeClr>
            </a:solidFill>
          </a:endParaRPr>
        </a:p>
      </dsp:txBody>
      <dsp:txXfrm>
        <a:off x="3686789" y="2295191"/>
        <a:ext cx="3275991" cy="196559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29F6C9-745E-467C-9550-DD1C937FD4B0}">
      <dsp:nvSpPr>
        <dsp:cNvPr id="0" name=""/>
        <dsp:cNvSpPr/>
      </dsp:nvSpPr>
      <dsp:spPr>
        <a:xfrm>
          <a:off x="0" y="0"/>
          <a:ext cx="9613900" cy="11246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800100">
            <a:lnSpc>
              <a:spcPct val="90000"/>
            </a:lnSpc>
            <a:spcBef>
              <a:spcPct val="0"/>
            </a:spcBef>
            <a:spcAft>
              <a:spcPct val="35000"/>
            </a:spcAft>
            <a:buNone/>
          </a:pPr>
          <a:r>
            <a:rPr lang="en-US" sz="1800" kern="1200" dirty="0"/>
            <a:t>FOCUS ON THE SITUATION ONLY</a:t>
          </a:r>
        </a:p>
        <a:p>
          <a:pPr marL="171450" lvl="1" indent="-171450" algn="l" defTabSz="711200">
            <a:lnSpc>
              <a:spcPct val="90000"/>
            </a:lnSpc>
            <a:spcBef>
              <a:spcPct val="0"/>
            </a:spcBef>
            <a:spcAft>
              <a:spcPct val="15000"/>
            </a:spcAft>
            <a:buFont typeface="Arial" panose="020B0604020202020204" pitchFamily="34" charset="0"/>
            <a:buChar char="•"/>
          </a:pPr>
          <a:r>
            <a:rPr lang="en-US" sz="1600" kern="1200" dirty="0">
              <a:solidFill>
                <a:srgbClr val="231F20"/>
              </a:solidFill>
              <a:latin typeface="inherit"/>
            </a:rPr>
            <a:t>Engage with the upset customer directly, giving them your full attention and eye contact</a:t>
          </a:r>
          <a:endParaRPr lang="en-US" sz="1600" kern="1200" dirty="0"/>
        </a:p>
      </dsp:txBody>
      <dsp:txXfrm>
        <a:off x="2035244" y="0"/>
        <a:ext cx="7578655" cy="1124644"/>
      </dsp:txXfrm>
    </dsp:sp>
    <dsp:sp modelId="{57EB90C1-B7FE-455D-887D-1C9632472E50}">
      <dsp:nvSpPr>
        <dsp:cNvPr id="0" name=""/>
        <dsp:cNvSpPr/>
      </dsp:nvSpPr>
      <dsp:spPr>
        <a:xfrm>
          <a:off x="112464" y="112464"/>
          <a:ext cx="1922780" cy="899715"/>
        </a:xfrm>
        <a:prstGeom prst="roundRect">
          <a:avLst>
            <a:gd name="adj" fmla="val 10000"/>
          </a:avLst>
        </a:prstGeom>
        <a:blipFill rotWithShape="1">
          <a:blip xmlns:r="http://schemas.openxmlformats.org/officeDocument/2006/relationships" r:embed="rId1"/>
          <a:srcRect/>
          <a:stretch>
            <a:fillRect t="-21000" b="-21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66999D-0C37-4B1D-AF4D-A4675D81324C}">
      <dsp:nvSpPr>
        <dsp:cNvPr id="0" name=""/>
        <dsp:cNvSpPr/>
      </dsp:nvSpPr>
      <dsp:spPr>
        <a:xfrm>
          <a:off x="0" y="1237109"/>
          <a:ext cx="9613900" cy="11246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LET THEM VENT</a:t>
          </a:r>
        </a:p>
        <a:p>
          <a:pPr marL="171450" lvl="1" indent="-171450" algn="l" defTabSz="711200">
            <a:lnSpc>
              <a:spcPct val="90000"/>
            </a:lnSpc>
            <a:spcBef>
              <a:spcPct val="0"/>
            </a:spcBef>
            <a:spcAft>
              <a:spcPct val="15000"/>
            </a:spcAft>
            <a:buFont typeface="Arial" panose="020B0604020202020204" pitchFamily="34" charset="0"/>
            <a:buChar char="•"/>
          </a:pPr>
          <a:r>
            <a:rPr lang="en-US" sz="1600" kern="1200" dirty="0">
              <a:solidFill>
                <a:srgbClr val="231F20"/>
              </a:solidFill>
              <a:latin typeface="inherit"/>
            </a:rPr>
            <a:t>Hear the customer out before you step in. If you interrupt, they may need to repeat what they have already said.</a:t>
          </a:r>
          <a:endParaRPr lang="en-US" sz="1600" kern="1200" dirty="0"/>
        </a:p>
      </dsp:txBody>
      <dsp:txXfrm>
        <a:off x="2035244" y="1237109"/>
        <a:ext cx="7578655" cy="1124644"/>
      </dsp:txXfrm>
    </dsp:sp>
    <dsp:sp modelId="{61E2B655-5DF1-4ABF-90C4-69EC5803D0D1}">
      <dsp:nvSpPr>
        <dsp:cNvPr id="0" name=""/>
        <dsp:cNvSpPr/>
      </dsp:nvSpPr>
      <dsp:spPr>
        <a:xfrm>
          <a:off x="112464" y="1349573"/>
          <a:ext cx="1922780" cy="899715"/>
        </a:xfrm>
        <a:prstGeom prst="roundRect">
          <a:avLst>
            <a:gd name="adj" fmla="val 10000"/>
          </a:avLst>
        </a:prstGeom>
        <a:blipFill rotWithShape="1">
          <a:blip xmlns:r="http://schemas.openxmlformats.org/officeDocument/2006/relationships" r:embed="rId2"/>
          <a:srcRect/>
          <a:stretch>
            <a:fillRect t="-31000" b="-31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8475E8-9D1D-449A-8515-46A5A3ACE783}">
      <dsp:nvSpPr>
        <dsp:cNvPr id="0" name=""/>
        <dsp:cNvSpPr/>
      </dsp:nvSpPr>
      <dsp:spPr>
        <a:xfrm>
          <a:off x="0" y="2474218"/>
          <a:ext cx="9613900" cy="11246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800100">
            <a:lnSpc>
              <a:spcPct val="90000"/>
            </a:lnSpc>
            <a:spcBef>
              <a:spcPct val="0"/>
            </a:spcBef>
            <a:spcAft>
              <a:spcPct val="35000"/>
            </a:spcAft>
            <a:buNone/>
          </a:pPr>
          <a:r>
            <a:rPr lang="en-US" sz="1800" kern="1200" dirty="0"/>
            <a:t>RELATE TO THE CUSTOMER</a:t>
          </a:r>
        </a:p>
        <a:p>
          <a:pPr marL="171450" lvl="1" indent="-171450" algn="just" defTabSz="711200">
            <a:lnSpc>
              <a:spcPct val="90000"/>
            </a:lnSpc>
            <a:spcBef>
              <a:spcPct val="0"/>
            </a:spcBef>
            <a:spcAft>
              <a:spcPct val="15000"/>
            </a:spcAft>
            <a:buChar char="•"/>
          </a:pPr>
          <a:r>
            <a:rPr lang="en-US" sz="1600" kern="1200" dirty="0">
              <a:solidFill>
                <a:srgbClr val="231F20"/>
              </a:solidFill>
              <a:latin typeface="inherit"/>
            </a:rPr>
            <a:t> Perhaps the most important step in resolving a conflict is letting your customer know                            that you “feel their pain.”</a:t>
          </a:r>
          <a:endParaRPr lang="en-US" sz="1600" kern="1200" dirty="0"/>
        </a:p>
      </dsp:txBody>
      <dsp:txXfrm>
        <a:off x="2035244" y="2474218"/>
        <a:ext cx="7578655" cy="1124644"/>
      </dsp:txXfrm>
    </dsp:sp>
    <dsp:sp modelId="{BA590D2A-9CC4-4C62-B187-F8D16DCEFCBD}">
      <dsp:nvSpPr>
        <dsp:cNvPr id="0" name=""/>
        <dsp:cNvSpPr/>
      </dsp:nvSpPr>
      <dsp:spPr>
        <a:xfrm>
          <a:off x="112464" y="2586682"/>
          <a:ext cx="1922780" cy="899715"/>
        </a:xfrm>
        <a:prstGeom prst="roundRect">
          <a:avLst>
            <a:gd name="adj" fmla="val 10000"/>
          </a:avLst>
        </a:prstGeom>
        <a:blipFill rotWithShape="1">
          <a:blip xmlns:r="http://schemas.openxmlformats.org/officeDocument/2006/relationships" r:embed="rId3"/>
          <a:srcRect/>
          <a:stretch>
            <a:fillRect t="-8000" b="-8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4812FD-4509-43B2-83C4-13B286ACE9FF}">
      <dsp:nvSpPr>
        <dsp:cNvPr id="0" name=""/>
        <dsp:cNvSpPr/>
      </dsp:nvSpPr>
      <dsp:spPr>
        <a:xfrm>
          <a:off x="0" y="404721"/>
          <a:ext cx="9613900" cy="630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D87014-9FD3-48FF-9583-9E10D523C5E2}">
      <dsp:nvSpPr>
        <dsp:cNvPr id="0" name=""/>
        <dsp:cNvSpPr/>
      </dsp:nvSpPr>
      <dsp:spPr>
        <a:xfrm>
          <a:off x="480695" y="35721"/>
          <a:ext cx="6729730" cy="7380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368" tIns="0" rIns="254368" bIns="0" numCol="1" spcCol="1270" anchor="ctr" anchorCtr="0">
          <a:noAutofit/>
        </a:bodyPr>
        <a:lstStyle/>
        <a:p>
          <a:pPr marL="0" lvl="0" indent="0" algn="l" defTabSz="1111250">
            <a:lnSpc>
              <a:spcPct val="90000"/>
            </a:lnSpc>
            <a:spcBef>
              <a:spcPct val="0"/>
            </a:spcBef>
            <a:spcAft>
              <a:spcPct val="35000"/>
            </a:spcAft>
            <a:buNone/>
          </a:pPr>
          <a:r>
            <a:rPr lang="en-US" sz="2500" kern="1200" dirty="0">
              <a:solidFill>
                <a:schemeClr val="bg1">
                  <a:lumMod val="95000"/>
                  <a:lumOff val="5000"/>
                </a:schemeClr>
              </a:solidFill>
            </a:rPr>
            <a:t>Be professional</a:t>
          </a:r>
        </a:p>
      </dsp:txBody>
      <dsp:txXfrm>
        <a:off x="516721" y="71747"/>
        <a:ext cx="6657678" cy="665948"/>
      </dsp:txXfrm>
    </dsp:sp>
    <dsp:sp modelId="{67845FD8-B754-4DB3-80CE-DB2D7760635F}">
      <dsp:nvSpPr>
        <dsp:cNvPr id="0" name=""/>
        <dsp:cNvSpPr/>
      </dsp:nvSpPr>
      <dsp:spPr>
        <a:xfrm>
          <a:off x="0" y="1538721"/>
          <a:ext cx="9613900" cy="630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97C1087-8C50-4A52-A0A6-35A8856F88E8}">
      <dsp:nvSpPr>
        <dsp:cNvPr id="0" name=""/>
        <dsp:cNvSpPr/>
      </dsp:nvSpPr>
      <dsp:spPr>
        <a:xfrm>
          <a:off x="480695" y="1169721"/>
          <a:ext cx="6729730" cy="7380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368" tIns="0" rIns="254368" bIns="0" numCol="1" spcCol="1270" anchor="ctr" anchorCtr="0">
          <a:noAutofit/>
        </a:bodyPr>
        <a:lstStyle/>
        <a:p>
          <a:pPr marL="0" lvl="0" indent="0" algn="l" defTabSz="1111250">
            <a:lnSpc>
              <a:spcPct val="90000"/>
            </a:lnSpc>
            <a:spcBef>
              <a:spcPct val="0"/>
            </a:spcBef>
            <a:spcAft>
              <a:spcPct val="35000"/>
            </a:spcAft>
            <a:buNone/>
          </a:pPr>
          <a:r>
            <a:rPr lang="en-US" sz="2500" kern="1200" dirty="0">
              <a:solidFill>
                <a:schemeClr val="bg1">
                  <a:lumMod val="95000"/>
                  <a:lumOff val="5000"/>
                </a:schemeClr>
              </a:solidFill>
            </a:rPr>
            <a:t>Be courteous</a:t>
          </a:r>
        </a:p>
      </dsp:txBody>
      <dsp:txXfrm>
        <a:off x="516721" y="1205747"/>
        <a:ext cx="6657678" cy="665948"/>
      </dsp:txXfrm>
    </dsp:sp>
    <dsp:sp modelId="{588C70B4-FE13-4394-AD7F-F82977921BF4}">
      <dsp:nvSpPr>
        <dsp:cNvPr id="0" name=""/>
        <dsp:cNvSpPr/>
      </dsp:nvSpPr>
      <dsp:spPr>
        <a:xfrm>
          <a:off x="0" y="2672721"/>
          <a:ext cx="9613900" cy="630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CE9C3F5-C5D0-4FC9-AD70-C4C10C3AD2E2}">
      <dsp:nvSpPr>
        <dsp:cNvPr id="0" name=""/>
        <dsp:cNvSpPr/>
      </dsp:nvSpPr>
      <dsp:spPr>
        <a:xfrm>
          <a:off x="480695" y="2303721"/>
          <a:ext cx="6729730" cy="7380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368" tIns="0" rIns="254368" bIns="0" numCol="1" spcCol="1270" anchor="ctr" anchorCtr="0">
          <a:noAutofit/>
        </a:bodyPr>
        <a:lstStyle/>
        <a:p>
          <a:pPr marL="0" lvl="0" indent="0" algn="l" defTabSz="1111250">
            <a:lnSpc>
              <a:spcPct val="90000"/>
            </a:lnSpc>
            <a:spcBef>
              <a:spcPct val="0"/>
            </a:spcBef>
            <a:spcAft>
              <a:spcPct val="35000"/>
            </a:spcAft>
            <a:buNone/>
          </a:pPr>
          <a:r>
            <a:rPr lang="en-US" sz="2500" kern="1200" dirty="0">
              <a:solidFill>
                <a:schemeClr val="bg1">
                  <a:lumMod val="95000"/>
                  <a:lumOff val="5000"/>
                </a:schemeClr>
              </a:solidFill>
            </a:rPr>
            <a:t>Listen intently and take notes if necessary</a:t>
          </a:r>
        </a:p>
      </dsp:txBody>
      <dsp:txXfrm>
        <a:off x="516721" y="2339747"/>
        <a:ext cx="6657678" cy="66594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4812FD-4509-43B2-83C4-13B286ACE9FF}">
      <dsp:nvSpPr>
        <dsp:cNvPr id="0" name=""/>
        <dsp:cNvSpPr/>
      </dsp:nvSpPr>
      <dsp:spPr>
        <a:xfrm>
          <a:off x="0" y="373717"/>
          <a:ext cx="9613900" cy="630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D87014-9FD3-48FF-9583-9E10D523C5E2}">
      <dsp:nvSpPr>
        <dsp:cNvPr id="0" name=""/>
        <dsp:cNvSpPr/>
      </dsp:nvSpPr>
      <dsp:spPr>
        <a:xfrm>
          <a:off x="480695" y="4717"/>
          <a:ext cx="6729730" cy="7380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368" tIns="0" rIns="254368" bIns="0" numCol="1" spcCol="1270" anchor="ctr" anchorCtr="0">
          <a:noAutofit/>
        </a:bodyPr>
        <a:lstStyle/>
        <a:p>
          <a:pPr marL="0" lvl="0" indent="0" algn="l" defTabSz="1111250">
            <a:lnSpc>
              <a:spcPct val="90000"/>
            </a:lnSpc>
            <a:spcBef>
              <a:spcPct val="0"/>
            </a:spcBef>
            <a:spcAft>
              <a:spcPct val="35000"/>
            </a:spcAft>
            <a:buNone/>
          </a:pPr>
          <a:r>
            <a:rPr lang="en-US" sz="2500" kern="1200" dirty="0">
              <a:solidFill>
                <a:schemeClr val="bg1">
                  <a:lumMod val="95000"/>
                  <a:lumOff val="5000"/>
                </a:schemeClr>
              </a:solidFill>
            </a:rPr>
            <a:t>Repeat back what you have been told to ensure correctness</a:t>
          </a:r>
        </a:p>
      </dsp:txBody>
      <dsp:txXfrm>
        <a:off x="516721" y="40743"/>
        <a:ext cx="6657678" cy="665948"/>
      </dsp:txXfrm>
    </dsp:sp>
    <dsp:sp modelId="{67845FD8-B754-4DB3-80CE-DB2D7760635F}">
      <dsp:nvSpPr>
        <dsp:cNvPr id="0" name=""/>
        <dsp:cNvSpPr/>
      </dsp:nvSpPr>
      <dsp:spPr>
        <a:xfrm>
          <a:off x="0" y="1507717"/>
          <a:ext cx="9613900" cy="630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97C1087-8C50-4A52-A0A6-35A8856F88E8}">
      <dsp:nvSpPr>
        <dsp:cNvPr id="0" name=""/>
        <dsp:cNvSpPr/>
      </dsp:nvSpPr>
      <dsp:spPr>
        <a:xfrm>
          <a:off x="480695" y="1138717"/>
          <a:ext cx="6729730" cy="7380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368" tIns="0" rIns="254368" bIns="0" numCol="1" spcCol="1270" anchor="ctr" anchorCtr="0">
          <a:noAutofit/>
        </a:bodyPr>
        <a:lstStyle/>
        <a:p>
          <a:pPr marL="0" lvl="0" indent="0" algn="l" defTabSz="1111250">
            <a:lnSpc>
              <a:spcPct val="90000"/>
            </a:lnSpc>
            <a:spcBef>
              <a:spcPct val="0"/>
            </a:spcBef>
            <a:spcAft>
              <a:spcPct val="35000"/>
            </a:spcAft>
            <a:buNone/>
          </a:pPr>
          <a:r>
            <a:rPr lang="en-US" sz="2500" kern="1200" dirty="0">
              <a:solidFill>
                <a:schemeClr val="bg1">
                  <a:lumMod val="95000"/>
                  <a:lumOff val="5000"/>
                </a:schemeClr>
              </a:solidFill>
            </a:rPr>
            <a:t>Follow up with corrective action if required</a:t>
          </a:r>
        </a:p>
      </dsp:txBody>
      <dsp:txXfrm>
        <a:off x="516721" y="1174743"/>
        <a:ext cx="6657678" cy="6659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F99A85-A781-4A16-BFF7-B847D1A38082}">
      <dsp:nvSpPr>
        <dsp:cNvPr id="0" name=""/>
        <dsp:cNvSpPr/>
      </dsp:nvSpPr>
      <dsp:spPr>
        <a:xfrm>
          <a:off x="0" y="0"/>
          <a:ext cx="6261100" cy="1863225"/>
        </a:xfrm>
        <a:prstGeom prst="roundRect">
          <a:avLst/>
        </a:prstGeom>
        <a:gradFill rotWithShape="0">
          <a:gsLst>
            <a:gs pos="0">
              <a:schemeClr val="accent6">
                <a:lumMod val="50000"/>
              </a:schemeClr>
            </a:gs>
            <a:gs pos="84000">
              <a:schemeClr val="accent6">
                <a:lumMod val="75000"/>
              </a:schemeClr>
            </a:gs>
            <a:gs pos="100000">
              <a:schemeClr val="accent2">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100000"/>
            </a:lnSpc>
            <a:spcBef>
              <a:spcPct val="0"/>
            </a:spcBef>
            <a:spcAft>
              <a:spcPct val="35000"/>
            </a:spcAft>
            <a:buNone/>
          </a:pPr>
          <a:r>
            <a:rPr lang="en-US" sz="3200" b="1" kern="1200" dirty="0"/>
            <a:t>State and local agencies are required to obtain data by race and ethnicity</a:t>
          </a:r>
          <a:endParaRPr lang="en-US" sz="3200" kern="1200" dirty="0"/>
        </a:p>
      </dsp:txBody>
      <dsp:txXfrm>
        <a:off x="90955" y="90955"/>
        <a:ext cx="6079190" cy="1681315"/>
      </dsp:txXfrm>
    </dsp:sp>
    <dsp:sp modelId="{B9AB49F6-1F40-4C01-B105-5ED376FD6920}">
      <dsp:nvSpPr>
        <dsp:cNvPr id="0" name=""/>
        <dsp:cNvSpPr/>
      </dsp:nvSpPr>
      <dsp:spPr>
        <a:xfrm>
          <a:off x="0" y="2182121"/>
          <a:ext cx="6261100" cy="1614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790" tIns="40640" rIns="227584" bIns="40640" numCol="1" spcCol="1270" anchor="t" anchorCtr="0">
          <a:noAutofit/>
        </a:bodyPr>
        <a:lstStyle/>
        <a:p>
          <a:pPr marL="285750" lvl="1" indent="-285750" algn="l" defTabSz="1422400">
            <a:lnSpc>
              <a:spcPct val="100000"/>
            </a:lnSpc>
            <a:spcBef>
              <a:spcPct val="0"/>
            </a:spcBef>
            <a:spcAft>
              <a:spcPct val="20000"/>
            </a:spcAft>
            <a:buChar char="•"/>
          </a:pPr>
          <a:r>
            <a:rPr lang="en-US" sz="3200" kern="1200" dirty="0"/>
            <a:t>Form FNS-191 (CSFP)</a:t>
          </a:r>
        </a:p>
        <a:p>
          <a:pPr marL="285750" lvl="1" indent="-285750" algn="l" defTabSz="1422400">
            <a:lnSpc>
              <a:spcPct val="100000"/>
            </a:lnSpc>
            <a:spcBef>
              <a:spcPct val="0"/>
            </a:spcBef>
            <a:spcAft>
              <a:spcPct val="20000"/>
            </a:spcAft>
            <a:buChar char="•"/>
          </a:pPr>
          <a:r>
            <a:rPr lang="en-US" sz="3200" kern="1200" dirty="0"/>
            <a:t>Data should be collected at point of application</a:t>
          </a:r>
        </a:p>
      </dsp:txBody>
      <dsp:txXfrm>
        <a:off x="0" y="2182121"/>
        <a:ext cx="6261100" cy="1614600"/>
      </dsp:txXfrm>
    </dsp:sp>
    <dsp:sp modelId="{8A57F1A1-21C3-45EF-A5A7-39747F2BBF55}">
      <dsp:nvSpPr>
        <dsp:cNvPr id="0" name=""/>
        <dsp:cNvSpPr/>
      </dsp:nvSpPr>
      <dsp:spPr>
        <a:xfrm>
          <a:off x="0" y="3990974"/>
          <a:ext cx="6261100" cy="1863225"/>
        </a:xfrm>
        <a:prstGeom prst="roundRect">
          <a:avLst/>
        </a:prstGeom>
        <a:gradFill rotWithShape="0">
          <a:gsLst>
            <a:gs pos="0">
              <a:schemeClr val="accent6">
                <a:lumMod val="50000"/>
              </a:schemeClr>
            </a:gs>
            <a:gs pos="85000">
              <a:schemeClr val="accent6">
                <a:lumMod val="75000"/>
              </a:schemeClr>
            </a:gs>
            <a:gs pos="100000">
              <a:schemeClr val="accent2"/>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100000"/>
            </a:lnSpc>
            <a:spcBef>
              <a:spcPct val="0"/>
            </a:spcBef>
            <a:spcAft>
              <a:spcPct val="35000"/>
            </a:spcAft>
            <a:buNone/>
          </a:pPr>
          <a:r>
            <a:rPr lang="en-US" sz="3200" b="1" kern="1200" dirty="0"/>
            <a:t>Self-identification or self-reporting is preferred method of obtaining data</a:t>
          </a:r>
          <a:endParaRPr lang="en-US" sz="3200" kern="1200" dirty="0"/>
        </a:p>
      </dsp:txBody>
      <dsp:txXfrm>
        <a:off x="90955" y="4081929"/>
        <a:ext cx="6079190" cy="16813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CC4CC6-8D85-445B-A561-20B4D7CE47DC}">
      <dsp:nvSpPr>
        <dsp:cNvPr id="0" name=""/>
        <dsp:cNvSpPr/>
      </dsp:nvSpPr>
      <dsp:spPr>
        <a:xfrm>
          <a:off x="0" y="73885"/>
          <a:ext cx="6261100" cy="1686445"/>
        </a:xfrm>
        <a:prstGeom prst="roundRect">
          <a:avLst/>
        </a:prstGeom>
        <a:gradFill rotWithShape="0">
          <a:gsLst>
            <a:gs pos="0">
              <a:schemeClr val="accent6">
                <a:lumMod val="50000"/>
              </a:schemeClr>
            </a:gs>
            <a:gs pos="79000">
              <a:schemeClr val="accent6">
                <a:lumMod val="75000"/>
              </a:schemeClr>
            </a:gs>
            <a:gs pos="100000">
              <a:schemeClr val="accent2">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dirty="0"/>
            <a:t>Applicants/Participants cannot be required to furnish information regarding their race or ethnicity</a:t>
          </a:r>
          <a:endParaRPr lang="en-US" sz="2500" kern="1200" dirty="0"/>
        </a:p>
      </dsp:txBody>
      <dsp:txXfrm>
        <a:off x="82325" y="156210"/>
        <a:ext cx="6096450" cy="1521795"/>
      </dsp:txXfrm>
    </dsp:sp>
    <dsp:sp modelId="{991254F3-20F3-4505-8393-D96E448F838F}">
      <dsp:nvSpPr>
        <dsp:cNvPr id="0" name=""/>
        <dsp:cNvSpPr/>
      </dsp:nvSpPr>
      <dsp:spPr>
        <a:xfrm>
          <a:off x="0" y="2090612"/>
          <a:ext cx="6261100" cy="1397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790" tIns="31750" rIns="177800" bIns="31750" numCol="1" spcCol="1270" anchor="t" anchorCtr="0">
          <a:noAutofit/>
        </a:bodyPr>
        <a:lstStyle/>
        <a:p>
          <a:pPr marL="228600" lvl="1" indent="-228600" algn="l" defTabSz="1111250">
            <a:lnSpc>
              <a:spcPct val="90000"/>
            </a:lnSpc>
            <a:spcBef>
              <a:spcPct val="0"/>
            </a:spcBef>
            <a:spcAft>
              <a:spcPct val="20000"/>
            </a:spcAft>
            <a:buChar char="•"/>
          </a:pPr>
          <a:r>
            <a:rPr lang="en-US" sz="2500" kern="1200" dirty="0"/>
            <a:t>Applicants shall be assured that the information is required and used for statistical purposes only and has no impact on eligibility criteria</a:t>
          </a:r>
          <a:r>
            <a:rPr lang="en-US" sz="2000" kern="1200" dirty="0"/>
            <a:t>	</a:t>
          </a:r>
        </a:p>
      </dsp:txBody>
      <dsp:txXfrm>
        <a:off x="0" y="2090612"/>
        <a:ext cx="6261100" cy="1397250"/>
      </dsp:txXfrm>
    </dsp:sp>
    <dsp:sp modelId="{D67361B7-E109-40C8-9D29-11E734B7E47C}">
      <dsp:nvSpPr>
        <dsp:cNvPr id="0" name=""/>
        <dsp:cNvSpPr/>
      </dsp:nvSpPr>
      <dsp:spPr>
        <a:xfrm>
          <a:off x="0" y="3836699"/>
          <a:ext cx="6261100" cy="1686445"/>
        </a:xfrm>
        <a:prstGeom prst="roundRect">
          <a:avLst/>
        </a:prstGeom>
        <a:gradFill rotWithShape="0">
          <a:gsLst>
            <a:gs pos="0">
              <a:schemeClr val="accent6">
                <a:lumMod val="50000"/>
              </a:schemeClr>
            </a:gs>
            <a:gs pos="86000">
              <a:schemeClr val="accent6">
                <a:lumMod val="75000"/>
              </a:schemeClr>
            </a:gs>
            <a:gs pos="100000">
              <a:schemeClr val="accent2">
                <a:hueOff val="-1358492"/>
                <a:satOff val="19059"/>
                <a:lumOff val="3921"/>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dirty="0"/>
            <a:t>Where an applicant/participant does not provide this information, the collector shall through visual observation secure and record the data</a:t>
          </a:r>
          <a:endParaRPr lang="en-US" sz="2500" kern="1200" dirty="0"/>
        </a:p>
      </dsp:txBody>
      <dsp:txXfrm>
        <a:off x="82325" y="3919024"/>
        <a:ext cx="6096450" cy="152179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9C428A-E074-4FDB-B311-4E56B8D2E51A}">
      <dsp:nvSpPr>
        <dsp:cNvPr id="0" name=""/>
        <dsp:cNvSpPr/>
      </dsp:nvSpPr>
      <dsp:spPr>
        <a:xfrm>
          <a:off x="1886690" y="385"/>
          <a:ext cx="7546762" cy="501569"/>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428" tIns="127399" rIns="146428" bIns="127399" numCol="1" spcCol="1270" anchor="ctr" anchorCtr="0">
          <a:noAutofit/>
        </a:bodyPr>
        <a:lstStyle/>
        <a:p>
          <a:pPr marL="0" lvl="0" indent="0" algn="l" defTabSz="488950">
            <a:lnSpc>
              <a:spcPct val="90000"/>
            </a:lnSpc>
            <a:spcBef>
              <a:spcPct val="0"/>
            </a:spcBef>
            <a:spcAft>
              <a:spcPct val="35000"/>
            </a:spcAft>
            <a:buNone/>
          </a:pPr>
          <a:r>
            <a:rPr lang="en-US" sz="1100" kern="1200" dirty="0"/>
            <a:t>Prominently display the USDA “And Justice For All” non-discrimination poster</a:t>
          </a:r>
        </a:p>
      </dsp:txBody>
      <dsp:txXfrm>
        <a:off x="1886690" y="385"/>
        <a:ext cx="7546762" cy="501569"/>
      </dsp:txXfrm>
    </dsp:sp>
    <dsp:sp modelId="{6B1B6475-A1F6-4EDF-BF89-5909AC078514}">
      <dsp:nvSpPr>
        <dsp:cNvPr id="0" name=""/>
        <dsp:cNvSpPr/>
      </dsp:nvSpPr>
      <dsp:spPr>
        <a:xfrm>
          <a:off x="0" y="0"/>
          <a:ext cx="1886690" cy="501569"/>
        </a:xfrm>
        <a:prstGeom prst="rect">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837" tIns="49544" rIns="99837" bIns="49544" numCol="1" spcCol="1270" anchor="ctr" anchorCtr="0">
          <a:noAutofit/>
        </a:bodyPr>
        <a:lstStyle/>
        <a:p>
          <a:pPr marL="0" lvl="0" indent="0" algn="ctr" defTabSz="622300">
            <a:lnSpc>
              <a:spcPct val="90000"/>
            </a:lnSpc>
            <a:spcBef>
              <a:spcPct val="0"/>
            </a:spcBef>
            <a:spcAft>
              <a:spcPct val="35000"/>
            </a:spcAft>
            <a:buNone/>
          </a:pPr>
          <a:r>
            <a:rPr lang="en-US" sz="1400" kern="1200" dirty="0"/>
            <a:t>Display</a:t>
          </a:r>
        </a:p>
      </dsp:txBody>
      <dsp:txXfrm>
        <a:off x="0" y="0"/>
        <a:ext cx="1886690" cy="501569"/>
      </dsp:txXfrm>
    </dsp:sp>
    <dsp:sp modelId="{198D0E77-16E9-4902-8402-E3DE93576FD3}">
      <dsp:nvSpPr>
        <dsp:cNvPr id="0" name=""/>
        <dsp:cNvSpPr/>
      </dsp:nvSpPr>
      <dsp:spPr>
        <a:xfrm>
          <a:off x="1886690" y="532049"/>
          <a:ext cx="7546762" cy="501569"/>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428" tIns="127399" rIns="146428" bIns="127399" numCol="1" spcCol="1270" anchor="ctr" anchorCtr="0">
          <a:noAutofit/>
        </a:bodyPr>
        <a:lstStyle/>
        <a:p>
          <a:pPr marL="0" lvl="0" indent="0" algn="l" defTabSz="488950">
            <a:lnSpc>
              <a:spcPct val="90000"/>
            </a:lnSpc>
            <a:spcBef>
              <a:spcPct val="0"/>
            </a:spcBef>
            <a:spcAft>
              <a:spcPct val="35000"/>
            </a:spcAft>
            <a:buNone/>
          </a:pPr>
          <a:r>
            <a:rPr lang="en-US" sz="1100" kern="1200"/>
            <a:t>Inform potentially eligible people, applicants, participants, and grassroots organizations of the program and its requirements</a:t>
          </a:r>
        </a:p>
      </dsp:txBody>
      <dsp:txXfrm>
        <a:off x="1886690" y="532049"/>
        <a:ext cx="7546762" cy="501569"/>
      </dsp:txXfrm>
    </dsp:sp>
    <dsp:sp modelId="{D0241A7B-4686-43B8-A227-A8FC7C571F53}">
      <dsp:nvSpPr>
        <dsp:cNvPr id="0" name=""/>
        <dsp:cNvSpPr/>
      </dsp:nvSpPr>
      <dsp:spPr>
        <a:xfrm>
          <a:off x="0" y="532049"/>
          <a:ext cx="1886690" cy="501569"/>
        </a:xfrm>
        <a:prstGeom prst="rect">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837" tIns="49544" rIns="99837" bIns="49544" numCol="1" spcCol="1270" anchor="ctr" anchorCtr="0">
          <a:noAutofit/>
        </a:bodyPr>
        <a:lstStyle/>
        <a:p>
          <a:pPr marL="0" lvl="0" indent="0" algn="ctr" defTabSz="622300">
            <a:lnSpc>
              <a:spcPct val="90000"/>
            </a:lnSpc>
            <a:spcBef>
              <a:spcPct val="0"/>
            </a:spcBef>
            <a:spcAft>
              <a:spcPct val="35000"/>
            </a:spcAft>
            <a:buNone/>
          </a:pPr>
          <a:r>
            <a:rPr lang="en-US" sz="1400" kern="1200" dirty="0"/>
            <a:t>Inform</a:t>
          </a:r>
        </a:p>
      </dsp:txBody>
      <dsp:txXfrm>
        <a:off x="0" y="532049"/>
        <a:ext cx="1886690" cy="501569"/>
      </dsp:txXfrm>
    </dsp:sp>
    <dsp:sp modelId="{12E49408-E11D-436B-BB0C-619AFDA78711}">
      <dsp:nvSpPr>
        <dsp:cNvPr id="0" name=""/>
        <dsp:cNvSpPr/>
      </dsp:nvSpPr>
      <dsp:spPr>
        <a:xfrm>
          <a:off x="1886690" y="1063713"/>
          <a:ext cx="7546762" cy="501569"/>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428" tIns="127399" rIns="146428" bIns="127399" numCol="1" spcCol="1270" anchor="ctr" anchorCtr="0">
          <a:noAutofit/>
        </a:bodyPr>
        <a:lstStyle/>
        <a:p>
          <a:pPr marL="0" lvl="0" indent="0" algn="l" defTabSz="488950">
            <a:lnSpc>
              <a:spcPct val="90000"/>
            </a:lnSpc>
            <a:spcBef>
              <a:spcPct val="0"/>
            </a:spcBef>
            <a:spcAft>
              <a:spcPct val="35000"/>
            </a:spcAft>
            <a:buNone/>
          </a:pPr>
          <a:r>
            <a:rPr lang="en-US" sz="1100" kern="1200"/>
            <a:t>Provide appropriate information in alternative formats for people with disabilities </a:t>
          </a:r>
        </a:p>
      </dsp:txBody>
      <dsp:txXfrm>
        <a:off x="1886690" y="1063713"/>
        <a:ext cx="7546762" cy="501569"/>
      </dsp:txXfrm>
    </dsp:sp>
    <dsp:sp modelId="{37695AC3-7FC9-4EB6-9FC1-9DF6005638CC}">
      <dsp:nvSpPr>
        <dsp:cNvPr id="0" name=""/>
        <dsp:cNvSpPr/>
      </dsp:nvSpPr>
      <dsp:spPr>
        <a:xfrm>
          <a:off x="0" y="1063713"/>
          <a:ext cx="1886690" cy="501569"/>
        </a:xfrm>
        <a:prstGeom prst="rect">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837" tIns="49544" rIns="99837" bIns="49544" numCol="1" spcCol="1270" anchor="ctr" anchorCtr="0">
          <a:noAutofit/>
        </a:bodyPr>
        <a:lstStyle/>
        <a:p>
          <a:pPr marL="0" lvl="0" indent="0" algn="ctr" defTabSz="622300">
            <a:lnSpc>
              <a:spcPct val="90000"/>
            </a:lnSpc>
            <a:spcBef>
              <a:spcPct val="0"/>
            </a:spcBef>
            <a:spcAft>
              <a:spcPct val="35000"/>
            </a:spcAft>
            <a:buNone/>
          </a:pPr>
          <a:r>
            <a:rPr lang="en-US" sz="1400" kern="1200" dirty="0"/>
            <a:t>Provide</a:t>
          </a:r>
        </a:p>
      </dsp:txBody>
      <dsp:txXfrm>
        <a:off x="0" y="1063713"/>
        <a:ext cx="1886690" cy="501569"/>
      </dsp:txXfrm>
    </dsp:sp>
    <dsp:sp modelId="{C77AFCC2-2F9D-4A25-B2E3-9055189B0299}">
      <dsp:nvSpPr>
        <dsp:cNvPr id="0" name=""/>
        <dsp:cNvSpPr/>
      </dsp:nvSpPr>
      <dsp:spPr>
        <a:xfrm>
          <a:off x="1886690" y="1595377"/>
          <a:ext cx="7546762" cy="501569"/>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428" tIns="127399" rIns="146428" bIns="127399" numCol="1" spcCol="1270" anchor="ctr" anchorCtr="0">
          <a:noAutofit/>
        </a:bodyPr>
        <a:lstStyle/>
        <a:p>
          <a:pPr marL="0" lvl="0" indent="0" algn="l" defTabSz="488950">
            <a:lnSpc>
              <a:spcPct val="90000"/>
            </a:lnSpc>
            <a:spcBef>
              <a:spcPct val="0"/>
            </a:spcBef>
            <a:spcAft>
              <a:spcPct val="35000"/>
            </a:spcAft>
            <a:buNone/>
          </a:pPr>
          <a:r>
            <a:rPr lang="en-US" sz="1100" kern="1200"/>
            <a:t>Include the nondiscrimination statement on all appropriate program materials provided to the public  </a:t>
          </a:r>
        </a:p>
      </dsp:txBody>
      <dsp:txXfrm>
        <a:off x="1886690" y="1595377"/>
        <a:ext cx="7546762" cy="501569"/>
      </dsp:txXfrm>
    </dsp:sp>
    <dsp:sp modelId="{376DC1BC-CD48-4AAD-B346-D1E6036F9105}">
      <dsp:nvSpPr>
        <dsp:cNvPr id="0" name=""/>
        <dsp:cNvSpPr/>
      </dsp:nvSpPr>
      <dsp:spPr>
        <a:xfrm>
          <a:off x="0" y="1595377"/>
          <a:ext cx="1886690" cy="501569"/>
        </a:xfrm>
        <a:prstGeom prst="rect">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837" tIns="49544" rIns="99837" bIns="49544" numCol="1" spcCol="1270" anchor="ctr" anchorCtr="0">
          <a:noAutofit/>
        </a:bodyPr>
        <a:lstStyle/>
        <a:p>
          <a:pPr marL="0" lvl="0" indent="0" algn="ctr" defTabSz="622300">
            <a:lnSpc>
              <a:spcPct val="90000"/>
            </a:lnSpc>
            <a:spcBef>
              <a:spcPct val="0"/>
            </a:spcBef>
            <a:spcAft>
              <a:spcPct val="35000"/>
            </a:spcAft>
            <a:buNone/>
          </a:pPr>
          <a:r>
            <a:rPr lang="en-US" sz="1400" kern="1200" dirty="0"/>
            <a:t>Include</a:t>
          </a:r>
        </a:p>
      </dsp:txBody>
      <dsp:txXfrm>
        <a:off x="0" y="1595377"/>
        <a:ext cx="1886690" cy="501569"/>
      </dsp:txXfrm>
    </dsp:sp>
    <dsp:sp modelId="{079B4319-D284-4AEB-A6E7-0E88B2221BCE}">
      <dsp:nvSpPr>
        <dsp:cNvPr id="0" name=""/>
        <dsp:cNvSpPr/>
      </dsp:nvSpPr>
      <dsp:spPr>
        <a:xfrm>
          <a:off x="1886690" y="2127041"/>
          <a:ext cx="7546762" cy="501569"/>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428" tIns="127399" rIns="146428" bIns="127399" numCol="1" spcCol="1270" anchor="ctr" anchorCtr="0">
          <a:noAutofit/>
        </a:bodyPr>
        <a:lstStyle/>
        <a:p>
          <a:pPr marL="0" lvl="0" indent="0" algn="l" defTabSz="488950">
            <a:lnSpc>
              <a:spcPct val="90000"/>
            </a:lnSpc>
            <a:spcBef>
              <a:spcPct val="0"/>
            </a:spcBef>
            <a:spcAft>
              <a:spcPct val="35000"/>
            </a:spcAft>
            <a:buNone/>
          </a:pPr>
          <a:r>
            <a:rPr lang="en-US" sz="1100" kern="1200"/>
            <a:t>Convey the message of equal opportunity in all photographic and other graphics that are used to provide program-related information to the public</a:t>
          </a:r>
        </a:p>
      </dsp:txBody>
      <dsp:txXfrm>
        <a:off x="1886690" y="2127041"/>
        <a:ext cx="7546762" cy="501569"/>
      </dsp:txXfrm>
    </dsp:sp>
    <dsp:sp modelId="{0119A9A5-229A-4033-A8F4-78F44F7E128F}">
      <dsp:nvSpPr>
        <dsp:cNvPr id="0" name=""/>
        <dsp:cNvSpPr/>
      </dsp:nvSpPr>
      <dsp:spPr>
        <a:xfrm>
          <a:off x="0" y="2127041"/>
          <a:ext cx="1886690" cy="501569"/>
        </a:xfrm>
        <a:prstGeom prst="rect">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837" tIns="49544" rIns="99837" bIns="49544" numCol="1" spcCol="1270" anchor="ctr" anchorCtr="0">
          <a:noAutofit/>
        </a:bodyPr>
        <a:lstStyle/>
        <a:p>
          <a:pPr marL="0" lvl="0" indent="0" algn="ctr" defTabSz="622300">
            <a:lnSpc>
              <a:spcPct val="90000"/>
            </a:lnSpc>
            <a:spcBef>
              <a:spcPct val="0"/>
            </a:spcBef>
            <a:spcAft>
              <a:spcPct val="35000"/>
            </a:spcAft>
            <a:buNone/>
          </a:pPr>
          <a:r>
            <a:rPr lang="en-US" sz="1400" kern="1200" dirty="0"/>
            <a:t>Convey</a:t>
          </a:r>
        </a:p>
      </dsp:txBody>
      <dsp:txXfrm>
        <a:off x="0" y="2127041"/>
        <a:ext cx="1886690" cy="501569"/>
      </dsp:txXfrm>
    </dsp:sp>
    <dsp:sp modelId="{531F7F7F-EA26-4C2A-9465-11BB8E11D574}">
      <dsp:nvSpPr>
        <dsp:cNvPr id="0" name=""/>
        <dsp:cNvSpPr/>
      </dsp:nvSpPr>
      <dsp:spPr>
        <a:xfrm>
          <a:off x="1886690" y="2659091"/>
          <a:ext cx="7546762" cy="501569"/>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428" tIns="127399" rIns="146428" bIns="127399" numCol="1" spcCol="1270" anchor="ctr" anchorCtr="0">
          <a:noAutofit/>
        </a:bodyPr>
        <a:lstStyle/>
        <a:p>
          <a:pPr marL="0" lvl="0" indent="0" algn="l" defTabSz="488950">
            <a:lnSpc>
              <a:spcPct val="90000"/>
            </a:lnSpc>
            <a:spcBef>
              <a:spcPct val="0"/>
            </a:spcBef>
            <a:spcAft>
              <a:spcPct val="35000"/>
            </a:spcAft>
            <a:buNone/>
          </a:pPr>
          <a:r>
            <a:rPr lang="en-US" sz="1100" kern="1200" dirty="0"/>
            <a:t>Share program-related information materials in languages other than English, if the need exists</a:t>
          </a:r>
        </a:p>
      </dsp:txBody>
      <dsp:txXfrm>
        <a:off x="1886690" y="2659091"/>
        <a:ext cx="7546762" cy="501569"/>
      </dsp:txXfrm>
    </dsp:sp>
    <dsp:sp modelId="{B0701125-6DB5-4435-B2FB-12A8A3B2CF51}">
      <dsp:nvSpPr>
        <dsp:cNvPr id="0" name=""/>
        <dsp:cNvSpPr/>
      </dsp:nvSpPr>
      <dsp:spPr>
        <a:xfrm>
          <a:off x="0" y="2658705"/>
          <a:ext cx="1886690" cy="501569"/>
        </a:xfrm>
        <a:prstGeom prst="rect">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837" tIns="49544" rIns="99837" bIns="49544" numCol="1" spcCol="1270" anchor="ctr" anchorCtr="0">
          <a:noAutofit/>
        </a:bodyPr>
        <a:lstStyle/>
        <a:p>
          <a:pPr marL="0" lvl="0" indent="0" algn="ctr" defTabSz="622300">
            <a:lnSpc>
              <a:spcPct val="90000"/>
            </a:lnSpc>
            <a:spcBef>
              <a:spcPct val="0"/>
            </a:spcBef>
            <a:spcAft>
              <a:spcPct val="35000"/>
            </a:spcAft>
            <a:buNone/>
          </a:pPr>
          <a:r>
            <a:rPr lang="en-US" sz="1400" kern="1200" dirty="0"/>
            <a:t>Share</a:t>
          </a:r>
        </a:p>
      </dsp:txBody>
      <dsp:txXfrm>
        <a:off x="0" y="2658705"/>
        <a:ext cx="1886690" cy="50156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954F28-C965-4653-9500-15C36DCB714A}">
      <dsp:nvSpPr>
        <dsp:cNvPr id="0" name=""/>
        <dsp:cNvSpPr/>
      </dsp:nvSpPr>
      <dsp:spPr>
        <a:xfrm>
          <a:off x="0" y="1695"/>
          <a:ext cx="961113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DB16E5-6F60-4D27-815C-2DC133317B65}">
      <dsp:nvSpPr>
        <dsp:cNvPr id="0" name=""/>
        <dsp:cNvSpPr/>
      </dsp:nvSpPr>
      <dsp:spPr>
        <a:xfrm>
          <a:off x="0" y="1695"/>
          <a:ext cx="9611139" cy="1156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t>Right to File</a:t>
          </a:r>
        </a:p>
        <a:p>
          <a:pPr marL="0" lvl="0" indent="0" algn="l" defTabSz="800100">
            <a:lnSpc>
              <a:spcPct val="90000"/>
            </a:lnSpc>
            <a:spcBef>
              <a:spcPct val="0"/>
            </a:spcBef>
            <a:spcAft>
              <a:spcPct val="35000"/>
            </a:spcAft>
            <a:buNone/>
          </a:pPr>
          <a:r>
            <a:rPr lang="en-US" sz="1800" kern="1200" dirty="0"/>
            <a:t>Anyone alleging discrimination has the right to file a complaint within 180 days of the alleged discriminatory action</a:t>
          </a:r>
        </a:p>
      </dsp:txBody>
      <dsp:txXfrm>
        <a:off x="0" y="1695"/>
        <a:ext cx="9611139" cy="1156633"/>
      </dsp:txXfrm>
    </dsp:sp>
    <dsp:sp modelId="{B70FA3E4-4121-4BFD-9318-C7A830483091}">
      <dsp:nvSpPr>
        <dsp:cNvPr id="0" name=""/>
        <dsp:cNvSpPr/>
      </dsp:nvSpPr>
      <dsp:spPr>
        <a:xfrm>
          <a:off x="0" y="1158329"/>
          <a:ext cx="9611139"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9C3AFF-DBD7-4885-AEB0-E75C7DC7DE91}">
      <dsp:nvSpPr>
        <dsp:cNvPr id="0" name=""/>
        <dsp:cNvSpPr/>
      </dsp:nvSpPr>
      <dsp:spPr>
        <a:xfrm>
          <a:off x="0" y="1158329"/>
          <a:ext cx="9611139" cy="1156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t>Acceptance</a:t>
          </a:r>
        </a:p>
        <a:p>
          <a:pPr marL="0" lvl="0" indent="0" algn="l" defTabSz="800100">
            <a:lnSpc>
              <a:spcPct val="90000"/>
            </a:lnSpc>
            <a:spcBef>
              <a:spcPct val="0"/>
            </a:spcBef>
            <a:spcAft>
              <a:spcPct val="35000"/>
            </a:spcAft>
            <a:buNone/>
          </a:pPr>
          <a:r>
            <a:rPr lang="en-US" sz="1800" kern="1200" dirty="0"/>
            <a:t>Complaints, written or verbal, must be forwarded to the appropriate Office of Civil Rights (OCR) Director.  Anonymous complaints will be handled as any other to the extent feasible on available information.</a:t>
          </a:r>
        </a:p>
      </dsp:txBody>
      <dsp:txXfrm>
        <a:off x="0" y="1158329"/>
        <a:ext cx="9611139" cy="1156633"/>
      </dsp:txXfrm>
    </dsp:sp>
    <dsp:sp modelId="{5D5AF5AB-6562-4DAD-BFC5-E3F30FD26274}">
      <dsp:nvSpPr>
        <dsp:cNvPr id="0" name=""/>
        <dsp:cNvSpPr/>
      </dsp:nvSpPr>
      <dsp:spPr>
        <a:xfrm>
          <a:off x="0" y="2314962"/>
          <a:ext cx="9611139"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D10BC1-1FE6-431B-A9AA-BE097EED3A0F}">
      <dsp:nvSpPr>
        <dsp:cNvPr id="0" name=""/>
        <dsp:cNvSpPr/>
      </dsp:nvSpPr>
      <dsp:spPr>
        <a:xfrm>
          <a:off x="0" y="2314962"/>
          <a:ext cx="9611139" cy="1156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t>Forms</a:t>
          </a:r>
        </a:p>
        <a:p>
          <a:pPr marL="0" lvl="0" indent="0" algn="l" defTabSz="800100">
            <a:lnSpc>
              <a:spcPct val="90000"/>
            </a:lnSpc>
            <a:spcBef>
              <a:spcPct val="0"/>
            </a:spcBef>
            <a:spcAft>
              <a:spcPct val="35000"/>
            </a:spcAft>
            <a:buNone/>
          </a:pPr>
          <a:r>
            <a:rPr lang="en-US" sz="1800" kern="1200" dirty="0"/>
            <a:t>Any OCR (Office for Civil Rights) may develop complaint forms, </a:t>
          </a:r>
          <a:r>
            <a:rPr lang="en-US" sz="1800" b="1" i="1" kern="1200" dirty="0"/>
            <a:t>but</a:t>
          </a:r>
          <a:r>
            <a:rPr lang="en-US" sz="1800" kern="1200" dirty="0"/>
            <a:t> the use of such forms must not be a prerequisite for acceptance of a complaint</a:t>
          </a:r>
        </a:p>
      </dsp:txBody>
      <dsp:txXfrm>
        <a:off x="0" y="2314962"/>
        <a:ext cx="9611139" cy="11566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3B7448-8A71-4088-826B-C60B9E7E8EF9}">
      <dsp:nvSpPr>
        <dsp:cNvPr id="0" name=""/>
        <dsp:cNvSpPr/>
      </dsp:nvSpPr>
      <dsp:spPr>
        <a:xfrm>
          <a:off x="118577" y="652812"/>
          <a:ext cx="2359446" cy="1415668"/>
        </a:xfrm>
        <a:prstGeom prst="rect">
          <a:avLst/>
        </a:prstGeom>
        <a:solidFill>
          <a:schemeClr val="bg1">
            <a:lumMod val="85000"/>
            <a:lumOff val="1500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Verbal, written or anonymous</a:t>
          </a:r>
          <a:endParaRPr lang="en-US" sz="2000" kern="1200" dirty="0"/>
        </a:p>
      </dsp:txBody>
      <dsp:txXfrm>
        <a:off x="118577" y="652812"/>
        <a:ext cx="2359446" cy="1415668"/>
      </dsp:txXfrm>
    </dsp:sp>
    <dsp:sp modelId="{FBEEA28E-B46B-4294-9CD3-2453BE8D122F}">
      <dsp:nvSpPr>
        <dsp:cNvPr id="0" name=""/>
        <dsp:cNvSpPr/>
      </dsp:nvSpPr>
      <dsp:spPr>
        <a:xfrm>
          <a:off x="2596601" y="652812"/>
          <a:ext cx="2359446" cy="1415668"/>
        </a:xfrm>
        <a:prstGeom prst="rect">
          <a:avLst/>
        </a:prstGeom>
        <a:solidFill>
          <a:schemeClr val="bg1">
            <a:lumMod val="85000"/>
            <a:lumOff val="1500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Can be made by any person at any level</a:t>
          </a:r>
          <a:endParaRPr lang="en-US" sz="2000" kern="1200" dirty="0"/>
        </a:p>
      </dsp:txBody>
      <dsp:txXfrm>
        <a:off x="2596601" y="652812"/>
        <a:ext cx="2359446" cy="1415668"/>
      </dsp:txXfrm>
    </dsp:sp>
    <dsp:sp modelId="{88F225E7-D4CC-4907-AB9B-4037AB5A2558}">
      <dsp:nvSpPr>
        <dsp:cNvPr id="0" name=""/>
        <dsp:cNvSpPr/>
      </dsp:nvSpPr>
      <dsp:spPr>
        <a:xfrm>
          <a:off x="118577" y="2337934"/>
          <a:ext cx="2359446" cy="1415668"/>
        </a:xfrm>
        <a:prstGeom prst="rect">
          <a:avLst/>
        </a:prstGeom>
        <a:solidFill>
          <a:schemeClr val="bg1">
            <a:lumMod val="85000"/>
            <a:lumOff val="1500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Civil Rights complaint is based on 6 protected classes</a:t>
          </a:r>
          <a:endParaRPr lang="en-US" sz="2000" kern="1200" dirty="0"/>
        </a:p>
      </dsp:txBody>
      <dsp:txXfrm>
        <a:off x="118577" y="2337934"/>
        <a:ext cx="2359446" cy="1415668"/>
      </dsp:txXfrm>
    </dsp:sp>
    <dsp:sp modelId="{A5EE7E5B-162A-4815-A5CF-1A05964D7692}">
      <dsp:nvSpPr>
        <dsp:cNvPr id="0" name=""/>
        <dsp:cNvSpPr/>
      </dsp:nvSpPr>
      <dsp:spPr>
        <a:xfrm>
          <a:off x="2595996" y="2362566"/>
          <a:ext cx="2359446" cy="1415668"/>
        </a:xfrm>
        <a:prstGeom prst="rect">
          <a:avLst/>
        </a:prstGeom>
        <a:solidFill>
          <a:schemeClr val="bg1">
            <a:lumMod val="85000"/>
            <a:lumOff val="1500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Have specific processes in place for your agency</a:t>
          </a:r>
          <a:endParaRPr lang="en-US" sz="2000" kern="1200" dirty="0"/>
        </a:p>
      </dsp:txBody>
      <dsp:txXfrm>
        <a:off x="2595996" y="2362566"/>
        <a:ext cx="2359446" cy="141566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652FA9-F079-4CA4-9379-A97DB986EDF7}">
      <dsp:nvSpPr>
        <dsp:cNvPr id="0" name=""/>
        <dsp:cNvSpPr/>
      </dsp:nvSpPr>
      <dsp:spPr>
        <a:xfrm>
          <a:off x="989988" y="1640"/>
          <a:ext cx="2765832" cy="1659499"/>
        </a:xfrm>
        <a:prstGeom prst="rect">
          <a:avLst/>
        </a:prstGeom>
        <a:gradFill rotWithShape="0">
          <a:gsLst>
            <a:gs pos="100000">
              <a:schemeClr val="accent1">
                <a:hueOff val="0"/>
                <a:satOff val="0"/>
                <a:lumOff val="0"/>
                <a:alphaOff val="0"/>
                <a:shade val="100000"/>
                <a:satMod val="110000"/>
                <a:lumMod val="100000"/>
              </a:schemeClr>
            </a:gs>
            <a:gs pos="51309">
              <a:srgbClr val="57BE52"/>
            </a:gs>
            <a:gs pos="27000">
              <a:schemeClr val="accent5">
                <a:lumMod val="75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Complainant name, address &amp; phone, email or other contact</a:t>
          </a:r>
        </a:p>
      </dsp:txBody>
      <dsp:txXfrm>
        <a:off x="989988" y="1640"/>
        <a:ext cx="2765832" cy="1659499"/>
      </dsp:txXfrm>
    </dsp:sp>
    <dsp:sp modelId="{0401DF8F-C3DA-4C3C-83BA-EC33F224E75F}">
      <dsp:nvSpPr>
        <dsp:cNvPr id="0" name=""/>
        <dsp:cNvSpPr/>
      </dsp:nvSpPr>
      <dsp:spPr>
        <a:xfrm>
          <a:off x="4032404" y="1640"/>
          <a:ext cx="2765832" cy="1659499"/>
        </a:xfrm>
        <a:prstGeom prst="rect">
          <a:avLst/>
        </a:prstGeom>
        <a:gradFill rotWithShape="0">
          <a:gsLst>
            <a:gs pos="0">
              <a:schemeClr val="accent1">
                <a:hueOff val="0"/>
                <a:satOff val="0"/>
                <a:lumOff val="0"/>
                <a:alphaOff val="0"/>
                <a:tint val="94000"/>
                <a:satMod val="103000"/>
                <a:lumMod val="102000"/>
              </a:schemeClr>
            </a:gs>
            <a:gs pos="50000">
              <a:schemeClr val="accent5">
                <a:lumMod val="75000"/>
              </a:schemeClr>
            </a:gs>
            <a:gs pos="100000">
              <a:schemeClr val="accent1">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Specific location and name of agency delivering the service or benefit</a:t>
          </a:r>
        </a:p>
      </dsp:txBody>
      <dsp:txXfrm>
        <a:off x="4032404" y="1640"/>
        <a:ext cx="2765832" cy="1659499"/>
      </dsp:txXfrm>
    </dsp:sp>
    <dsp:sp modelId="{176E9647-2EF0-43E1-8D9E-B1FAAD1C4439}">
      <dsp:nvSpPr>
        <dsp:cNvPr id="0" name=""/>
        <dsp:cNvSpPr/>
      </dsp:nvSpPr>
      <dsp:spPr>
        <a:xfrm>
          <a:off x="7074820" y="1640"/>
          <a:ext cx="2765832" cy="1659499"/>
        </a:xfrm>
        <a:prstGeom prst="rect">
          <a:avLst/>
        </a:prstGeom>
        <a:gradFill rotWithShape="0">
          <a:gsLst>
            <a:gs pos="0">
              <a:schemeClr val="accent1">
                <a:hueOff val="0"/>
                <a:satOff val="0"/>
                <a:lumOff val="0"/>
                <a:alphaOff val="0"/>
                <a:tint val="94000"/>
                <a:satMod val="103000"/>
                <a:lumMod val="102000"/>
              </a:schemeClr>
            </a:gs>
            <a:gs pos="50000">
              <a:schemeClr val="accent5">
                <a:lumMod val="75000"/>
              </a:schemeClr>
            </a:gs>
            <a:gs pos="100000">
              <a:schemeClr val="accent1">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Nature of the incident or action that led the complainant to feel discriminated</a:t>
          </a:r>
        </a:p>
      </dsp:txBody>
      <dsp:txXfrm>
        <a:off x="7074820" y="1640"/>
        <a:ext cx="2765832" cy="1659499"/>
      </dsp:txXfrm>
    </dsp:sp>
    <dsp:sp modelId="{CD602427-0CF5-478F-84C4-C8DB81BB549A}">
      <dsp:nvSpPr>
        <dsp:cNvPr id="0" name=""/>
        <dsp:cNvSpPr/>
      </dsp:nvSpPr>
      <dsp:spPr>
        <a:xfrm>
          <a:off x="989988" y="1937723"/>
          <a:ext cx="2765832" cy="1659499"/>
        </a:xfrm>
        <a:prstGeom prst="rect">
          <a:avLst/>
        </a:prstGeom>
        <a:gradFill rotWithShape="0">
          <a:gsLst>
            <a:gs pos="0">
              <a:schemeClr val="accent1">
                <a:hueOff val="0"/>
                <a:satOff val="0"/>
                <a:lumOff val="0"/>
                <a:alphaOff val="0"/>
                <a:tint val="94000"/>
                <a:satMod val="103000"/>
                <a:lumMod val="102000"/>
              </a:schemeClr>
            </a:gs>
            <a:gs pos="50000">
              <a:schemeClr val="accent5">
                <a:lumMod val="75000"/>
              </a:schemeClr>
            </a:gs>
            <a:gs pos="100000">
              <a:schemeClr val="accent1">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What protected base (class) the complainant feels discriminated against</a:t>
          </a:r>
        </a:p>
      </dsp:txBody>
      <dsp:txXfrm>
        <a:off x="989988" y="1937723"/>
        <a:ext cx="2765832" cy="1659499"/>
      </dsp:txXfrm>
    </dsp:sp>
    <dsp:sp modelId="{C0AAC5E0-EB6E-490A-9770-CCF7BDAD73D5}">
      <dsp:nvSpPr>
        <dsp:cNvPr id="0" name=""/>
        <dsp:cNvSpPr/>
      </dsp:nvSpPr>
      <dsp:spPr>
        <a:xfrm>
          <a:off x="4032404" y="1937723"/>
          <a:ext cx="2765832" cy="1659499"/>
        </a:xfrm>
        <a:prstGeom prst="rect">
          <a:avLst/>
        </a:prstGeom>
        <a:gradFill rotWithShape="0">
          <a:gsLst>
            <a:gs pos="0">
              <a:schemeClr val="accent1">
                <a:hueOff val="0"/>
                <a:satOff val="0"/>
                <a:lumOff val="0"/>
                <a:alphaOff val="0"/>
                <a:tint val="94000"/>
                <a:satMod val="103000"/>
                <a:lumMod val="102000"/>
              </a:schemeClr>
            </a:gs>
            <a:gs pos="50000">
              <a:schemeClr val="accent5">
                <a:lumMod val="75000"/>
              </a:schemeClr>
            </a:gs>
            <a:gs pos="100000">
              <a:schemeClr val="accent1">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Names, phone numbers, titles, addresses or people who may have knowledge of the discriminatory action</a:t>
          </a:r>
        </a:p>
      </dsp:txBody>
      <dsp:txXfrm>
        <a:off x="4032404" y="1937723"/>
        <a:ext cx="2765832" cy="1659499"/>
      </dsp:txXfrm>
    </dsp:sp>
    <dsp:sp modelId="{522718EB-F2A7-45A5-BDFA-91D329C37FEB}">
      <dsp:nvSpPr>
        <dsp:cNvPr id="0" name=""/>
        <dsp:cNvSpPr/>
      </dsp:nvSpPr>
      <dsp:spPr>
        <a:xfrm>
          <a:off x="7074820" y="1937723"/>
          <a:ext cx="2765832" cy="1659499"/>
        </a:xfrm>
        <a:prstGeom prst="rect">
          <a:avLst/>
        </a:prstGeom>
        <a:gradFill rotWithShape="0">
          <a:gsLst>
            <a:gs pos="0">
              <a:schemeClr val="accent1">
                <a:hueOff val="0"/>
                <a:satOff val="0"/>
                <a:lumOff val="0"/>
                <a:alphaOff val="0"/>
                <a:tint val="94000"/>
                <a:satMod val="103000"/>
                <a:lumMod val="102000"/>
              </a:schemeClr>
            </a:gs>
            <a:gs pos="50000">
              <a:schemeClr val="accent5">
                <a:lumMod val="75000"/>
              </a:schemeClr>
            </a:gs>
            <a:gs pos="100000">
              <a:schemeClr val="accent1">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The date(s) which the alleged discriminatory actions occurred or duration of such actions</a:t>
          </a:r>
        </a:p>
      </dsp:txBody>
      <dsp:txXfrm>
        <a:off x="7074820" y="1937723"/>
        <a:ext cx="2765832" cy="165949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9B7FD0-BD65-4820-B7FC-9147EA2FCEF4}">
      <dsp:nvSpPr>
        <dsp:cNvPr id="0" name=""/>
        <dsp:cNvSpPr/>
      </dsp:nvSpPr>
      <dsp:spPr>
        <a:xfrm>
          <a:off x="0" y="1543"/>
          <a:ext cx="9433453"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D72BBE-FFD0-4AA2-B869-E6EC8A29879C}">
      <dsp:nvSpPr>
        <dsp:cNvPr id="0" name=""/>
        <dsp:cNvSpPr/>
      </dsp:nvSpPr>
      <dsp:spPr>
        <a:xfrm>
          <a:off x="0" y="1543"/>
          <a:ext cx="9433453" cy="1052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a:t>Noncompliance – </a:t>
          </a:r>
          <a:r>
            <a:rPr lang="en-US" sz="2200" kern="1200"/>
            <a:t>factual finding that a Civil Rights requirement is not being adhered to</a:t>
          </a:r>
        </a:p>
      </dsp:txBody>
      <dsp:txXfrm>
        <a:off x="0" y="1543"/>
        <a:ext cx="9433453" cy="1052524"/>
      </dsp:txXfrm>
    </dsp:sp>
    <dsp:sp modelId="{87A1E4B9-F966-40AD-9550-9FB172358B09}">
      <dsp:nvSpPr>
        <dsp:cNvPr id="0" name=""/>
        <dsp:cNvSpPr/>
      </dsp:nvSpPr>
      <dsp:spPr>
        <a:xfrm>
          <a:off x="0" y="1054068"/>
          <a:ext cx="9433453"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FCBB58-CCD3-4F87-9A37-434FBAE07A69}">
      <dsp:nvSpPr>
        <dsp:cNvPr id="0" name=""/>
        <dsp:cNvSpPr/>
      </dsp:nvSpPr>
      <dsp:spPr>
        <a:xfrm>
          <a:off x="0" y="1054068"/>
          <a:ext cx="9433453" cy="1052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a:t>Achieving Voluntary Compliance – </a:t>
          </a:r>
          <a:r>
            <a:rPr lang="en-US" sz="2200" kern="1200"/>
            <a:t>if found noncompliant, immediate steps to become compliant must be taken</a:t>
          </a:r>
        </a:p>
      </dsp:txBody>
      <dsp:txXfrm>
        <a:off x="0" y="1054068"/>
        <a:ext cx="9433453" cy="1052524"/>
      </dsp:txXfrm>
    </dsp:sp>
    <dsp:sp modelId="{0DF7A1FA-C2D5-49C9-8298-CC82AFB2772C}">
      <dsp:nvSpPr>
        <dsp:cNvPr id="0" name=""/>
        <dsp:cNvSpPr/>
      </dsp:nvSpPr>
      <dsp:spPr>
        <a:xfrm>
          <a:off x="0" y="2106592"/>
          <a:ext cx="9433453"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BE9B51-F9D1-4D13-B4A0-C11691673A0F}">
      <dsp:nvSpPr>
        <dsp:cNvPr id="0" name=""/>
        <dsp:cNvSpPr/>
      </dsp:nvSpPr>
      <dsp:spPr>
        <a:xfrm>
          <a:off x="0" y="2106592"/>
          <a:ext cx="9433453" cy="1052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a:t>Termination / Suspension of Assistance – </a:t>
          </a:r>
          <a:r>
            <a:rPr lang="en-US" sz="2200" kern="1200"/>
            <a:t>any action must be limited to the agency found noncompliant and limited to a particular program which noncompliance was found</a:t>
          </a:r>
        </a:p>
      </dsp:txBody>
      <dsp:txXfrm>
        <a:off x="0" y="2106592"/>
        <a:ext cx="9433453" cy="105252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975025-F175-4487-8BA6-751493FD92FC}">
      <dsp:nvSpPr>
        <dsp:cNvPr id="0" name=""/>
        <dsp:cNvSpPr/>
      </dsp:nvSpPr>
      <dsp:spPr>
        <a:xfrm>
          <a:off x="0" y="596837"/>
          <a:ext cx="6261100" cy="1053000"/>
        </a:xfrm>
        <a:prstGeom prst="roundRect">
          <a:avLst/>
        </a:prstGeom>
        <a:solidFill>
          <a:schemeClr val="accent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bg1">
                  <a:lumMod val="85000"/>
                  <a:lumOff val="15000"/>
                </a:schemeClr>
              </a:solidFill>
            </a:rPr>
            <a:t>1.)  The number or proportion of LEP (Limited English Proficiency) people eligible to be served or likely to be encountered by the program or grantee;</a:t>
          </a:r>
        </a:p>
      </dsp:txBody>
      <dsp:txXfrm>
        <a:off x="51403" y="648240"/>
        <a:ext cx="6158294" cy="950194"/>
      </dsp:txXfrm>
    </dsp:sp>
    <dsp:sp modelId="{8ACB29F8-9DB7-40E8-8C9E-8347418DE4D4}">
      <dsp:nvSpPr>
        <dsp:cNvPr id="0" name=""/>
        <dsp:cNvSpPr/>
      </dsp:nvSpPr>
      <dsp:spPr>
        <a:xfrm>
          <a:off x="0" y="1605990"/>
          <a:ext cx="6261100" cy="1053000"/>
        </a:xfrm>
        <a:prstGeom prst="roundRect">
          <a:avLst/>
        </a:prstGeom>
        <a:solidFill>
          <a:schemeClr val="accent2">
            <a:hueOff val="-452831"/>
            <a:satOff val="6353"/>
            <a:lumOff val="1307"/>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bg1">
                  <a:lumMod val="85000"/>
                  <a:lumOff val="15000"/>
                </a:schemeClr>
              </a:solidFill>
            </a:rPr>
            <a:t>2.)  The frequency with which LEP individuals come in contact with the program;</a:t>
          </a:r>
        </a:p>
      </dsp:txBody>
      <dsp:txXfrm>
        <a:off x="51403" y="1657393"/>
        <a:ext cx="6158294" cy="950194"/>
      </dsp:txXfrm>
    </dsp:sp>
    <dsp:sp modelId="{6C053A78-10B4-4E0A-8459-247143E8C71E}">
      <dsp:nvSpPr>
        <dsp:cNvPr id="0" name=""/>
        <dsp:cNvSpPr/>
      </dsp:nvSpPr>
      <dsp:spPr>
        <a:xfrm>
          <a:off x="0" y="2818037"/>
          <a:ext cx="6261100" cy="1053000"/>
        </a:xfrm>
        <a:prstGeom prst="roundRect">
          <a:avLst/>
        </a:prstGeom>
        <a:solidFill>
          <a:schemeClr val="accent2">
            <a:hueOff val="-905661"/>
            <a:satOff val="12706"/>
            <a:lumOff val="2614"/>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bg1">
                  <a:lumMod val="85000"/>
                  <a:lumOff val="15000"/>
                </a:schemeClr>
              </a:solidFill>
            </a:rPr>
            <a:t>3.)  The nature and importance of the program, activity, or service provided by the program to people’s lives; and</a:t>
          </a:r>
        </a:p>
      </dsp:txBody>
      <dsp:txXfrm>
        <a:off x="51403" y="2869440"/>
        <a:ext cx="6158294" cy="950194"/>
      </dsp:txXfrm>
    </dsp:sp>
    <dsp:sp modelId="{35D8B27C-B621-40D5-B3A8-25E9F62E47EA}">
      <dsp:nvSpPr>
        <dsp:cNvPr id="0" name=""/>
        <dsp:cNvSpPr/>
      </dsp:nvSpPr>
      <dsp:spPr>
        <a:xfrm>
          <a:off x="0" y="3928637"/>
          <a:ext cx="6261100" cy="1053000"/>
        </a:xfrm>
        <a:prstGeom prst="roundRect">
          <a:avLst/>
        </a:prstGeom>
        <a:solidFill>
          <a:schemeClr val="accent2">
            <a:hueOff val="-1358492"/>
            <a:satOff val="19059"/>
            <a:lumOff val="3921"/>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bg1">
                  <a:lumMod val="85000"/>
                  <a:lumOff val="15000"/>
                </a:schemeClr>
              </a:solidFill>
            </a:rPr>
            <a:t>4.)  The resources available to the grantee/recipient and costs.</a:t>
          </a:r>
        </a:p>
      </dsp:txBody>
      <dsp:txXfrm>
        <a:off x="51403" y="3980040"/>
        <a:ext cx="6158294" cy="95019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775AAE-0936-40B9-ACF9-A981EEF95D23}" type="datetimeFigureOut">
              <a:rPr lang="en-US" smtClean="0"/>
              <a:t>10/19/2022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7B1F30-39B2-4CE2-8EF3-91F3179569A5}" type="slidenum">
              <a:rPr lang="en-US" smtClean="0"/>
              <a:t>‹#›</a:t>
            </a:fld>
            <a:endParaRPr lang="en-US"/>
          </a:p>
        </p:txBody>
      </p:sp>
    </p:spTree>
    <p:extLst>
      <p:ext uri="{BB962C8B-B14F-4D97-AF65-F5344CB8AC3E}">
        <p14:creationId xmlns:p14="http://schemas.microsoft.com/office/powerpoint/2010/main" val="3319242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We designed this template so that each member of the project team has a set of slides with its own theme. Members, here’s how you add a new slide to just your set: </a:t>
            </a:r>
          </a:p>
          <a:p>
            <a:br>
              <a:rPr lang="en-US" dirty="0"/>
            </a:br>
            <a:r>
              <a:rPr lang="en-US" dirty="0"/>
              <a:t>Mark where you want to add the slide: Select an existing one in the Thumbnails pane, click the New Slide button, then choose a layout. The new slide gets the same theme as the other slides in your set. </a:t>
            </a:r>
          </a:p>
          <a:p>
            <a:endParaRPr lang="en-US" dirty="0"/>
          </a:p>
          <a:p>
            <a:r>
              <a:rPr lang="en-US" dirty="0"/>
              <a:t>Careful! Don’t annoy your fellow presenters by accidentally changing their themes. That can happen if you choose a different theme from the Design tab, which changes all of the slides in the presentation to that look. </a:t>
            </a:r>
          </a:p>
        </p:txBody>
      </p:sp>
      <p:sp>
        <p:nvSpPr>
          <p:cNvPr id="4" name="Slide Number Placeholder 3"/>
          <p:cNvSpPr>
            <a:spLocks noGrp="1"/>
          </p:cNvSpPr>
          <p:nvPr>
            <p:ph type="sldNum" sz="quarter" idx="10"/>
          </p:nvPr>
        </p:nvSpPr>
        <p:spPr/>
        <p:txBody>
          <a:bodyPr/>
          <a:lstStyle/>
          <a:p>
            <a:fld id="{A7666ED7-631A-46AF-B451-227D0A8685A0}" type="slidenum">
              <a:rPr lang="en-US" smtClean="0"/>
              <a:pPr/>
              <a:t>1</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854613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7B1F30-39B2-4CE2-8EF3-91F3179569A5}" type="slidenum">
              <a:rPr lang="en-US" smtClean="0"/>
              <a:t>17</a:t>
            </a:fld>
            <a:endParaRPr lang="en-US"/>
          </a:p>
        </p:txBody>
      </p:sp>
    </p:spTree>
    <p:extLst>
      <p:ext uri="{BB962C8B-B14F-4D97-AF65-F5344CB8AC3E}">
        <p14:creationId xmlns:p14="http://schemas.microsoft.com/office/powerpoint/2010/main" val="37783984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7B1F30-39B2-4CE2-8EF3-91F3179569A5}" type="slidenum">
              <a:rPr lang="en-US" smtClean="0"/>
              <a:t>18</a:t>
            </a:fld>
            <a:endParaRPr lang="en-US"/>
          </a:p>
        </p:txBody>
      </p:sp>
    </p:spTree>
    <p:extLst>
      <p:ext uri="{BB962C8B-B14F-4D97-AF65-F5344CB8AC3E}">
        <p14:creationId xmlns:p14="http://schemas.microsoft.com/office/powerpoint/2010/main" val="2540594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7B1F30-39B2-4CE2-8EF3-91F3179569A5}" type="slidenum">
              <a:rPr lang="en-US" smtClean="0"/>
              <a:t>20</a:t>
            </a:fld>
            <a:endParaRPr lang="en-US"/>
          </a:p>
        </p:txBody>
      </p:sp>
    </p:spTree>
    <p:extLst>
      <p:ext uri="{BB962C8B-B14F-4D97-AF65-F5344CB8AC3E}">
        <p14:creationId xmlns:p14="http://schemas.microsoft.com/office/powerpoint/2010/main" val="54383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7B1F30-39B2-4CE2-8EF3-91F3179569A5}" type="slidenum">
              <a:rPr lang="en-US" smtClean="0"/>
              <a:t>22</a:t>
            </a:fld>
            <a:endParaRPr lang="en-US"/>
          </a:p>
        </p:txBody>
      </p:sp>
    </p:spTree>
    <p:extLst>
      <p:ext uri="{BB962C8B-B14F-4D97-AF65-F5344CB8AC3E}">
        <p14:creationId xmlns:p14="http://schemas.microsoft.com/office/powerpoint/2010/main" val="4005929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7B1F30-39B2-4CE2-8EF3-91F3179569A5}" type="slidenum">
              <a:rPr lang="en-US" smtClean="0"/>
              <a:t>23</a:t>
            </a:fld>
            <a:endParaRPr lang="en-US"/>
          </a:p>
        </p:txBody>
      </p:sp>
    </p:spTree>
    <p:extLst>
      <p:ext uri="{BB962C8B-B14F-4D97-AF65-F5344CB8AC3E}">
        <p14:creationId xmlns:p14="http://schemas.microsoft.com/office/powerpoint/2010/main" val="822241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7B1F30-39B2-4CE2-8EF3-91F3179569A5}" type="slidenum">
              <a:rPr lang="en-US" smtClean="0"/>
              <a:t>31</a:t>
            </a:fld>
            <a:endParaRPr lang="en-US"/>
          </a:p>
        </p:txBody>
      </p:sp>
    </p:spTree>
    <p:extLst>
      <p:ext uri="{BB962C8B-B14F-4D97-AF65-F5344CB8AC3E}">
        <p14:creationId xmlns:p14="http://schemas.microsoft.com/office/powerpoint/2010/main" val="2868388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666ED7-631A-46AF-B451-227D0A8685A0}" type="slidenum">
              <a:rPr lang="en-US"/>
              <a:t>2</a:t>
            </a:fld>
            <a:endParaRPr lang="en-US"/>
          </a:p>
        </p:txBody>
      </p:sp>
    </p:spTree>
    <p:extLst>
      <p:ext uri="{BB962C8B-B14F-4D97-AF65-F5344CB8AC3E}">
        <p14:creationId xmlns:p14="http://schemas.microsoft.com/office/powerpoint/2010/main" val="3290616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666ED7-631A-46AF-B451-227D0A8685A0}" type="slidenum">
              <a:rPr lang="en-US"/>
              <a:t>3</a:t>
            </a:fld>
            <a:endParaRPr lang="en-US"/>
          </a:p>
        </p:txBody>
      </p:sp>
    </p:spTree>
    <p:extLst>
      <p:ext uri="{BB962C8B-B14F-4D97-AF65-F5344CB8AC3E}">
        <p14:creationId xmlns:p14="http://schemas.microsoft.com/office/powerpoint/2010/main" val="470722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666ED7-631A-46AF-B451-227D0A8685A0}" type="slidenum">
              <a:rPr lang="en-US"/>
              <a:t>4</a:t>
            </a:fld>
            <a:endParaRPr lang="en-US"/>
          </a:p>
        </p:txBody>
      </p:sp>
    </p:spTree>
    <p:extLst>
      <p:ext uri="{BB962C8B-B14F-4D97-AF65-F5344CB8AC3E}">
        <p14:creationId xmlns:p14="http://schemas.microsoft.com/office/powerpoint/2010/main" val="2577236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7B1F30-39B2-4CE2-8EF3-91F3179569A5}" type="slidenum">
              <a:rPr lang="en-US" smtClean="0"/>
              <a:t>5</a:t>
            </a:fld>
            <a:endParaRPr lang="en-US"/>
          </a:p>
        </p:txBody>
      </p:sp>
    </p:spTree>
    <p:extLst>
      <p:ext uri="{BB962C8B-B14F-4D97-AF65-F5344CB8AC3E}">
        <p14:creationId xmlns:p14="http://schemas.microsoft.com/office/powerpoint/2010/main" val="1061057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7B1F30-39B2-4CE2-8EF3-91F3179569A5}" type="slidenum">
              <a:rPr lang="en-US" smtClean="0"/>
              <a:t>6</a:t>
            </a:fld>
            <a:endParaRPr lang="en-US"/>
          </a:p>
        </p:txBody>
      </p:sp>
    </p:spTree>
    <p:extLst>
      <p:ext uri="{BB962C8B-B14F-4D97-AF65-F5344CB8AC3E}">
        <p14:creationId xmlns:p14="http://schemas.microsoft.com/office/powerpoint/2010/main" val="3996963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666ED7-631A-46AF-B451-227D0A8685A0}" type="slidenum">
              <a:rPr lang="en-US"/>
              <a:t>7</a:t>
            </a:fld>
            <a:endParaRPr lang="en-US"/>
          </a:p>
        </p:txBody>
      </p:sp>
    </p:spTree>
    <p:extLst>
      <p:ext uri="{BB962C8B-B14F-4D97-AF65-F5344CB8AC3E}">
        <p14:creationId xmlns:p14="http://schemas.microsoft.com/office/powerpoint/2010/main" val="2465512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666ED7-631A-46AF-B451-227D0A8685A0}" type="slidenum">
              <a:rPr lang="en-US"/>
              <a:t>8</a:t>
            </a:fld>
            <a:endParaRPr lang="en-US"/>
          </a:p>
        </p:txBody>
      </p:sp>
    </p:spTree>
    <p:extLst>
      <p:ext uri="{BB962C8B-B14F-4D97-AF65-F5344CB8AC3E}">
        <p14:creationId xmlns:p14="http://schemas.microsoft.com/office/powerpoint/2010/main" val="609623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7B1F30-39B2-4CE2-8EF3-91F3179569A5}" type="slidenum">
              <a:rPr lang="en-US" smtClean="0"/>
              <a:t>9</a:t>
            </a:fld>
            <a:endParaRPr lang="en-US"/>
          </a:p>
        </p:txBody>
      </p:sp>
    </p:spTree>
    <p:extLst>
      <p:ext uri="{BB962C8B-B14F-4D97-AF65-F5344CB8AC3E}">
        <p14:creationId xmlns:p14="http://schemas.microsoft.com/office/powerpoint/2010/main" val="31900796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smtClean="0"/>
              <a:t>10/19/2022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37840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6C117F-5CCF-4837-BE5F-2B92066CAFAF}" type="datetimeFigureOut">
              <a:rPr lang="en-US" smtClean="0"/>
              <a:t>10/19/2022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64239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EB90BD-B6CE-46B7-997F-7313B992CCDC}" type="datetimeFigureOut">
              <a:rPr lang="en-US" smtClean="0"/>
              <a:t>10/19/2022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38369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B9D11F-B188-461D-B23F-39381795C052}" type="datetimeFigureOut">
              <a:rPr lang="en-US" smtClean="0"/>
              <a:t>10/19/2022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3459956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E6D8D9-55A2-4063-B0F3-121F44549695}" type="datetimeFigureOut">
              <a:rPr lang="en-US" smtClean="0"/>
              <a:t>10/19/2022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87304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4B24536-994D-4021-A283-9F449C0DB509}" type="datetimeFigureOut">
              <a:rPr lang="en-US" smtClean="0"/>
              <a:t>10/19/2022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23368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CBBBB78-C96F-47B7-AB17-D852CA960AC9}" type="datetimeFigureOut">
              <a:rPr lang="en-US" smtClean="0"/>
              <a:t>10/19/2022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6081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smtClean="0"/>
              <a:t>10/19/2022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0984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smtClean="0"/>
              <a:t>10/19/2022</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779959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smtClean="0"/>
              <a:t>10/19/2022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47399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smtClean="0"/>
              <a:t>10/19/2022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53910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smtClean="0"/>
              <a:t>10/19/2022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5227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smtClean="0"/>
              <a:t>10/19/2022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72232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smtClean="0"/>
              <a:t>10/19/2022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61956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smtClean="0"/>
              <a:t>10/19/2022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54314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smtClean="0"/>
              <a:t>10/19/2022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41840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smtClean="0"/>
              <a:t>10/19/2022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95701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smtClean="0"/>
              <a:t>10/19/2022</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37628676"/>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5.png"/><Relationship Id="rId2" Type="http://schemas.microsoft.com/office/2007/relationships/media" Target="../media/media1.m4a"/><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5.png"/><Relationship Id="rId3" Type="http://schemas.openxmlformats.org/officeDocument/2006/relationships/audio" Target="../media/media10.m4a"/><Relationship Id="rId7" Type="http://schemas.openxmlformats.org/officeDocument/2006/relationships/image" Target="../media/image3.png"/><Relationship Id="rId12" Type="http://schemas.microsoft.com/office/2007/relationships/diagramDrawing" Target="../diagrams/drawing4.xml"/><Relationship Id="rId2" Type="http://schemas.microsoft.com/office/2007/relationships/media" Target="../media/media10.m4a"/><Relationship Id="rId1" Type="http://schemas.openxmlformats.org/officeDocument/2006/relationships/tags" Target="../tags/tag12.xml"/><Relationship Id="rId6" Type="http://schemas.openxmlformats.org/officeDocument/2006/relationships/image" Target="../media/image2.png"/><Relationship Id="rId11" Type="http://schemas.openxmlformats.org/officeDocument/2006/relationships/diagramColors" Target="../diagrams/colors4.xml"/><Relationship Id="rId5" Type="http://schemas.openxmlformats.org/officeDocument/2006/relationships/image" Target="../media/image1.png"/><Relationship Id="rId10" Type="http://schemas.openxmlformats.org/officeDocument/2006/relationships/diagramQuickStyle" Target="../diagrams/quickStyle4.xml"/><Relationship Id="rId4" Type="http://schemas.openxmlformats.org/officeDocument/2006/relationships/slideLayout" Target="../slideLayouts/slideLayout2.xml"/><Relationship Id="rId9"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13" Type="http://schemas.microsoft.com/office/2007/relationships/diagramDrawing" Target="../diagrams/drawing5.xml"/><Relationship Id="rId3" Type="http://schemas.microsoft.com/office/2007/relationships/media" Target="../media/media11.m4a"/><Relationship Id="rId7" Type="http://schemas.openxmlformats.org/officeDocument/2006/relationships/image" Target="../media/image2.png"/><Relationship Id="rId12" Type="http://schemas.openxmlformats.org/officeDocument/2006/relationships/diagramColors" Target="../diagrams/colors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1.png"/><Relationship Id="rId11" Type="http://schemas.openxmlformats.org/officeDocument/2006/relationships/diagramQuickStyle" Target="../diagrams/quickStyle5.xml"/><Relationship Id="rId5" Type="http://schemas.openxmlformats.org/officeDocument/2006/relationships/slideLayout" Target="../slideLayouts/slideLayout2.xml"/><Relationship Id="rId15" Type="http://schemas.openxmlformats.org/officeDocument/2006/relationships/image" Target="../media/image5.png"/><Relationship Id="rId10" Type="http://schemas.openxmlformats.org/officeDocument/2006/relationships/diagramLayout" Target="../diagrams/layout5.xml"/><Relationship Id="rId4" Type="http://schemas.openxmlformats.org/officeDocument/2006/relationships/audio" Target="../media/media11.m4a"/><Relationship Id="rId9" Type="http://schemas.openxmlformats.org/officeDocument/2006/relationships/diagramData" Target="../diagrams/data5.xml"/><Relationship Id="rId1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diagramColors" Target="../diagrams/colors6.xml"/><Relationship Id="rId3" Type="http://schemas.openxmlformats.org/officeDocument/2006/relationships/audio" Target="../media/media12.m4a"/><Relationship Id="rId7" Type="http://schemas.openxmlformats.org/officeDocument/2006/relationships/image" Target="../media/image1.png"/><Relationship Id="rId12" Type="http://schemas.openxmlformats.org/officeDocument/2006/relationships/diagramQuickStyle" Target="../diagrams/quickStyle6.xml"/><Relationship Id="rId2" Type="http://schemas.microsoft.com/office/2007/relationships/media" Target="../media/media12.m4a"/><Relationship Id="rId1" Type="http://schemas.openxmlformats.org/officeDocument/2006/relationships/tags" Target="../tags/tag15.xml"/><Relationship Id="rId6" Type="http://schemas.openxmlformats.org/officeDocument/2006/relationships/hyperlink" Target="https://calaborlawnews.com/lawsuit/california-discrimination-labor-law.php" TargetMode="External"/><Relationship Id="rId11" Type="http://schemas.openxmlformats.org/officeDocument/2006/relationships/diagramLayout" Target="../diagrams/layout6.xml"/><Relationship Id="rId5" Type="http://schemas.openxmlformats.org/officeDocument/2006/relationships/image" Target="../media/image16.jpg"/><Relationship Id="rId15" Type="http://schemas.openxmlformats.org/officeDocument/2006/relationships/image" Target="../media/image5.png"/><Relationship Id="rId10" Type="http://schemas.openxmlformats.org/officeDocument/2006/relationships/diagramData" Target="../diagrams/data6.xml"/><Relationship Id="rId4" Type="http://schemas.openxmlformats.org/officeDocument/2006/relationships/slideLayout" Target="../slideLayouts/slideLayout2.xml"/><Relationship Id="rId9" Type="http://schemas.openxmlformats.org/officeDocument/2006/relationships/image" Target="../media/image17.png"/><Relationship Id="rId14" Type="http://schemas.microsoft.com/office/2007/relationships/diagramDrawing" Target="../diagrams/drawing6.xml"/></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3.m4a"/><Relationship Id="rId7" Type="http://schemas.openxmlformats.org/officeDocument/2006/relationships/image" Target="../media/image1.png"/><Relationship Id="rId2" Type="http://schemas.microsoft.com/office/2007/relationships/media" Target="../media/media13.m4a"/><Relationship Id="rId1" Type="http://schemas.openxmlformats.org/officeDocument/2006/relationships/tags" Target="../tags/tag16.xml"/><Relationship Id="rId6" Type="http://schemas.openxmlformats.org/officeDocument/2006/relationships/hyperlink" Target="https://technofaq.org/posts/2015/10/6-different-ways-of-dealing-with-diffuse-and-angry-customers-in-a-bpo-industry/" TargetMode="External"/><Relationship Id="rId5" Type="http://schemas.openxmlformats.org/officeDocument/2006/relationships/image" Target="../media/image18.jpg"/><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audio" Target="../media/media14.m4a"/><Relationship Id="rId7" Type="http://schemas.openxmlformats.org/officeDocument/2006/relationships/diagramQuickStyle" Target="../diagrams/quickStyle7.xml"/><Relationship Id="rId2" Type="http://schemas.microsoft.com/office/2007/relationships/media" Target="../media/media14.m4a"/><Relationship Id="rId1" Type="http://schemas.openxmlformats.org/officeDocument/2006/relationships/tags" Target="../tags/tag17.xml"/><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5.png"/><Relationship Id="rId4" Type="http://schemas.openxmlformats.org/officeDocument/2006/relationships/slideLayout" Target="../slideLayouts/slideLayout2.xml"/><Relationship Id="rId9" Type="http://schemas.microsoft.com/office/2007/relationships/diagramDrawing" Target="../diagrams/drawing7.xml"/></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5.m4a"/><Relationship Id="rId7" Type="http://schemas.openxmlformats.org/officeDocument/2006/relationships/image" Target="../media/image3.png"/><Relationship Id="rId2" Type="http://schemas.microsoft.com/office/2007/relationships/media" Target="../media/media15.m4a"/><Relationship Id="rId1" Type="http://schemas.openxmlformats.org/officeDocument/2006/relationships/tags" Target="../tags/tag18.xml"/><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image" Target="../media/image5.png"/><Relationship Id="rId3" Type="http://schemas.openxmlformats.org/officeDocument/2006/relationships/audio" Target="../media/media16.m4a"/><Relationship Id="rId7" Type="http://schemas.openxmlformats.org/officeDocument/2006/relationships/image" Target="../media/image3.png"/><Relationship Id="rId12" Type="http://schemas.microsoft.com/office/2007/relationships/diagramDrawing" Target="../diagrams/drawing8.xml"/><Relationship Id="rId2" Type="http://schemas.microsoft.com/office/2007/relationships/media" Target="../media/media16.m4a"/><Relationship Id="rId1" Type="http://schemas.openxmlformats.org/officeDocument/2006/relationships/tags" Target="../tags/tag19.xml"/><Relationship Id="rId6" Type="http://schemas.openxmlformats.org/officeDocument/2006/relationships/image" Target="../media/image2.png"/><Relationship Id="rId11" Type="http://schemas.openxmlformats.org/officeDocument/2006/relationships/diagramColors" Target="../diagrams/colors8.xml"/><Relationship Id="rId5" Type="http://schemas.openxmlformats.org/officeDocument/2006/relationships/image" Target="../media/image1.png"/><Relationship Id="rId10" Type="http://schemas.openxmlformats.org/officeDocument/2006/relationships/diagramQuickStyle" Target="../diagrams/quickStyle8.xml"/><Relationship Id="rId4" Type="http://schemas.openxmlformats.org/officeDocument/2006/relationships/slideLayout" Target="../slideLayouts/slideLayout2.xml"/><Relationship Id="rId9" Type="http://schemas.openxmlformats.org/officeDocument/2006/relationships/diagramLayout" Target="../diagrams/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7.m4a"/><Relationship Id="rId7" Type="http://schemas.openxmlformats.org/officeDocument/2006/relationships/image" Target="../media/image1.png"/><Relationship Id="rId2" Type="http://schemas.microsoft.com/office/2007/relationships/media" Target="../media/media17.m4a"/><Relationship Id="rId1" Type="http://schemas.openxmlformats.org/officeDocument/2006/relationships/tags" Target="../tags/tag20.xml"/><Relationship Id="rId6" Type="http://schemas.openxmlformats.org/officeDocument/2006/relationships/image" Target="../media/image20.png"/><Relationship Id="rId5" Type="http://schemas.openxmlformats.org/officeDocument/2006/relationships/notesSlide" Target="../notesSlides/notesSlide10.xml"/><Relationship Id="rId10" Type="http://schemas.openxmlformats.org/officeDocument/2006/relationships/image" Target="../media/image5.png"/><Relationship Id="rId4" Type="http://schemas.openxmlformats.org/officeDocument/2006/relationships/slideLayout" Target="../slideLayouts/slideLayout9.xml"/><Relationship Id="rId9"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7" Type="http://schemas.openxmlformats.org/officeDocument/2006/relationships/image" Target="../media/image5.png"/><Relationship Id="rId2" Type="http://schemas.microsoft.com/office/2007/relationships/media" Target="../media/media18.m4a"/><Relationship Id="rId1" Type="http://schemas.openxmlformats.org/officeDocument/2006/relationships/tags" Target="../tags/tag21.xml"/><Relationship Id="rId6" Type="http://schemas.openxmlformats.org/officeDocument/2006/relationships/image" Target="../media/image21.png"/><Relationship Id="rId5" Type="http://schemas.openxmlformats.org/officeDocument/2006/relationships/notesSlide" Target="../notesSlides/notesSlide11.xml"/><Relationship Id="rId4"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8" Type="http://schemas.openxmlformats.org/officeDocument/2006/relationships/hyperlink" Target="https://www.fns.usda.gov/cr/fns-nondiscrimination-statement" TargetMode="External"/><Relationship Id="rId3" Type="http://schemas.openxmlformats.org/officeDocument/2006/relationships/audio" Target="../media/media19.m4a"/><Relationship Id="rId7" Type="http://schemas.openxmlformats.org/officeDocument/2006/relationships/image" Target="../media/image22.png"/><Relationship Id="rId2" Type="http://schemas.microsoft.com/office/2007/relationships/media" Target="../media/media19.m4a"/><Relationship Id="rId1" Type="http://schemas.openxmlformats.org/officeDocument/2006/relationships/tags" Target="../tags/tag22.xml"/><Relationship Id="rId6" Type="http://schemas.openxmlformats.org/officeDocument/2006/relationships/hyperlink" Target="http://mailto:program.intake@usda.gov/" TargetMode="External"/><Relationship Id="rId5" Type="http://schemas.openxmlformats.org/officeDocument/2006/relationships/hyperlink" Target="https://www.usda.gov/sites/default/files/documents/USDA-OASCR%20P-Complaint-Form-0508-0002-508-11-28-17Fax2Mail.pdf" TargetMode="External"/><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5.png"/><Relationship Id="rId2" Type="http://schemas.microsoft.com/office/2007/relationships/media" Target="../media/media2.m4a"/><Relationship Id="rId1" Type="http://schemas.openxmlformats.org/officeDocument/2006/relationships/tags" Target="../tags/tag3.xml"/><Relationship Id="rId6" Type="http://schemas.openxmlformats.org/officeDocument/2006/relationships/hyperlink" Target="https://www.fns.usda.gov/fns-instruction-113-1" TargetMode="External"/><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20.m4a"/><Relationship Id="rId7" Type="http://schemas.openxmlformats.org/officeDocument/2006/relationships/hyperlink" Target="https://www.fns.usda.gov/cr/fns-nondiscrimination-statement" TargetMode="External"/><Relationship Id="rId2" Type="http://schemas.microsoft.com/office/2007/relationships/media" Target="../media/media20.m4a"/><Relationship Id="rId1" Type="http://schemas.openxmlformats.org/officeDocument/2006/relationships/tags" Target="../tags/tag23.xml"/><Relationship Id="rId6" Type="http://schemas.openxmlformats.org/officeDocument/2006/relationships/image" Target="../media/image23.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1.m4a"/><Relationship Id="rId7" Type="http://schemas.openxmlformats.org/officeDocument/2006/relationships/image" Target="../media/image2.png"/><Relationship Id="rId2" Type="http://schemas.microsoft.com/office/2007/relationships/media" Target="../media/media21.m4a"/><Relationship Id="rId1" Type="http://schemas.openxmlformats.org/officeDocument/2006/relationships/tags" Target="../tags/tag24.xml"/><Relationship Id="rId6" Type="http://schemas.openxmlformats.org/officeDocument/2006/relationships/image" Target="../media/image1.png"/><Relationship Id="rId5" Type="http://schemas.openxmlformats.org/officeDocument/2006/relationships/image" Target="../media/image24.png"/><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hyperlink" Target="https://www.ada.gov/index.html"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2.m4a"/><Relationship Id="rId7" Type="http://schemas.openxmlformats.org/officeDocument/2006/relationships/image" Target="../media/image1.png"/><Relationship Id="rId2" Type="http://schemas.microsoft.com/office/2007/relationships/media" Target="../media/media22.m4a"/><Relationship Id="rId1" Type="http://schemas.openxmlformats.org/officeDocument/2006/relationships/tags" Target="../tags/tag25.xml"/><Relationship Id="rId6" Type="http://schemas.openxmlformats.org/officeDocument/2006/relationships/image" Target="../media/image24.png"/><Relationship Id="rId5" Type="http://schemas.openxmlformats.org/officeDocument/2006/relationships/notesSlide" Target="../notesSlides/notesSlide13.xml"/><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3.m4a"/><Relationship Id="rId7" Type="http://schemas.openxmlformats.org/officeDocument/2006/relationships/hyperlink" Target="https://www.ncagr.gov/fooddist/FieldServices.html" TargetMode="External"/><Relationship Id="rId2" Type="http://schemas.microsoft.com/office/2007/relationships/media" Target="../media/media23.m4a"/><Relationship Id="rId1" Type="http://schemas.openxmlformats.org/officeDocument/2006/relationships/tags" Target="../tags/tag26.xml"/><Relationship Id="rId6" Type="http://schemas.openxmlformats.org/officeDocument/2006/relationships/image" Target="../media/image1.png"/><Relationship Id="rId11" Type="http://schemas.openxmlformats.org/officeDocument/2006/relationships/image" Target="../media/image5.png"/><Relationship Id="rId5" Type="http://schemas.openxmlformats.org/officeDocument/2006/relationships/notesSlide" Target="../notesSlides/notesSlide14.xml"/><Relationship Id="rId10" Type="http://schemas.openxmlformats.org/officeDocument/2006/relationships/image" Target="../media/image26.png"/><Relationship Id="rId4" Type="http://schemas.openxmlformats.org/officeDocument/2006/relationships/slideLayout" Target="../slideLayouts/slideLayout2.xml"/><Relationship Id="rId9" Type="http://schemas.openxmlformats.org/officeDocument/2006/relationships/image" Target="../media/image25.png"/></Relationships>
</file>

<file path=ppt/slides/_rels/slide24.xml.rels><?xml version="1.0" encoding="UTF-8" standalone="yes"?>
<Relationships xmlns="http://schemas.openxmlformats.org/package/2006/relationships"><Relationship Id="rId8" Type="http://schemas.openxmlformats.org/officeDocument/2006/relationships/hyperlink" Target="https://www.fns.usda.gov/cr/limited-english-proficiency-lep" TargetMode="External"/><Relationship Id="rId3" Type="http://schemas.openxmlformats.org/officeDocument/2006/relationships/audio" Target="../media/media24.m4a"/><Relationship Id="rId7" Type="http://schemas.openxmlformats.org/officeDocument/2006/relationships/image" Target="../media/image2.png"/><Relationship Id="rId2" Type="http://schemas.microsoft.com/office/2007/relationships/media" Target="../media/media24.m4a"/><Relationship Id="rId1" Type="http://schemas.openxmlformats.org/officeDocument/2006/relationships/tags" Target="../tags/tag27.xml"/><Relationship Id="rId6" Type="http://schemas.openxmlformats.org/officeDocument/2006/relationships/image" Target="../media/image1.png"/><Relationship Id="rId5" Type="http://schemas.openxmlformats.org/officeDocument/2006/relationships/image" Target="../media/image27.png"/><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9.xml"/><Relationship Id="rId13" Type="http://schemas.openxmlformats.org/officeDocument/2006/relationships/image" Target="../media/image5.png"/><Relationship Id="rId3" Type="http://schemas.openxmlformats.org/officeDocument/2006/relationships/audio" Target="../media/media25.m4a"/><Relationship Id="rId7" Type="http://schemas.openxmlformats.org/officeDocument/2006/relationships/diagramData" Target="../diagrams/data9.xml"/><Relationship Id="rId12" Type="http://schemas.openxmlformats.org/officeDocument/2006/relationships/hyperlink" Target="https://www.fns.usda.gov/cr/limited-english-proficiency-lep" TargetMode="External"/><Relationship Id="rId2" Type="http://schemas.microsoft.com/office/2007/relationships/media" Target="../media/media25.m4a"/><Relationship Id="rId1" Type="http://schemas.openxmlformats.org/officeDocument/2006/relationships/tags" Target="../tags/tag28.xml"/><Relationship Id="rId6" Type="http://schemas.openxmlformats.org/officeDocument/2006/relationships/image" Target="../media/image9.png"/><Relationship Id="rId11" Type="http://schemas.microsoft.com/office/2007/relationships/diagramDrawing" Target="../diagrams/drawing9.xml"/><Relationship Id="rId5" Type="http://schemas.openxmlformats.org/officeDocument/2006/relationships/image" Target="../media/image1.png"/><Relationship Id="rId10" Type="http://schemas.openxmlformats.org/officeDocument/2006/relationships/diagramColors" Target="../diagrams/colors9.xml"/><Relationship Id="rId4" Type="http://schemas.openxmlformats.org/officeDocument/2006/relationships/slideLayout" Target="../slideLayouts/slideLayout2.xml"/><Relationship Id="rId9" Type="http://schemas.openxmlformats.org/officeDocument/2006/relationships/diagramQuickStyle" Target="../diagrams/quickStyle9.xml"/></Relationships>
</file>

<file path=ppt/slides/_rels/slide26.xml.rels><?xml version="1.0" encoding="UTF-8" standalone="yes"?>
<Relationships xmlns="http://schemas.openxmlformats.org/package/2006/relationships"><Relationship Id="rId3" Type="http://schemas.openxmlformats.org/officeDocument/2006/relationships/audio" Target="../media/media26.m4a"/><Relationship Id="rId7" Type="http://schemas.openxmlformats.org/officeDocument/2006/relationships/image" Target="../media/image5.png"/><Relationship Id="rId2" Type="http://schemas.microsoft.com/office/2007/relationships/media" Target="../media/media26.m4a"/><Relationship Id="rId1" Type="http://schemas.openxmlformats.org/officeDocument/2006/relationships/tags" Target="../tags/tag29.xml"/><Relationship Id="rId6" Type="http://schemas.openxmlformats.org/officeDocument/2006/relationships/hyperlink" Target="https://www.fns.usda.gov/usda-foods/qas-equal-opportunity-religious-organizations" TargetMode="External"/><Relationship Id="rId5" Type="http://schemas.openxmlformats.org/officeDocument/2006/relationships/image" Target="../media/image28.png"/><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audio" Target="../media/media27.m4a"/><Relationship Id="rId7" Type="http://schemas.openxmlformats.org/officeDocument/2006/relationships/diagramQuickStyle" Target="../diagrams/quickStyle10.xml"/><Relationship Id="rId2" Type="http://schemas.microsoft.com/office/2007/relationships/media" Target="../media/media27.m4a"/><Relationship Id="rId1" Type="http://schemas.openxmlformats.org/officeDocument/2006/relationships/tags" Target="../tags/tag30.xml"/><Relationship Id="rId6" Type="http://schemas.openxmlformats.org/officeDocument/2006/relationships/diagramLayout" Target="../diagrams/layout10.xml"/><Relationship Id="rId5" Type="http://schemas.openxmlformats.org/officeDocument/2006/relationships/diagramData" Target="../diagrams/data10.xml"/><Relationship Id="rId10" Type="http://schemas.openxmlformats.org/officeDocument/2006/relationships/image" Target="../media/image5.png"/><Relationship Id="rId4" Type="http://schemas.openxmlformats.org/officeDocument/2006/relationships/slideLayout" Target="../slideLayouts/slideLayout2.xml"/><Relationship Id="rId9" Type="http://schemas.microsoft.com/office/2007/relationships/diagramDrawing" Target="../diagrams/drawing10.xml"/></Relationships>
</file>

<file path=ppt/slides/_rels/slide28.xml.rels><?xml version="1.0" encoding="UTF-8" standalone="yes"?>
<Relationships xmlns="http://schemas.openxmlformats.org/package/2006/relationships"><Relationship Id="rId3" Type="http://schemas.openxmlformats.org/officeDocument/2006/relationships/audio" Target="../media/media28.m4a"/><Relationship Id="rId2" Type="http://schemas.microsoft.com/office/2007/relationships/media" Target="../media/media28.m4a"/><Relationship Id="rId1" Type="http://schemas.openxmlformats.org/officeDocument/2006/relationships/tags" Target="../tags/tag31.xml"/><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audio" Target="../media/media29.m4a"/><Relationship Id="rId2" Type="http://schemas.microsoft.com/office/2007/relationships/media" Target="../media/media29.m4a"/><Relationship Id="rId1" Type="http://schemas.openxmlformats.org/officeDocument/2006/relationships/tags" Target="../tags/tag32.xml"/><Relationship Id="rId6" Type="http://schemas.openxmlformats.org/officeDocument/2006/relationships/image" Target="../media/image5.png"/><Relationship Id="rId5" Type="http://schemas.openxmlformats.org/officeDocument/2006/relationships/image" Target="../media/image29.jpe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5.png"/><Relationship Id="rId2" Type="http://schemas.microsoft.com/office/2007/relationships/media" Target="../media/media3.m4a"/><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notesSlide" Target="../notesSlides/notesSlide3.xml"/><Relationship Id="rId4"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audio" Target="../media/media30.m4a"/><Relationship Id="rId7" Type="http://schemas.openxmlformats.org/officeDocument/2006/relationships/diagramQuickStyle" Target="../diagrams/quickStyle11.xml"/><Relationship Id="rId12" Type="http://schemas.openxmlformats.org/officeDocument/2006/relationships/image" Target="../media/image5.png"/><Relationship Id="rId2" Type="http://schemas.microsoft.com/office/2007/relationships/media" Target="../media/media30.m4a"/><Relationship Id="rId1" Type="http://schemas.openxmlformats.org/officeDocument/2006/relationships/tags" Target="../tags/tag33.xml"/><Relationship Id="rId6" Type="http://schemas.openxmlformats.org/officeDocument/2006/relationships/diagramLayout" Target="../diagrams/layout11.xml"/><Relationship Id="rId11" Type="http://schemas.openxmlformats.org/officeDocument/2006/relationships/image" Target="../media/image34.png"/><Relationship Id="rId5" Type="http://schemas.openxmlformats.org/officeDocument/2006/relationships/diagramData" Target="../diagrams/data11.xml"/><Relationship Id="rId10" Type="http://schemas.openxmlformats.org/officeDocument/2006/relationships/image" Target="../media/image33.png"/><Relationship Id="rId4" Type="http://schemas.openxmlformats.org/officeDocument/2006/relationships/slideLayout" Target="../slideLayouts/slideLayout7.xml"/><Relationship Id="rId9" Type="http://schemas.microsoft.com/office/2007/relationships/diagramDrawing" Target="../diagrams/drawing11.xml"/></Relationships>
</file>

<file path=ppt/slides/_rels/slide31.xml.rels><?xml version="1.0" encoding="UTF-8" standalone="yes"?>
<Relationships xmlns="http://schemas.openxmlformats.org/package/2006/relationships"><Relationship Id="rId8" Type="http://schemas.openxmlformats.org/officeDocument/2006/relationships/diagramLayout" Target="../diagrams/layout12.xml"/><Relationship Id="rId13" Type="http://schemas.openxmlformats.org/officeDocument/2006/relationships/diagramLayout" Target="../diagrams/layout13.xml"/><Relationship Id="rId18" Type="http://schemas.openxmlformats.org/officeDocument/2006/relationships/image" Target="../media/image5.png"/><Relationship Id="rId3" Type="http://schemas.microsoft.com/office/2007/relationships/media" Target="../media/media31.m4a"/><Relationship Id="rId7" Type="http://schemas.openxmlformats.org/officeDocument/2006/relationships/diagramData" Target="../diagrams/data12.xml"/><Relationship Id="rId12" Type="http://schemas.openxmlformats.org/officeDocument/2006/relationships/diagramData" Target="../diagrams/data13.xml"/><Relationship Id="rId17" Type="http://schemas.openxmlformats.org/officeDocument/2006/relationships/image" Target="../media/image35.tmp"/><Relationship Id="rId2" Type="http://schemas.openxmlformats.org/officeDocument/2006/relationships/tags" Target="../tags/tag35.xml"/><Relationship Id="rId16" Type="http://schemas.microsoft.com/office/2007/relationships/diagramDrawing" Target="../diagrams/drawing13.xml"/><Relationship Id="rId1" Type="http://schemas.openxmlformats.org/officeDocument/2006/relationships/tags" Target="../tags/tag34.xml"/><Relationship Id="rId6" Type="http://schemas.openxmlformats.org/officeDocument/2006/relationships/notesSlide" Target="../notesSlides/notesSlide15.xml"/><Relationship Id="rId11" Type="http://schemas.microsoft.com/office/2007/relationships/diagramDrawing" Target="../diagrams/drawing12.xml"/><Relationship Id="rId5" Type="http://schemas.openxmlformats.org/officeDocument/2006/relationships/slideLayout" Target="../slideLayouts/slideLayout7.xml"/><Relationship Id="rId15" Type="http://schemas.openxmlformats.org/officeDocument/2006/relationships/diagramColors" Target="../diagrams/colors13.xml"/><Relationship Id="rId10" Type="http://schemas.openxmlformats.org/officeDocument/2006/relationships/diagramColors" Target="../diagrams/colors12.xml"/><Relationship Id="rId4" Type="http://schemas.openxmlformats.org/officeDocument/2006/relationships/audio" Target="../media/media31.m4a"/><Relationship Id="rId9" Type="http://schemas.openxmlformats.org/officeDocument/2006/relationships/diagramQuickStyle" Target="../diagrams/quickStyle12.xml"/><Relationship Id="rId14" Type="http://schemas.openxmlformats.org/officeDocument/2006/relationships/diagramQuickStyle" Target="../diagrams/quickStyle13.xml"/></Relationships>
</file>

<file path=ppt/slides/_rels/slide32.xml.rels><?xml version="1.0" encoding="UTF-8" standalone="yes"?>
<Relationships xmlns="http://schemas.openxmlformats.org/package/2006/relationships"><Relationship Id="rId3" Type="http://schemas.microsoft.com/office/2007/relationships/media" Target="../media/media32.m4a"/><Relationship Id="rId7" Type="http://schemas.openxmlformats.org/officeDocument/2006/relationships/image" Target="../media/image5.pn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36.png"/><Relationship Id="rId5" Type="http://schemas.openxmlformats.org/officeDocument/2006/relationships/slideLayout" Target="../slideLayouts/slideLayout7.xml"/><Relationship Id="rId4" Type="http://schemas.openxmlformats.org/officeDocument/2006/relationships/audio" Target="../media/media32.m4a"/></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4.m4a"/><Relationship Id="rId7" Type="http://schemas.openxmlformats.org/officeDocument/2006/relationships/image" Target="../media/image7.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audio" Target="../media/media4.m4a"/></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diagramColors" Target="../diagrams/colors1.xml"/><Relationship Id="rId3" Type="http://schemas.openxmlformats.org/officeDocument/2006/relationships/audio" Target="../media/media5.m4a"/><Relationship Id="rId7" Type="http://schemas.openxmlformats.org/officeDocument/2006/relationships/hyperlink" Target="https://elpasomatters.org/2020/04/03/where-to-volunteer-and-donate-for-el-paso-covid-19-relief/" TargetMode="External"/><Relationship Id="rId12" Type="http://schemas.openxmlformats.org/officeDocument/2006/relationships/diagramQuickStyle" Target="../diagrams/quickStyle1.xml"/><Relationship Id="rId2" Type="http://schemas.microsoft.com/office/2007/relationships/media" Target="../media/media5.m4a"/><Relationship Id="rId1" Type="http://schemas.openxmlformats.org/officeDocument/2006/relationships/tags" Target="../tags/tag7.xml"/><Relationship Id="rId6" Type="http://schemas.openxmlformats.org/officeDocument/2006/relationships/image" Target="../media/image8.jpeg"/><Relationship Id="rId11" Type="http://schemas.openxmlformats.org/officeDocument/2006/relationships/diagramLayout" Target="../diagrams/layout1.xml"/><Relationship Id="rId5" Type="http://schemas.openxmlformats.org/officeDocument/2006/relationships/notesSlide" Target="../notesSlides/notesSlide5.xml"/><Relationship Id="rId15" Type="http://schemas.openxmlformats.org/officeDocument/2006/relationships/image" Target="../media/image5.png"/><Relationship Id="rId10" Type="http://schemas.openxmlformats.org/officeDocument/2006/relationships/diagramData" Target="../diagrams/data1.xml"/><Relationship Id="rId4" Type="http://schemas.openxmlformats.org/officeDocument/2006/relationships/slideLayout" Target="../slideLayouts/slideLayout2.xml"/><Relationship Id="rId9" Type="http://schemas.openxmlformats.org/officeDocument/2006/relationships/image" Target="../media/image9.png"/><Relationship Id="rId14" Type="http://schemas.microsoft.com/office/2007/relationships/diagramDrawing" Target="../diagrams/drawing1.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6.m4a"/><Relationship Id="rId7" Type="http://schemas.openxmlformats.org/officeDocument/2006/relationships/image" Target="../media/image2.png"/><Relationship Id="rId12" Type="http://schemas.openxmlformats.org/officeDocument/2006/relationships/image" Target="../media/image5.png"/><Relationship Id="rId2" Type="http://schemas.microsoft.com/office/2007/relationships/media" Target="../media/media6.m4a"/><Relationship Id="rId1" Type="http://schemas.openxmlformats.org/officeDocument/2006/relationships/tags" Target="../tags/tag8.xml"/><Relationship Id="rId6" Type="http://schemas.openxmlformats.org/officeDocument/2006/relationships/image" Target="../media/image1.png"/><Relationship Id="rId11" Type="http://schemas.openxmlformats.org/officeDocument/2006/relationships/image" Target="../media/image11.png"/><Relationship Id="rId5" Type="http://schemas.openxmlformats.org/officeDocument/2006/relationships/notesSlide" Target="../notesSlides/notesSlide6.xml"/><Relationship Id="rId10" Type="http://schemas.microsoft.com/office/2007/relationships/hdphoto" Target="../media/hdphoto1.wdp"/><Relationship Id="rId4" Type="http://schemas.openxmlformats.org/officeDocument/2006/relationships/slideLayout" Target="../slideLayouts/slideLayout2.xml"/><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diagramColors" Target="../diagrams/colors2.xml"/><Relationship Id="rId3" Type="http://schemas.openxmlformats.org/officeDocument/2006/relationships/audio" Target="../media/media7.m4a"/><Relationship Id="rId7" Type="http://schemas.openxmlformats.org/officeDocument/2006/relationships/hyperlink" Target="https://www.ictworks.org/2017/03/16/if-you-are-still-collecting-data-on-paper-you-are-wasting-everyones-time/" TargetMode="External"/><Relationship Id="rId12" Type="http://schemas.openxmlformats.org/officeDocument/2006/relationships/diagramQuickStyle" Target="../diagrams/quickStyle2.xml"/><Relationship Id="rId2" Type="http://schemas.microsoft.com/office/2007/relationships/media" Target="../media/media7.m4a"/><Relationship Id="rId1" Type="http://schemas.openxmlformats.org/officeDocument/2006/relationships/tags" Target="../tags/tag9.xml"/><Relationship Id="rId6" Type="http://schemas.openxmlformats.org/officeDocument/2006/relationships/image" Target="../media/image12.png"/><Relationship Id="rId11" Type="http://schemas.openxmlformats.org/officeDocument/2006/relationships/diagramLayout" Target="../diagrams/layout2.xml"/><Relationship Id="rId5" Type="http://schemas.openxmlformats.org/officeDocument/2006/relationships/notesSlide" Target="../notesSlides/notesSlide7.xml"/><Relationship Id="rId15" Type="http://schemas.openxmlformats.org/officeDocument/2006/relationships/image" Target="../media/image5.png"/><Relationship Id="rId10" Type="http://schemas.openxmlformats.org/officeDocument/2006/relationships/diagramData" Target="../diagrams/data2.xml"/><Relationship Id="rId4" Type="http://schemas.openxmlformats.org/officeDocument/2006/relationships/slideLayout" Target="../slideLayouts/slideLayout2.xml"/><Relationship Id="rId9" Type="http://schemas.openxmlformats.org/officeDocument/2006/relationships/image" Target="../media/image9.png"/><Relationship Id="rId14" Type="http://schemas.microsoft.com/office/2007/relationships/diagramDrawing" Target="../diagrams/drawing2.xml"/></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diagramColors" Target="../diagrams/colors3.xml"/><Relationship Id="rId3" Type="http://schemas.openxmlformats.org/officeDocument/2006/relationships/audio" Target="../media/media8.m4a"/><Relationship Id="rId7" Type="http://schemas.openxmlformats.org/officeDocument/2006/relationships/hyperlink" Target="https://www.students4bestevidence.net/blog/2015/07/14/data-analysis-methods/" TargetMode="External"/><Relationship Id="rId12" Type="http://schemas.openxmlformats.org/officeDocument/2006/relationships/diagramQuickStyle" Target="../diagrams/quickStyle3.xml"/><Relationship Id="rId2" Type="http://schemas.microsoft.com/office/2007/relationships/media" Target="../media/media8.m4a"/><Relationship Id="rId1" Type="http://schemas.openxmlformats.org/officeDocument/2006/relationships/tags" Target="../tags/tag10.xml"/><Relationship Id="rId6" Type="http://schemas.openxmlformats.org/officeDocument/2006/relationships/image" Target="../media/image13.jpg"/><Relationship Id="rId11" Type="http://schemas.openxmlformats.org/officeDocument/2006/relationships/diagramLayout" Target="../diagrams/layout3.xml"/><Relationship Id="rId5" Type="http://schemas.openxmlformats.org/officeDocument/2006/relationships/notesSlide" Target="../notesSlides/notesSlide8.xml"/><Relationship Id="rId15" Type="http://schemas.openxmlformats.org/officeDocument/2006/relationships/image" Target="../media/image5.png"/><Relationship Id="rId10" Type="http://schemas.openxmlformats.org/officeDocument/2006/relationships/diagramData" Target="../diagrams/data3.xml"/><Relationship Id="rId4" Type="http://schemas.openxmlformats.org/officeDocument/2006/relationships/slideLayout" Target="../slideLayouts/slideLayout2.xml"/><Relationship Id="rId9" Type="http://schemas.openxmlformats.org/officeDocument/2006/relationships/image" Target="../media/image9.png"/><Relationship Id="rId14" Type="http://schemas.microsoft.com/office/2007/relationships/diagramDrawing" Target="../diagrams/drawing3.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5.png"/><Relationship Id="rId2" Type="http://schemas.microsoft.com/office/2007/relationships/media" Target="../media/media9.m4a"/><Relationship Id="rId1" Type="http://schemas.openxmlformats.org/officeDocument/2006/relationships/tags" Target="../tags/tag11.xml"/><Relationship Id="rId6" Type="http://schemas.openxmlformats.org/officeDocument/2006/relationships/image" Target="../media/image14.png"/><Relationship Id="rId5" Type="http://schemas.openxmlformats.org/officeDocument/2006/relationships/notesSlide" Target="../notesSlides/notesSlide9.xml"/><Relationship Id="rId4"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0322" y="2733709"/>
            <a:ext cx="8144134" cy="1373070"/>
          </a:xfrm>
        </p:spPr>
        <p:txBody>
          <a:bodyPr/>
          <a:lstStyle/>
          <a:p>
            <a:r>
              <a:rPr lang="en-US" dirty="0"/>
              <a:t>Civil Rights Compliance</a:t>
            </a:r>
          </a:p>
        </p:txBody>
      </p:sp>
      <p:sp>
        <p:nvSpPr>
          <p:cNvPr id="3" name="Subtitle 2"/>
          <p:cNvSpPr>
            <a:spLocks noGrp="1"/>
          </p:cNvSpPr>
          <p:nvPr>
            <p:ph type="subTitle" idx="1"/>
          </p:nvPr>
        </p:nvSpPr>
        <p:spPr/>
        <p:txBody>
          <a:bodyPr>
            <a:normAutofit lnSpcReduction="10000"/>
          </a:bodyPr>
          <a:lstStyle/>
          <a:p>
            <a:r>
              <a:rPr lang="en-US" dirty="0"/>
              <a:t>The North Carolina Department of Agriculture </a:t>
            </a:r>
          </a:p>
          <a:p>
            <a:r>
              <a:rPr lang="en-US" dirty="0"/>
              <a:t>and Consumer Services </a:t>
            </a:r>
          </a:p>
          <a:p>
            <a:r>
              <a:rPr lang="en-US" dirty="0"/>
              <a:t>Food Distribution Division</a:t>
            </a:r>
          </a:p>
        </p:txBody>
      </p:sp>
      <p:pic>
        <p:nvPicPr>
          <p:cNvPr id="6" name="Picture 5">
            <a:extLst>
              <a:ext uri="{FF2B5EF4-FFF2-40B4-BE49-F238E27FC236}">
                <a16:creationId xmlns:a16="http://schemas.microsoft.com/office/drawing/2014/main" id="{D2ABB76E-24EF-48E5-B4E5-DDFCE85D6B3B}"/>
              </a:ext>
            </a:extLst>
          </p:cNvPr>
          <p:cNvPicPr>
            <a:picLocks noChangeAspect="1"/>
          </p:cNvPicPr>
          <p:nvPr/>
        </p:nvPicPr>
        <p:blipFill>
          <a:blip r:embed="rId6"/>
          <a:stretch>
            <a:fillRect/>
          </a:stretch>
        </p:blipFill>
        <p:spPr>
          <a:xfrm>
            <a:off x="9605661" y="2331198"/>
            <a:ext cx="2195604" cy="2195604"/>
          </a:xfrm>
          <a:prstGeom prst="flowChartConnector">
            <a:avLst/>
          </a:prstGeom>
          <a:solidFill>
            <a:schemeClr val="accent5"/>
          </a:solidFill>
        </p:spPr>
      </p:pic>
      <p:pic>
        <p:nvPicPr>
          <p:cNvPr id="9" name="Audio 8">
            <a:hlinkClick r:id="" action="ppaction://media"/>
            <a:extLst>
              <a:ext uri="{FF2B5EF4-FFF2-40B4-BE49-F238E27FC236}">
                <a16:creationId xmlns:a16="http://schemas.microsoft.com/office/drawing/2014/main" id="{D46857B4-09AD-0DEB-45DF-A42C03ED4F1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289291677"/>
      </p:ext>
    </p:extLst>
  </p:cSld>
  <p:clrMapOvr>
    <a:masterClrMapping/>
  </p:clrMapOvr>
  <mc:AlternateContent xmlns:mc="http://schemas.openxmlformats.org/markup-compatibility/2006" xmlns:p14="http://schemas.microsoft.com/office/powerpoint/2010/main">
    <mc:Choice Requires="p14">
      <p:transition spd="med" p14:dur="700" advTm="6511">
        <p:fade/>
      </p:transition>
    </mc:Choice>
    <mc:Fallback xmlns="">
      <p:transition spd="med" advTm="65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4D90FF1-1CC5-4993-9B8C-F1974F1C64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15139723-4AC8-425D-9AB8-BAB43C20642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3E5519EF-92B0-492E-ABC9-05CDA8EFF4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A9D9615-3A5B-44B8-80C6-C87433EB78BF}"/>
              </a:ext>
            </a:extLst>
          </p:cNvPr>
          <p:cNvSpPr>
            <a:spLocks noGrp="1"/>
          </p:cNvSpPr>
          <p:nvPr>
            <p:ph type="title"/>
          </p:nvPr>
        </p:nvSpPr>
        <p:spPr>
          <a:xfrm>
            <a:off x="680321" y="753228"/>
            <a:ext cx="9613861" cy="1080938"/>
          </a:xfrm>
        </p:spPr>
        <p:txBody>
          <a:bodyPr>
            <a:normAutofit/>
          </a:bodyPr>
          <a:lstStyle/>
          <a:p>
            <a:r>
              <a:rPr lang="en-US" dirty="0"/>
              <a:t>Notification Methods</a:t>
            </a:r>
          </a:p>
        </p:txBody>
      </p:sp>
      <p:sp>
        <p:nvSpPr>
          <p:cNvPr id="15" name="Rectangle 14">
            <a:extLst>
              <a:ext uri="{FF2B5EF4-FFF2-40B4-BE49-F238E27FC236}">
                <a16:creationId xmlns:a16="http://schemas.microsoft.com/office/drawing/2014/main" id="{4E2D35B2-2CFA-4548-BA91-F6F3642B53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D6C5C9BD-3F18-4B30-89C4-0A44351A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2116667"/>
            <a:ext cx="10439400" cy="3793206"/>
          </a:xfrm>
          <a:prstGeom prst="rect">
            <a:avLst/>
          </a:prstGeom>
          <a:solidFill>
            <a:schemeClr val="bg1">
              <a:lumMod val="95000"/>
              <a:lumOff val="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9" name="Picture 18">
            <a:extLst>
              <a:ext uri="{FF2B5EF4-FFF2-40B4-BE49-F238E27FC236}">
                <a16:creationId xmlns:a16="http://schemas.microsoft.com/office/drawing/2014/main" id="{26E8BBC6-652E-48FC-BFDA-5BD883AD1A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21" name="Picture 20">
            <a:extLst>
              <a:ext uri="{FF2B5EF4-FFF2-40B4-BE49-F238E27FC236}">
                <a16:creationId xmlns:a16="http://schemas.microsoft.com/office/drawing/2014/main" id="{7D1A2EB9-D190-4E30-A2BD-87A5E4B7EBA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graphicFrame>
        <p:nvGraphicFramePr>
          <p:cNvPr id="5" name="Content Placeholder 2">
            <a:extLst>
              <a:ext uri="{FF2B5EF4-FFF2-40B4-BE49-F238E27FC236}">
                <a16:creationId xmlns:a16="http://schemas.microsoft.com/office/drawing/2014/main" id="{B6D438F9-2BF4-AFC0-6ECE-F2FAB7F4300A}"/>
              </a:ext>
            </a:extLst>
          </p:cNvPr>
          <p:cNvGraphicFramePr>
            <a:graphicFrameLocks noGrp="1"/>
          </p:cNvGraphicFramePr>
          <p:nvPr>
            <p:ph idx="1"/>
            <p:extLst>
              <p:ext uri="{D42A27DB-BD31-4B8C-83A1-F6EECF244321}">
                <p14:modId xmlns:p14="http://schemas.microsoft.com/office/powerpoint/2010/main" val="1063412439"/>
              </p:ext>
            </p:extLst>
          </p:nvPr>
        </p:nvGraphicFramePr>
        <p:xfrm>
          <a:off x="681038" y="2427478"/>
          <a:ext cx="9433453" cy="316066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2" name="Audio 11">
            <a:hlinkClick r:id="" action="ppaction://media"/>
            <a:extLst>
              <a:ext uri="{FF2B5EF4-FFF2-40B4-BE49-F238E27FC236}">
                <a16:creationId xmlns:a16="http://schemas.microsoft.com/office/drawing/2014/main" id="{E6709C35-EC4A-02C7-DBCE-39B6047BD1DB}"/>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426424968"/>
      </p:ext>
    </p:extLst>
  </p:cSld>
  <p:clrMapOvr>
    <a:masterClrMapping/>
  </p:clrMapOvr>
  <mc:AlternateContent xmlns:mc="http://schemas.openxmlformats.org/markup-compatibility/2006" xmlns:p14="http://schemas.microsoft.com/office/powerpoint/2010/main">
    <mc:Choice Requires="p14">
      <p:transition spd="med" p14:dur="700" advTm="40124">
        <p:fade/>
      </p:transition>
    </mc:Choice>
    <mc:Fallback xmlns="">
      <p:transition spd="med" advTm="401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B4D90FF1-1CC5-4993-9B8C-F1974F1C64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a:extLst>
              <a:ext uri="{FF2B5EF4-FFF2-40B4-BE49-F238E27FC236}">
                <a16:creationId xmlns:a16="http://schemas.microsoft.com/office/drawing/2014/main" id="{15139723-4AC8-425D-9AB8-BAB43C20642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1" name="Rectangle 60">
            <a:extLst>
              <a:ext uri="{FF2B5EF4-FFF2-40B4-BE49-F238E27FC236}">
                <a16:creationId xmlns:a16="http://schemas.microsoft.com/office/drawing/2014/main" id="{3E5519EF-92B0-492E-ABC9-05CDA8EFF4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6DF41A5-98F8-40B9-88FA-AB8F3722D0F2}"/>
              </a:ext>
            </a:extLst>
          </p:cNvPr>
          <p:cNvSpPr>
            <a:spLocks noGrp="1"/>
          </p:cNvSpPr>
          <p:nvPr>
            <p:ph type="title"/>
          </p:nvPr>
        </p:nvSpPr>
        <p:spPr>
          <a:xfrm>
            <a:off x="680321" y="753228"/>
            <a:ext cx="9613861" cy="1080938"/>
          </a:xfrm>
        </p:spPr>
        <p:txBody>
          <a:bodyPr>
            <a:normAutofit/>
          </a:bodyPr>
          <a:lstStyle/>
          <a:p>
            <a:r>
              <a:rPr lang="en-US"/>
              <a:t>Civil Rights Complaint Procedures</a:t>
            </a:r>
          </a:p>
        </p:txBody>
      </p:sp>
      <p:sp>
        <p:nvSpPr>
          <p:cNvPr id="63" name="Rectangle 62">
            <a:extLst>
              <a:ext uri="{FF2B5EF4-FFF2-40B4-BE49-F238E27FC236}">
                <a16:creationId xmlns:a16="http://schemas.microsoft.com/office/drawing/2014/main" id="{4E2D35B2-2CFA-4548-BA91-F6F3642B53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 name="Rectangle 64">
            <a:extLst>
              <a:ext uri="{FF2B5EF4-FFF2-40B4-BE49-F238E27FC236}">
                <a16:creationId xmlns:a16="http://schemas.microsoft.com/office/drawing/2014/main" id="{D6C5C9BD-3F18-4B30-89C4-0A44351A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2116667"/>
            <a:ext cx="10439400" cy="3793206"/>
          </a:xfrm>
          <a:prstGeom prst="rect">
            <a:avLst/>
          </a:prstGeom>
          <a:solidFill>
            <a:schemeClr val="bg1">
              <a:lumMod val="95000"/>
              <a:lumOff val="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7" name="Picture 66">
            <a:extLst>
              <a:ext uri="{FF2B5EF4-FFF2-40B4-BE49-F238E27FC236}">
                <a16:creationId xmlns:a16="http://schemas.microsoft.com/office/drawing/2014/main" id="{26E8BBC6-652E-48FC-BFDA-5BD883AD1A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69" name="Picture 68">
            <a:extLst>
              <a:ext uri="{FF2B5EF4-FFF2-40B4-BE49-F238E27FC236}">
                <a16:creationId xmlns:a16="http://schemas.microsoft.com/office/drawing/2014/main" id="{7D1A2EB9-D190-4E30-A2BD-87A5E4B7EBA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8"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graphicFrame>
        <p:nvGraphicFramePr>
          <p:cNvPr id="6" name="Content Placeholder 2">
            <a:extLst>
              <a:ext uri="{FF2B5EF4-FFF2-40B4-BE49-F238E27FC236}">
                <a16:creationId xmlns:a16="http://schemas.microsoft.com/office/drawing/2014/main" id="{91D07D21-9373-617B-6E79-60F6122A594B}"/>
              </a:ext>
            </a:extLst>
          </p:cNvPr>
          <p:cNvGraphicFramePr>
            <a:graphicFrameLocks noGrp="1"/>
          </p:cNvGraphicFramePr>
          <p:nvPr>
            <p:ph idx="1"/>
            <p:extLst>
              <p:ext uri="{D42A27DB-BD31-4B8C-83A1-F6EECF244321}">
                <p14:modId xmlns:p14="http://schemas.microsoft.com/office/powerpoint/2010/main" val="2107999674"/>
              </p:ext>
            </p:extLst>
          </p:nvPr>
        </p:nvGraphicFramePr>
        <p:xfrm>
          <a:off x="576470" y="2291404"/>
          <a:ext cx="9611139" cy="347329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5" name="Liz">
            <a:extLst>
              <a:ext uri="{FF2B5EF4-FFF2-40B4-BE49-F238E27FC236}">
                <a16:creationId xmlns:a16="http://schemas.microsoft.com/office/drawing/2014/main" id="{86A45707-849B-4C76-BF79-0A175FDEE61F}"/>
              </a:ext>
            </a:extLst>
          </p:cNvPr>
          <p:cNvPicPr>
            <a:picLocks noChangeAspect="1"/>
          </p:cNvPicPr>
          <p:nvPr>
            <p:custDataLst>
              <p:tags r:id="rId2"/>
            </p:custDataLst>
          </p:nvPr>
        </p:nvPicPr>
        <p:blipFill>
          <a:blip r:embed="rId14"/>
          <a:stretch>
            <a:fillRect/>
          </a:stretch>
        </p:blipFill>
        <p:spPr>
          <a:xfrm>
            <a:off x="9032274" y="1347459"/>
            <a:ext cx="3140265" cy="5520397"/>
          </a:xfrm>
          <a:prstGeom prst="rect">
            <a:avLst/>
          </a:prstGeom>
        </p:spPr>
      </p:pic>
      <p:pic>
        <p:nvPicPr>
          <p:cNvPr id="3" name="Audio 2">
            <a:hlinkClick r:id="" action="ppaction://media"/>
            <a:extLst>
              <a:ext uri="{FF2B5EF4-FFF2-40B4-BE49-F238E27FC236}">
                <a16:creationId xmlns:a16="http://schemas.microsoft.com/office/drawing/2014/main" id="{B6E306C1-7C0D-CA07-61CA-6C1479504255}"/>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553408859"/>
      </p:ext>
    </p:extLst>
  </p:cSld>
  <p:clrMapOvr>
    <a:masterClrMapping/>
  </p:clrMapOvr>
  <mc:AlternateContent xmlns:mc="http://schemas.openxmlformats.org/markup-compatibility/2006" xmlns:p14="http://schemas.microsoft.com/office/powerpoint/2010/main">
    <mc:Choice Requires="p14">
      <p:transition spd="med" p14:dur="700" advTm="34119">
        <p:fade/>
      </p:transition>
    </mc:Choice>
    <mc:Fallback xmlns="">
      <p:transition spd="med" advTm="341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extLst>
              <a:ext uri="{837473B0-CC2E-450A-ABE3-18F120FF3D39}">
                <a1611:picAttrSrcUrl xmlns:a1611="http://schemas.microsoft.com/office/drawing/2016/11/main" r:id="rId6"/>
              </a:ext>
            </a:extLst>
          </a:blip>
          <a:srcRect/>
          <a:stretch>
            <a:fillRect l="-7000" r="-7000"/>
          </a:stretch>
        </a:blip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7539E3D4-6962-40AB-8B73-E9DD5692F0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9490E84B-32AB-4B93-B2A7-C660A2894F2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sp>
        <p:nvSpPr>
          <p:cNvPr id="56" name="Rectangle 55">
            <a:extLst>
              <a:ext uri="{FF2B5EF4-FFF2-40B4-BE49-F238E27FC236}">
                <a16:creationId xmlns:a16="http://schemas.microsoft.com/office/drawing/2014/main" id="{AE7C53B3-E639-4BE7-9C53-AAF6DF686F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2CD7F1D5-2F5D-4F06-91C2-5616C9AD5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4959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1">
            <a:extLst>
              <a:ext uri="{FF2B5EF4-FFF2-40B4-BE49-F238E27FC236}">
                <a16:creationId xmlns:a16="http://schemas.microsoft.com/office/drawing/2014/main" id="{89D77B67-D5DE-4988-BCB8-30023C73777E}"/>
              </a:ext>
            </a:extLst>
          </p:cNvPr>
          <p:cNvSpPr>
            <a:spLocks noGrp="1"/>
          </p:cNvSpPr>
          <p:nvPr>
            <p:ph type="title"/>
          </p:nvPr>
        </p:nvSpPr>
        <p:spPr>
          <a:xfrm>
            <a:off x="680321" y="753228"/>
            <a:ext cx="4136123" cy="1080938"/>
          </a:xfrm>
        </p:spPr>
        <p:txBody>
          <a:bodyPr>
            <a:normAutofit/>
          </a:bodyPr>
          <a:lstStyle/>
          <a:p>
            <a:r>
              <a:rPr lang="en-US" sz="2400"/>
              <a:t>Complaints of Discrimination</a:t>
            </a:r>
          </a:p>
        </p:txBody>
      </p:sp>
      <p:pic>
        <p:nvPicPr>
          <p:cNvPr id="60" name="Picture 59">
            <a:extLst>
              <a:ext uri="{FF2B5EF4-FFF2-40B4-BE49-F238E27FC236}">
                <a16:creationId xmlns:a16="http://schemas.microsoft.com/office/drawing/2014/main" id="{CA0F9C00-759D-439B-962A-EA32D607660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8">
            <a:extLst>
              <a:ext uri="{28A0092B-C50C-407E-A947-70E740481C1C}">
                <a14:useLocalDpi xmlns:a14="http://schemas.microsoft.com/office/drawing/2010/main" val="0"/>
              </a:ext>
            </a:extLst>
          </a:blip>
          <a:stretch>
            <a:fillRect/>
          </a:stretch>
        </p:blipFill>
        <p:spPr>
          <a:xfrm>
            <a:off x="2" y="1970241"/>
            <a:ext cx="4956048" cy="199787"/>
          </a:xfrm>
          <a:prstGeom prst="rect">
            <a:avLst/>
          </a:prstGeom>
        </p:spPr>
      </p:pic>
      <p:pic>
        <p:nvPicPr>
          <p:cNvPr id="6" name="Picture 5">
            <a:extLst>
              <a:ext uri="{FF2B5EF4-FFF2-40B4-BE49-F238E27FC236}">
                <a16:creationId xmlns:a16="http://schemas.microsoft.com/office/drawing/2014/main" id="{3A1DBE82-5E38-4080-B63E-3A160720C0D3}"/>
              </a:ext>
            </a:extLst>
          </p:cNvPr>
          <p:cNvPicPr>
            <a:picLocks noChangeAspect="1"/>
          </p:cNvPicPr>
          <p:nvPr/>
        </p:nvPicPr>
        <p:blipFill>
          <a:blip r:embed="rId9"/>
          <a:stretch>
            <a:fillRect/>
          </a:stretch>
        </p:blipFill>
        <p:spPr>
          <a:xfrm>
            <a:off x="5280788" y="1642198"/>
            <a:ext cx="6269479" cy="3573602"/>
          </a:xfrm>
          <a:prstGeom prst="rect">
            <a:avLst/>
          </a:prstGeom>
          <a:ln>
            <a:noFill/>
          </a:ln>
          <a:effectLst>
            <a:outerShdw blurRad="76200" dist="63500" dir="5040000" algn="tl" rotWithShape="0">
              <a:srgbClr val="000000">
                <a:alpha val="41000"/>
              </a:srgbClr>
            </a:outerShdw>
          </a:effectLst>
        </p:spPr>
      </p:pic>
      <p:graphicFrame>
        <p:nvGraphicFramePr>
          <p:cNvPr id="7" name="Content Placeholder 2">
            <a:extLst>
              <a:ext uri="{FF2B5EF4-FFF2-40B4-BE49-F238E27FC236}">
                <a16:creationId xmlns:a16="http://schemas.microsoft.com/office/drawing/2014/main" id="{4BBDF49D-7EFF-22B3-75B0-32F679FC8C6B}"/>
              </a:ext>
            </a:extLst>
          </p:cNvPr>
          <p:cNvGraphicFramePr>
            <a:graphicFrameLocks noGrp="1"/>
          </p:cNvGraphicFramePr>
          <p:nvPr>
            <p:ph idx="1"/>
            <p:extLst>
              <p:ext uri="{D42A27DB-BD31-4B8C-83A1-F6EECF244321}">
                <p14:modId xmlns:p14="http://schemas.microsoft.com/office/powerpoint/2010/main" val="4158247798"/>
              </p:ext>
            </p:extLst>
          </p:nvPr>
        </p:nvGraphicFramePr>
        <p:xfrm>
          <a:off x="0" y="2170027"/>
          <a:ext cx="4956048" cy="448918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5" name="Audio 4">
            <a:hlinkClick r:id="" action="ppaction://media"/>
            <a:extLst>
              <a:ext uri="{FF2B5EF4-FFF2-40B4-BE49-F238E27FC236}">
                <a16:creationId xmlns:a16="http://schemas.microsoft.com/office/drawing/2014/main" id="{C2606E24-349F-BCAE-D2D0-E20A65FDD76F}"/>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315129275"/>
      </p:ext>
    </p:extLst>
  </p:cSld>
  <p:clrMapOvr>
    <a:masterClrMapping/>
  </p:clrMapOvr>
  <mc:AlternateContent xmlns:mc="http://schemas.openxmlformats.org/markup-compatibility/2006" xmlns:p14="http://schemas.microsoft.com/office/powerpoint/2010/main">
    <mc:Choice Requires="p14">
      <p:transition spd="med" p14:dur="700" advTm="15404">
        <p:fade/>
      </p:transition>
    </mc:Choice>
    <mc:Fallback xmlns="">
      <p:transition spd="med" advTm="154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extLst>
              <a:ext uri="{837473B0-CC2E-450A-ABE3-18F120FF3D39}">
                <a1611:picAttrSrcUrl xmlns:a1611="http://schemas.microsoft.com/office/drawing/2016/11/main" r:id="rId6"/>
              </a:ext>
            </a:extLst>
          </a:blip>
          <a:srcRect/>
          <a:stretch>
            <a:fillRect/>
          </a:stretch>
        </a:blip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4B0FA309-807F-4C17-98EF-A3BA7388E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0">
            <a:extLst>
              <a:ext uri="{FF2B5EF4-FFF2-40B4-BE49-F238E27FC236}">
                <a16:creationId xmlns:a16="http://schemas.microsoft.com/office/drawing/2014/main" id="{2642A87B-CAE9-4F8F-B293-28388E45D9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12">
            <a:extLst>
              <a:ext uri="{FF2B5EF4-FFF2-40B4-BE49-F238E27FC236}">
                <a16:creationId xmlns:a16="http://schemas.microsoft.com/office/drawing/2014/main" id="{C8FA1749-B91A-40E7-AD01-0B9C9C6AF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4">
            <a:extLst>
              <a:ext uri="{FF2B5EF4-FFF2-40B4-BE49-F238E27FC236}">
                <a16:creationId xmlns:a16="http://schemas.microsoft.com/office/drawing/2014/main" id="{3B7A934F-FFF7-4353-83D3-4EF66E93EE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8"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2" name="Rectangle 16">
            <a:extLst>
              <a:ext uri="{FF2B5EF4-FFF2-40B4-BE49-F238E27FC236}">
                <a16:creationId xmlns:a16="http://schemas.microsoft.com/office/drawing/2014/main" id="{700676C8-6DE8-47DD-9A23-D42063A12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1">
            <a:extLst>
              <a:ext uri="{FF2B5EF4-FFF2-40B4-BE49-F238E27FC236}">
                <a16:creationId xmlns:a16="http://schemas.microsoft.com/office/drawing/2014/main" id="{6485EB7D-EB83-4A14-9756-D1B3F80861BE}"/>
              </a:ext>
            </a:extLst>
          </p:cNvPr>
          <p:cNvSpPr>
            <a:spLocks noGrp="1"/>
          </p:cNvSpPr>
          <p:nvPr>
            <p:ph type="title"/>
          </p:nvPr>
        </p:nvSpPr>
        <p:spPr>
          <a:xfrm>
            <a:off x="680321" y="2063262"/>
            <a:ext cx="3739279" cy="2661052"/>
          </a:xfrm>
        </p:spPr>
        <p:txBody>
          <a:bodyPr>
            <a:normAutofit/>
          </a:bodyPr>
          <a:lstStyle/>
          <a:p>
            <a:pPr algn="r"/>
            <a:r>
              <a:rPr lang="en-US" sz="4400">
                <a:solidFill>
                  <a:srgbClr val="FFFFFF"/>
                </a:solidFill>
              </a:rPr>
              <a:t>Verbal Complaints</a:t>
            </a:r>
            <a:br>
              <a:rPr lang="en-US" sz="4400">
                <a:solidFill>
                  <a:srgbClr val="FFFFFF"/>
                </a:solidFill>
              </a:rPr>
            </a:br>
            <a:endParaRPr lang="en-US" sz="4400">
              <a:solidFill>
                <a:srgbClr val="FFFFFF"/>
              </a:solidFill>
            </a:endParaRPr>
          </a:p>
        </p:txBody>
      </p:sp>
      <p:sp>
        <p:nvSpPr>
          <p:cNvPr id="3" name="Content Placeholder 2">
            <a:extLst>
              <a:ext uri="{FF2B5EF4-FFF2-40B4-BE49-F238E27FC236}">
                <a16:creationId xmlns:a16="http://schemas.microsoft.com/office/drawing/2014/main" id="{339970AE-0301-4B28-9785-1D3084FDE8A1}"/>
              </a:ext>
            </a:extLst>
          </p:cNvPr>
          <p:cNvSpPr>
            <a:spLocks noGrp="1"/>
          </p:cNvSpPr>
          <p:nvPr>
            <p:ph idx="1"/>
          </p:nvPr>
        </p:nvSpPr>
        <p:spPr>
          <a:xfrm>
            <a:off x="5287995" y="661106"/>
            <a:ext cx="6257362" cy="5503101"/>
          </a:xfrm>
          <a:solidFill>
            <a:schemeClr val="accent6">
              <a:lumMod val="50000"/>
            </a:schemeClr>
          </a:solidFill>
        </p:spPr>
        <p:txBody>
          <a:bodyPr anchor="ctr">
            <a:normAutofit/>
          </a:bodyPr>
          <a:lstStyle/>
          <a:p>
            <a:r>
              <a:rPr lang="en-US" sz="3200" dirty="0">
                <a:solidFill>
                  <a:srgbClr val="FFFFFF"/>
                </a:solidFill>
              </a:rPr>
              <a:t>The person to whom the allegations are made must write up the elements of the complaint for the complainant.  </a:t>
            </a:r>
            <a:endParaRPr lang="en-US" sz="3600" dirty="0">
              <a:solidFill>
                <a:srgbClr val="FFFFFF"/>
              </a:solidFill>
            </a:endParaRPr>
          </a:p>
        </p:txBody>
      </p:sp>
      <p:pic>
        <p:nvPicPr>
          <p:cNvPr id="2" name="Audio 1">
            <a:hlinkClick r:id="" action="ppaction://media"/>
            <a:extLst>
              <a:ext uri="{FF2B5EF4-FFF2-40B4-BE49-F238E27FC236}">
                <a16:creationId xmlns:a16="http://schemas.microsoft.com/office/drawing/2014/main" id="{68AFAA4D-9790-67E5-4F5E-B4530D53BB43}"/>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616377817"/>
      </p:ext>
    </p:extLst>
  </p:cSld>
  <p:clrMapOvr>
    <a:masterClrMapping/>
  </p:clrMapOvr>
  <mc:AlternateContent xmlns:mc="http://schemas.openxmlformats.org/markup-compatibility/2006" xmlns:p14="http://schemas.microsoft.com/office/powerpoint/2010/main">
    <mc:Choice Requires="p14">
      <p:transition spd="med" p14:dur="700" advTm="7788">
        <p:fade/>
      </p:transition>
    </mc:Choice>
    <mc:Fallback xmlns="">
      <p:transition spd="med" advTm="77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D3A8B-1FBF-4EB1-90F7-DFA104C7A403}"/>
              </a:ext>
            </a:extLst>
          </p:cNvPr>
          <p:cNvSpPr>
            <a:spLocks noGrp="1"/>
          </p:cNvSpPr>
          <p:nvPr>
            <p:ph type="title"/>
          </p:nvPr>
        </p:nvSpPr>
        <p:spPr>
          <a:xfrm>
            <a:off x="680321" y="753228"/>
            <a:ext cx="9613861" cy="1080938"/>
          </a:xfrm>
        </p:spPr>
        <p:txBody>
          <a:bodyPr>
            <a:normAutofit/>
          </a:bodyPr>
          <a:lstStyle/>
          <a:p>
            <a:r>
              <a:rPr lang="en-US" dirty="0"/>
              <a:t>Verbal Complaints Content</a:t>
            </a:r>
          </a:p>
        </p:txBody>
      </p:sp>
      <p:graphicFrame>
        <p:nvGraphicFramePr>
          <p:cNvPr id="5" name="Content Placeholder 2">
            <a:extLst>
              <a:ext uri="{FF2B5EF4-FFF2-40B4-BE49-F238E27FC236}">
                <a16:creationId xmlns:a16="http://schemas.microsoft.com/office/drawing/2014/main" id="{422A4701-6C73-158C-4E0A-680358A79F0E}"/>
              </a:ext>
            </a:extLst>
          </p:cNvPr>
          <p:cNvGraphicFramePr>
            <a:graphicFrameLocks noGrp="1"/>
          </p:cNvGraphicFramePr>
          <p:nvPr>
            <p:ph idx="1"/>
            <p:extLst>
              <p:ext uri="{D42A27DB-BD31-4B8C-83A1-F6EECF244321}">
                <p14:modId xmlns:p14="http://schemas.microsoft.com/office/powerpoint/2010/main" val="2284236005"/>
              </p:ext>
            </p:extLst>
          </p:nvPr>
        </p:nvGraphicFramePr>
        <p:xfrm>
          <a:off x="681037" y="2336800"/>
          <a:ext cx="10830641" cy="35988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DEEDCB18-DE36-3DDC-F980-B8CF6769E7D4}"/>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117097165"/>
      </p:ext>
    </p:extLst>
  </p:cSld>
  <p:clrMapOvr>
    <a:masterClrMapping/>
  </p:clrMapOvr>
  <mc:AlternateContent xmlns:mc="http://schemas.openxmlformats.org/markup-compatibility/2006" xmlns:p14="http://schemas.microsoft.com/office/powerpoint/2010/main">
    <mc:Choice Requires="p14">
      <p:transition spd="med" p14:dur="700" advTm="36650">
        <p:fade/>
      </p:transition>
    </mc:Choice>
    <mc:Fallback xmlns="">
      <p:transition spd="med" advTm="366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38000"/>
              </a:schemeClr>
            </a:gs>
            <a:gs pos="50000">
              <a:schemeClr val="bg2">
                <a:shade val="100000"/>
                <a:hueMod val="100000"/>
                <a:satMod val="110000"/>
                <a:lumMod val="130000"/>
              </a:schemeClr>
            </a:gs>
            <a:gs pos="100000">
              <a:schemeClr val="bg2">
                <a:shade val="78000"/>
                <a:hueMod val="106000"/>
                <a:satMod val="120000"/>
                <a:lumMod val="79000"/>
              </a:schemeClr>
            </a:gs>
          </a:gsLst>
          <a:lin ang="2520000" scaled="0"/>
        </a:gra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95831236-2EF3-443C-AD1B-BCC6CEE59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13990DE-8418-4901-9794-8239B7F478F7}"/>
              </a:ext>
            </a:extLst>
          </p:cNvPr>
          <p:cNvPicPr>
            <a:picLocks noChangeAspect="1"/>
          </p:cNvPicPr>
          <p:nvPr/>
        </p:nvPicPr>
        <p:blipFill rotWithShape="1">
          <a:blip r:embed="rId5">
            <a:alphaModFix amt="40000"/>
          </a:blip>
          <a:srcRect t="8777" b="6953"/>
          <a:stretch/>
        </p:blipFill>
        <p:spPr>
          <a:xfrm>
            <a:off x="20" y="-1"/>
            <a:ext cx="12191980" cy="6858001"/>
          </a:xfrm>
          <a:prstGeom prst="rect">
            <a:avLst/>
          </a:prstGeom>
        </p:spPr>
      </p:pic>
      <p:sp>
        <p:nvSpPr>
          <p:cNvPr id="30" name="Rectangle 29">
            <a:extLst>
              <a:ext uri="{FF2B5EF4-FFF2-40B4-BE49-F238E27FC236}">
                <a16:creationId xmlns:a16="http://schemas.microsoft.com/office/drawing/2014/main" id="{937838B1-E675-4CA3-A299-92547ED728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2116667"/>
            <a:ext cx="10439400" cy="3793206"/>
          </a:xfrm>
          <a:prstGeom prst="rect">
            <a:avLst/>
          </a:prstGeom>
          <a:solidFill>
            <a:schemeClr val="bg1">
              <a:lumMod val="95000"/>
              <a:lumOff val="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2" name="Picture 31">
            <a:extLst>
              <a:ext uri="{FF2B5EF4-FFF2-40B4-BE49-F238E27FC236}">
                <a16:creationId xmlns:a16="http://schemas.microsoft.com/office/drawing/2014/main" id="{5CA3C8DF-E3F0-4BC0-9B61-37A60340877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sp>
        <p:nvSpPr>
          <p:cNvPr id="34" name="Rectangle 33">
            <a:extLst>
              <a:ext uri="{FF2B5EF4-FFF2-40B4-BE49-F238E27FC236}">
                <a16:creationId xmlns:a16="http://schemas.microsoft.com/office/drawing/2014/main" id="{F432453D-6625-4FDF-80E3-E7030D9135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1">
            <a:extLst>
              <a:ext uri="{FF2B5EF4-FFF2-40B4-BE49-F238E27FC236}">
                <a16:creationId xmlns:a16="http://schemas.microsoft.com/office/drawing/2014/main" id="{1D349D8F-DB31-448A-BC30-683C84C03445}"/>
              </a:ext>
            </a:extLst>
          </p:cNvPr>
          <p:cNvSpPr>
            <a:spLocks noGrp="1"/>
          </p:cNvSpPr>
          <p:nvPr>
            <p:ph type="title"/>
          </p:nvPr>
        </p:nvSpPr>
        <p:spPr>
          <a:xfrm>
            <a:off x="681038" y="752475"/>
            <a:ext cx="9613900" cy="1081088"/>
          </a:xfrm>
        </p:spPr>
        <p:txBody>
          <a:bodyPr>
            <a:normAutofit/>
          </a:bodyPr>
          <a:lstStyle/>
          <a:p>
            <a:r>
              <a:rPr lang="en-US"/>
              <a:t>Compliance Reviews</a:t>
            </a:r>
          </a:p>
        </p:txBody>
      </p:sp>
      <p:pic>
        <p:nvPicPr>
          <p:cNvPr id="36" name="Picture 35">
            <a:extLst>
              <a:ext uri="{FF2B5EF4-FFF2-40B4-BE49-F238E27FC236}">
                <a16:creationId xmlns:a16="http://schemas.microsoft.com/office/drawing/2014/main" id="{D276BAE5-A184-4422-BADE-B165322702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38" name="Rectangle 37">
            <a:extLst>
              <a:ext uri="{FF2B5EF4-FFF2-40B4-BE49-F238E27FC236}">
                <a16:creationId xmlns:a16="http://schemas.microsoft.com/office/drawing/2014/main" id="{8BCC4505-4069-441F-B37D-AF073EBCC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Content Placeholder 2">
            <a:extLst>
              <a:ext uri="{FF2B5EF4-FFF2-40B4-BE49-F238E27FC236}">
                <a16:creationId xmlns:a16="http://schemas.microsoft.com/office/drawing/2014/main" id="{71249D0A-2C71-45D8-A19B-5C1DD0457A26}"/>
              </a:ext>
            </a:extLst>
          </p:cNvPr>
          <p:cNvSpPr>
            <a:spLocks noGrp="1"/>
          </p:cNvSpPr>
          <p:nvPr>
            <p:ph idx="1"/>
          </p:nvPr>
        </p:nvSpPr>
        <p:spPr>
          <a:xfrm>
            <a:off x="680321" y="2336873"/>
            <a:ext cx="9613861" cy="3395060"/>
          </a:xfrm>
        </p:spPr>
        <p:txBody>
          <a:bodyPr anchor="ctr">
            <a:normAutofit/>
          </a:bodyPr>
          <a:lstStyle/>
          <a:p>
            <a:r>
              <a:rPr lang="en-US" sz="1900"/>
              <a:t>Must advise the reviewed entity in writing of findings and recommendations</a:t>
            </a:r>
          </a:p>
          <a:p>
            <a:endParaRPr lang="en-US" sz="1900"/>
          </a:p>
          <a:p>
            <a:r>
              <a:rPr lang="en-US" sz="1900"/>
              <a:t>Federal or state reviewer must secure information as necessary to make the determination of compliance</a:t>
            </a:r>
          </a:p>
          <a:p>
            <a:r>
              <a:rPr lang="en-US" sz="1900"/>
              <a:t>Routine reviews conducted as required by program regulations.  Selection criteria:  </a:t>
            </a:r>
          </a:p>
          <a:p>
            <a:pPr lvl="1"/>
            <a:r>
              <a:rPr lang="en-US" sz="1900"/>
              <a:t>Unusual fluctuations of racial/ethnic groups in service area</a:t>
            </a:r>
          </a:p>
          <a:p>
            <a:pPr lvl="1"/>
            <a:r>
              <a:rPr lang="en-US" sz="1900"/>
              <a:t>Number of discrimination complaints filed against the agency</a:t>
            </a:r>
          </a:p>
          <a:p>
            <a:pPr lvl="1"/>
            <a:r>
              <a:rPr lang="en-US" sz="1900"/>
              <a:t>Unresolved findings from previous reviews</a:t>
            </a:r>
          </a:p>
          <a:p>
            <a:pPr lvl="1"/>
            <a:r>
              <a:rPr lang="en-US" sz="1900"/>
              <a:t>Information from grassroots organizations, state officials, etc…</a:t>
            </a:r>
          </a:p>
          <a:p>
            <a:endParaRPr lang="en-US" sz="1900"/>
          </a:p>
        </p:txBody>
      </p:sp>
      <p:pic>
        <p:nvPicPr>
          <p:cNvPr id="3" name="Audio 2">
            <a:hlinkClick r:id="" action="ppaction://media"/>
            <a:extLst>
              <a:ext uri="{FF2B5EF4-FFF2-40B4-BE49-F238E27FC236}">
                <a16:creationId xmlns:a16="http://schemas.microsoft.com/office/drawing/2014/main" id="{C2892ADC-D5CD-A322-858E-E9C3B0B6C7F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901454595"/>
      </p:ext>
    </p:extLst>
  </p:cSld>
  <p:clrMapOvr>
    <a:masterClrMapping/>
  </p:clrMapOvr>
  <mc:AlternateContent xmlns:mc="http://schemas.openxmlformats.org/markup-compatibility/2006" xmlns:p14="http://schemas.microsoft.com/office/powerpoint/2010/main">
    <mc:Choice Requires="p14">
      <p:transition spd="med" p14:dur="700" advTm="35072">
        <p:fade/>
      </p:transition>
    </mc:Choice>
    <mc:Fallback xmlns="">
      <p:transition spd="med" advTm="350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4D90FF1-1CC5-4993-9B8C-F1974F1C64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15139723-4AC8-425D-9AB8-BAB43C20642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angle 21">
            <a:extLst>
              <a:ext uri="{FF2B5EF4-FFF2-40B4-BE49-F238E27FC236}">
                <a16:creationId xmlns:a16="http://schemas.microsoft.com/office/drawing/2014/main" id="{3E5519EF-92B0-492E-ABC9-05CDA8EFF4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1">
            <a:extLst>
              <a:ext uri="{FF2B5EF4-FFF2-40B4-BE49-F238E27FC236}">
                <a16:creationId xmlns:a16="http://schemas.microsoft.com/office/drawing/2014/main" id="{F61DAD1B-2B4B-4C97-9CE8-5D970BF349B3}"/>
              </a:ext>
            </a:extLst>
          </p:cNvPr>
          <p:cNvSpPr>
            <a:spLocks noGrp="1"/>
          </p:cNvSpPr>
          <p:nvPr>
            <p:ph type="title"/>
          </p:nvPr>
        </p:nvSpPr>
        <p:spPr>
          <a:xfrm>
            <a:off x="681038" y="752475"/>
            <a:ext cx="9613900" cy="1081088"/>
          </a:xfrm>
        </p:spPr>
        <p:txBody>
          <a:bodyPr>
            <a:normAutofit/>
          </a:bodyPr>
          <a:lstStyle/>
          <a:p>
            <a:r>
              <a:rPr lang="en-US" dirty="0"/>
              <a:t>Resolution of Noncompliance</a:t>
            </a:r>
          </a:p>
        </p:txBody>
      </p:sp>
      <p:sp>
        <p:nvSpPr>
          <p:cNvPr id="24" name="Rectangle 23">
            <a:extLst>
              <a:ext uri="{FF2B5EF4-FFF2-40B4-BE49-F238E27FC236}">
                <a16:creationId xmlns:a16="http://schemas.microsoft.com/office/drawing/2014/main" id="{4E2D35B2-2CFA-4548-BA91-F6F3642B53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D6C5C9BD-3F18-4B30-89C4-0A44351AD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2116667"/>
            <a:ext cx="10439400" cy="3793206"/>
          </a:xfrm>
          <a:prstGeom prst="rect">
            <a:avLst/>
          </a:prstGeom>
          <a:solidFill>
            <a:schemeClr val="bg1">
              <a:lumMod val="95000"/>
              <a:lumOff val="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8" name="Picture 27">
            <a:extLst>
              <a:ext uri="{FF2B5EF4-FFF2-40B4-BE49-F238E27FC236}">
                <a16:creationId xmlns:a16="http://schemas.microsoft.com/office/drawing/2014/main" id="{26E8BBC6-652E-48FC-BFDA-5BD883AD1A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30" name="Picture 29">
            <a:extLst>
              <a:ext uri="{FF2B5EF4-FFF2-40B4-BE49-F238E27FC236}">
                <a16:creationId xmlns:a16="http://schemas.microsoft.com/office/drawing/2014/main" id="{7D1A2EB9-D190-4E30-A2BD-87A5E4B7EBA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graphicFrame>
        <p:nvGraphicFramePr>
          <p:cNvPr id="14" name="Content Placeholder 2">
            <a:extLst>
              <a:ext uri="{FF2B5EF4-FFF2-40B4-BE49-F238E27FC236}">
                <a16:creationId xmlns:a16="http://schemas.microsoft.com/office/drawing/2014/main" id="{C328C172-2493-B7B0-AA54-CC36B6FA2D00}"/>
              </a:ext>
            </a:extLst>
          </p:cNvPr>
          <p:cNvGraphicFramePr>
            <a:graphicFrameLocks noGrp="1"/>
          </p:cNvGraphicFramePr>
          <p:nvPr>
            <p:ph idx="1"/>
            <p:extLst>
              <p:ext uri="{D42A27DB-BD31-4B8C-83A1-F6EECF244321}">
                <p14:modId xmlns:p14="http://schemas.microsoft.com/office/powerpoint/2010/main" val="3752018314"/>
              </p:ext>
            </p:extLst>
          </p:nvPr>
        </p:nvGraphicFramePr>
        <p:xfrm>
          <a:off x="681038" y="2427478"/>
          <a:ext cx="9433453" cy="316066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3" name="Audio 2">
            <a:hlinkClick r:id="" action="ppaction://media"/>
            <a:extLst>
              <a:ext uri="{FF2B5EF4-FFF2-40B4-BE49-F238E27FC236}">
                <a16:creationId xmlns:a16="http://schemas.microsoft.com/office/drawing/2014/main" id="{75CE54E9-F197-6E9F-5646-02774564C14D}"/>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918294912"/>
      </p:ext>
    </p:extLst>
  </p:cSld>
  <p:clrMapOvr>
    <a:masterClrMapping/>
  </p:clrMapOvr>
  <mc:AlternateContent xmlns:mc="http://schemas.openxmlformats.org/markup-compatibility/2006" xmlns:p14="http://schemas.microsoft.com/office/powerpoint/2010/main">
    <mc:Choice Requires="p14">
      <p:transition spd="med" p14:dur="700" advTm="26643">
        <p:fade/>
      </p:transition>
    </mc:Choice>
    <mc:Fallback xmlns="">
      <p:transition spd="med" advTm="266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95000"/>
            <a:lum/>
          </a:blip>
          <a:srcRect/>
          <a:tile tx="0" ty="0" sx="100000" sy="100000" flip="none" algn="tl"/>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C3E6C53-102E-4ACA-BCBB-3CC973B994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E4655D52-F2FA-4137-8A31-499A4FE6291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8">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5" name="Picture 14">
            <a:extLst>
              <a:ext uri="{FF2B5EF4-FFF2-40B4-BE49-F238E27FC236}">
                <a16:creationId xmlns:a16="http://schemas.microsoft.com/office/drawing/2014/main" id="{8519FA1D-01C2-425F-B9AA-D69B4DD0A1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9">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a:extLst>
              <a:ext uri="{FF2B5EF4-FFF2-40B4-BE49-F238E27FC236}">
                <a16:creationId xmlns:a16="http://schemas.microsoft.com/office/drawing/2014/main" id="{DC0D803F-BF83-4194-8691-90B027BDF5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4316132F-CC4B-4C96-9C75-95DC7CD48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1" name="Rectangle 20">
            <a:extLst>
              <a:ext uri="{FF2B5EF4-FFF2-40B4-BE49-F238E27FC236}">
                <a16:creationId xmlns:a16="http://schemas.microsoft.com/office/drawing/2014/main" id="{4B0FA309-807F-4C17-98EF-A3BA7388E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2642A87B-CAE9-4F8F-B293-28388E45D9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Rectangle 24">
            <a:extLst>
              <a:ext uri="{FF2B5EF4-FFF2-40B4-BE49-F238E27FC236}">
                <a16:creationId xmlns:a16="http://schemas.microsoft.com/office/drawing/2014/main" id="{C8FA1749-B91A-40E7-AD01-0B9C9C6AF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3B7A934F-FFF7-4353-83D3-4EF66E93EE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8"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29" name="Rectangle 28">
            <a:extLst>
              <a:ext uri="{FF2B5EF4-FFF2-40B4-BE49-F238E27FC236}">
                <a16:creationId xmlns:a16="http://schemas.microsoft.com/office/drawing/2014/main" id="{700676C8-6DE8-47DD-9A23-D42063A12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1">
            <a:extLst>
              <a:ext uri="{FF2B5EF4-FFF2-40B4-BE49-F238E27FC236}">
                <a16:creationId xmlns:a16="http://schemas.microsoft.com/office/drawing/2014/main" id="{462A9330-FABF-4634-A5AC-3E29A98FAA72}"/>
              </a:ext>
            </a:extLst>
          </p:cNvPr>
          <p:cNvSpPr>
            <a:spLocks noGrp="1"/>
          </p:cNvSpPr>
          <p:nvPr>
            <p:ph type="title"/>
          </p:nvPr>
        </p:nvSpPr>
        <p:spPr>
          <a:xfrm>
            <a:off x="680321" y="2063262"/>
            <a:ext cx="3739279" cy="2661052"/>
          </a:xfrm>
        </p:spPr>
        <p:txBody>
          <a:bodyPr vert="horz" lIns="91440" tIns="45720" rIns="91440" bIns="45720" rtlCol="0" anchor="ctr">
            <a:normAutofit/>
          </a:bodyPr>
          <a:lstStyle/>
          <a:p>
            <a:pPr algn="r"/>
            <a:r>
              <a:rPr lang="en-US" sz="4400">
                <a:solidFill>
                  <a:srgbClr val="FFFFFF"/>
                </a:solidFill>
              </a:rPr>
              <a:t>What is a Protected Class?</a:t>
            </a:r>
          </a:p>
        </p:txBody>
      </p:sp>
      <p:sp>
        <p:nvSpPr>
          <p:cNvPr id="6" name="Text Placeholder 5">
            <a:extLst>
              <a:ext uri="{FF2B5EF4-FFF2-40B4-BE49-F238E27FC236}">
                <a16:creationId xmlns:a16="http://schemas.microsoft.com/office/drawing/2014/main" id="{B83FF10F-832E-4F1D-8A8F-C3D1B00C66FC}"/>
              </a:ext>
            </a:extLst>
          </p:cNvPr>
          <p:cNvSpPr>
            <a:spLocks noGrp="1"/>
          </p:cNvSpPr>
          <p:nvPr>
            <p:ph type="body" sz="half" idx="2"/>
          </p:nvPr>
        </p:nvSpPr>
        <p:spPr>
          <a:xfrm>
            <a:off x="5287995" y="661106"/>
            <a:ext cx="6257362" cy="5503101"/>
          </a:xfrm>
        </p:spPr>
        <p:txBody>
          <a:bodyPr vert="horz" lIns="91440" tIns="45720" rIns="91440" bIns="45720" rtlCol="0" anchor="ctr">
            <a:normAutofit/>
          </a:bodyPr>
          <a:lstStyle/>
          <a:p>
            <a:pPr indent="-228600">
              <a:buFont typeface="Arial" panose="020B0604020202020204" pitchFamily="34" charset="0"/>
              <a:buChar char="•"/>
            </a:pPr>
            <a:r>
              <a:rPr lang="en-US" sz="3200" dirty="0"/>
              <a:t>Any person or group of people who have characteristics for which discrimination is prohibited based on a law, regulation, or executive order</a:t>
            </a:r>
          </a:p>
          <a:p>
            <a:pPr indent="-228600">
              <a:buFont typeface="Arial" panose="020B0604020202020204" pitchFamily="34" charset="0"/>
              <a:buChar char="•"/>
            </a:pPr>
            <a:endParaRPr lang="en-US" sz="2000" dirty="0">
              <a:solidFill>
                <a:srgbClr val="FFFFFF"/>
              </a:solidFill>
            </a:endParaRPr>
          </a:p>
        </p:txBody>
      </p:sp>
      <p:pic>
        <p:nvPicPr>
          <p:cNvPr id="2" name="Audio 1">
            <a:hlinkClick r:id="" action="ppaction://media"/>
            <a:extLst>
              <a:ext uri="{FF2B5EF4-FFF2-40B4-BE49-F238E27FC236}">
                <a16:creationId xmlns:a16="http://schemas.microsoft.com/office/drawing/2014/main" id="{E449B07F-048C-D4BE-6CAA-4B6835ECB67B}"/>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4036224401"/>
      </p:ext>
    </p:extLst>
  </p:cSld>
  <p:clrMapOvr>
    <a:masterClrMapping/>
  </p:clrMapOvr>
  <mc:AlternateContent xmlns:mc="http://schemas.openxmlformats.org/markup-compatibility/2006" xmlns:p14="http://schemas.microsoft.com/office/powerpoint/2010/main">
    <mc:Choice Requires="p14">
      <p:transition spd="med" p14:dur="700" advTm="13802">
        <p:fade/>
      </p:transition>
    </mc:Choice>
    <mc:Fallback xmlns="">
      <p:transition spd="med" advTm="138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5765FDD-EED5-4AD6-AF42-AD351439E7E6}"/>
              </a:ext>
            </a:extLst>
          </p:cNvPr>
          <p:cNvSpPr>
            <a:spLocks noGrp="1"/>
          </p:cNvSpPr>
          <p:nvPr>
            <p:ph type="title"/>
          </p:nvPr>
        </p:nvSpPr>
        <p:spPr/>
        <p:txBody>
          <a:bodyPr/>
          <a:lstStyle/>
          <a:p>
            <a:r>
              <a:rPr lang="en-US" dirty="0"/>
              <a:t>What is a Protected Class?</a:t>
            </a:r>
          </a:p>
        </p:txBody>
      </p:sp>
      <p:sp>
        <p:nvSpPr>
          <p:cNvPr id="7" name="Text Placeholder 6">
            <a:extLst>
              <a:ext uri="{FF2B5EF4-FFF2-40B4-BE49-F238E27FC236}">
                <a16:creationId xmlns:a16="http://schemas.microsoft.com/office/drawing/2014/main" id="{1DDCB675-75E7-4A7E-8431-8AEF6915D43E}"/>
              </a:ext>
            </a:extLst>
          </p:cNvPr>
          <p:cNvSpPr>
            <a:spLocks noGrp="1"/>
          </p:cNvSpPr>
          <p:nvPr>
            <p:ph type="body" sz="half" idx="2"/>
          </p:nvPr>
        </p:nvSpPr>
        <p:spPr>
          <a:xfrm>
            <a:off x="0" y="1999200"/>
            <a:ext cx="11843039" cy="1080940"/>
          </a:xfrm>
        </p:spPr>
        <p:txBody>
          <a:bodyPr>
            <a:normAutofit/>
          </a:bodyPr>
          <a:lstStyle/>
          <a:p>
            <a:pPr algn="ctr"/>
            <a:r>
              <a:rPr lang="en-US" sz="2000" dirty="0"/>
              <a:t>Any person or group of people who have characteristics for which discrimination is prohibited based on a law, regulation, or executive order</a:t>
            </a:r>
          </a:p>
          <a:p>
            <a:endParaRPr lang="en-US" sz="1200" dirty="0"/>
          </a:p>
        </p:txBody>
      </p:sp>
      <p:sp>
        <p:nvSpPr>
          <p:cNvPr id="27" name="Rectangle 26">
            <a:extLst>
              <a:ext uri="{FF2B5EF4-FFF2-40B4-BE49-F238E27FC236}">
                <a16:creationId xmlns:a16="http://schemas.microsoft.com/office/drawing/2014/main" id="{1B2D33A5-0757-4858-95A1-EC47973BCC0E}"/>
              </a:ext>
            </a:extLst>
          </p:cNvPr>
          <p:cNvSpPr/>
          <p:nvPr/>
        </p:nvSpPr>
        <p:spPr>
          <a:xfrm>
            <a:off x="2955294" y="3003990"/>
            <a:ext cx="6520070" cy="1337543"/>
          </a:xfrm>
          <a:prstGeom prst="rect">
            <a:avLst/>
          </a:prstGeom>
          <a:solidFill>
            <a:schemeClr val="bg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C02A9ABA-D464-409D-9088-DEDB5D3F44A7}"/>
              </a:ext>
            </a:extLst>
          </p:cNvPr>
          <p:cNvSpPr/>
          <p:nvPr/>
        </p:nvSpPr>
        <p:spPr>
          <a:xfrm>
            <a:off x="241052" y="5647941"/>
            <a:ext cx="1839589" cy="675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04216F68-B62C-4949-A997-786FC62BFAD8}"/>
              </a:ext>
            </a:extLst>
          </p:cNvPr>
          <p:cNvPicPr>
            <a:picLocks noChangeAspect="1"/>
          </p:cNvPicPr>
          <p:nvPr/>
        </p:nvPicPr>
        <p:blipFill>
          <a:blip r:embed="rId6"/>
          <a:stretch>
            <a:fillRect/>
          </a:stretch>
        </p:blipFill>
        <p:spPr>
          <a:xfrm>
            <a:off x="8155949" y="5621847"/>
            <a:ext cx="1847248" cy="688908"/>
          </a:xfrm>
          <a:prstGeom prst="rect">
            <a:avLst/>
          </a:prstGeom>
        </p:spPr>
      </p:pic>
      <p:pic>
        <p:nvPicPr>
          <p:cNvPr id="30" name="Picture 29">
            <a:extLst>
              <a:ext uri="{FF2B5EF4-FFF2-40B4-BE49-F238E27FC236}">
                <a16:creationId xmlns:a16="http://schemas.microsoft.com/office/drawing/2014/main" id="{E737AA49-26A4-4BE0-A59D-6648C4173313}"/>
              </a:ext>
            </a:extLst>
          </p:cNvPr>
          <p:cNvPicPr>
            <a:picLocks noChangeAspect="1"/>
          </p:cNvPicPr>
          <p:nvPr/>
        </p:nvPicPr>
        <p:blipFill>
          <a:blip r:embed="rId6"/>
          <a:stretch>
            <a:fillRect/>
          </a:stretch>
        </p:blipFill>
        <p:spPr>
          <a:xfrm>
            <a:off x="10159977" y="5621847"/>
            <a:ext cx="1847248" cy="688908"/>
          </a:xfrm>
          <a:prstGeom prst="rect">
            <a:avLst/>
          </a:prstGeom>
        </p:spPr>
      </p:pic>
      <p:pic>
        <p:nvPicPr>
          <p:cNvPr id="31" name="Picture 30">
            <a:extLst>
              <a:ext uri="{FF2B5EF4-FFF2-40B4-BE49-F238E27FC236}">
                <a16:creationId xmlns:a16="http://schemas.microsoft.com/office/drawing/2014/main" id="{19F75EE8-5C17-40F8-A920-97735242F7B6}"/>
              </a:ext>
            </a:extLst>
          </p:cNvPr>
          <p:cNvPicPr>
            <a:picLocks noChangeAspect="1"/>
          </p:cNvPicPr>
          <p:nvPr/>
        </p:nvPicPr>
        <p:blipFill>
          <a:blip r:embed="rId6"/>
          <a:stretch>
            <a:fillRect/>
          </a:stretch>
        </p:blipFill>
        <p:spPr>
          <a:xfrm>
            <a:off x="6169551" y="5621847"/>
            <a:ext cx="1847248" cy="688908"/>
          </a:xfrm>
          <a:prstGeom prst="rect">
            <a:avLst/>
          </a:prstGeom>
        </p:spPr>
      </p:pic>
      <p:pic>
        <p:nvPicPr>
          <p:cNvPr id="32" name="Picture 31">
            <a:extLst>
              <a:ext uri="{FF2B5EF4-FFF2-40B4-BE49-F238E27FC236}">
                <a16:creationId xmlns:a16="http://schemas.microsoft.com/office/drawing/2014/main" id="{A10157C3-C4FC-4070-9154-25C9298A1082}"/>
              </a:ext>
            </a:extLst>
          </p:cNvPr>
          <p:cNvPicPr>
            <a:picLocks noChangeAspect="1"/>
          </p:cNvPicPr>
          <p:nvPr/>
        </p:nvPicPr>
        <p:blipFill>
          <a:blip r:embed="rId6"/>
          <a:stretch>
            <a:fillRect/>
          </a:stretch>
        </p:blipFill>
        <p:spPr>
          <a:xfrm>
            <a:off x="4194671" y="5634894"/>
            <a:ext cx="1847248" cy="688908"/>
          </a:xfrm>
          <a:prstGeom prst="rect">
            <a:avLst/>
          </a:prstGeom>
        </p:spPr>
      </p:pic>
      <p:pic>
        <p:nvPicPr>
          <p:cNvPr id="33" name="Picture 32">
            <a:extLst>
              <a:ext uri="{FF2B5EF4-FFF2-40B4-BE49-F238E27FC236}">
                <a16:creationId xmlns:a16="http://schemas.microsoft.com/office/drawing/2014/main" id="{DCD35D74-70B3-4957-9E10-0FC21AC546E8}"/>
              </a:ext>
            </a:extLst>
          </p:cNvPr>
          <p:cNvPicPr>
            <a:picLocks noChangeAspect="1"/>
          </p:cNvPicPr>
          <p:nvPr/>
        </p:nvPicPr>
        <p:blipFill>
          <a:blip r:embed="rId6"/>
          <a:stretch>
            <a:fillRect/>
          </a:stretch>
        </p:blipFill>
        <p:spPr>
          <a:xfrm>
            <a:off x="2219791" y="5621847"/>
            <a:ext cx="1847248" cy="688908"/>
          </a:xfrm>
          <a:prstGeom prst="rect">
            <a:avLst/>
          </a:prstGeom>
        </p:spPr>
      </p:pic>
      <p:cxnSp>
        <p:nvCxnSpPr>
          <p:cNvPr id="35" name="Straight Connector 34">
            <a:extLst>
              <a:ext uri="{FF2B5EF4-FFF2-40B4-BE49-F238E27FC236}">
                <a16:creationId xmlns:a16="http://schemas.microsoft.com/office/drawing/2014/main" id="{CAB6B0B0-F679-47DD-B712-5226F69373FD}"/>
              </a:ext>
            </a:extLst>
          </p:cNvPr>
          <p:cNvCxnSpPr>
            <a:cxnSpLocks/>
          </p:cNvCxnSpPr>
          <p:nvPr/>
        </p:nvCxnSpPr>
        <p:spPr>
          <a:xfrm flipH="1">
            <a:off x="1224169" y="4609065"/>
            <a:ext cx="1033820" cy="887274"/>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3FF2068-A357-4DC3-9520-E9539B982A53}"/>
              </a:ext>
            </a:extLst>
          </p:cNvPr>
          <p:cNvCxnSpPr/>
          <p:nvPr/>
        </p:nvCxnSpPr>
        <p:spPr>
          <a:xfrm>
            <a:off x="3289852" y="4862867"/>
            <a:ext cx="0" cy="685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84007EF-6AE9-42F7-B1B6-ED65287AE46D}"/>
              </a:ext>
            </a:extLst>
          </p:cNvPr>
          <p:cNvCxnSpPr>
            <a:cxnSpLocks/>
          </p:cNvCxnSpPr>
          <p:nvPr/>
        </p:nvCxnSpPr>
        <p:spPr>
          <a:xfrm>
            <a:off x="5118295" y="4845622"/>
            <a:ext cx="0" cy="720291"/>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FE3591C-EE7D-4318-83E9-9D61F83BFB7F}"/>
              </a:ext>
            </a:extLst>
          </p:cNvPr>
          <p:cNvCxnSpPr/>
          <p:nvPr/>
        </p:nvCxnSpPr>
        <p:spPr>
          <a:xfrm>
            <a:off x="7089811" y="4810539"/>
            <a:ext cx="0" cy="755374"/>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C583F4B-D683-4C5C-B1D9-665A83DB5726}"/>
              </a:ext>
            </a:extLst>
          </p:cNvPr>
          <p:cNvCxnSpPr>
            <a:cxnSpLocks/>
          </p:cNvCxnSpPr>
          <p:nvPr/>
        </p:nvCxnSpPr>
        <p:spPr>
          <a:xfrm>
            <a:off x="9051388" y="4810539"/>
            <a:ext cx="9939" cy="695739"/>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C2660D1-85F3-4385-9351-EB358C145369}"/>
              </a:ext>
            </a:extLst>
          </p:cNvPr>
          <p:cNvCxnSpPr>
            <a:cxnSpLocks/>
          </p:cNvCxnSpPr>
          <p:nvPr/>
        </p:nvCxnSpPr>
        <p:spPr>
          <a:xfrm>
            <a:off x="9809922" y="4609066"/>
            <a:ext cx="934674" cy="887273"/>
          </a:xfrm>
          <a:prstGeom prst="line">
            <a:avLst/>
          </a:prstGeom>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6C95B076-6D7B-4590-BC18-E62CC8B133CB}"/>
              </a:ext>
            </a:extLst>
          </p:cNvPr>
          <p:cNvSpPr txBox="1"/>
          <p:nvPr/>
        </p:nvSpPr>
        <p:spPr>
          <a:xfrm>
            <a:off x="2955294" y="3195709"/>
            <a:ext cx="6124279" cy="954107"/>
          </a:xfrm>
          <a:prstGeom prst="rect">
            <a:avLst/>
          </a:prstGeom>
          <a:noFill/>
        </p:spPr>
        <p:txBody>
          <a:bodyPr wrap="square" rtlCol="0">
            <a:spAutoFit/>
          </a:bodyPr>
          <a:lstStyle/>
          <a:p>
            <a:pPr algn="ctr"/>
            <a:r>
              <a:rPr lang="en-US" sz="2800" dirty="0"/>
              <a:t>FNS PROGRAMS </a:t>
            </a:r>
          </a:p>
          <a:p>
            <a:pPr algn="ctr"/>
            <a:r>
              <a:rPr lang="en-US" sz="2800" dirty="0"/>
              <a:t>PROTECTED CLASSES</a:t>
            </a:r>
          </a:p>
        </p:txBody>
      </p:sp>
      <p:sp>
        <p:nvSpPr>
          <p:cNvPr id="52" name="TextBox 51">
            <a:extLst>
              <a:ext uri="{FF2B5EF4-FFF2-40B4-BE49-F238E27FC236}">
                <a16:creationId xmlns:a16="http://schemas.microsoft.com/office/drawing/2014/main" id="{C875A4D5-35AD-4FB6-9959-FACB4CA3616F}"/>
              </a:ext>
            </a:extLst>
          </p:cNvPr>
          <p:cNvSpPr txBox="1"/>
          <p:nvPr/>
        </p:nvSpPr>
        <p:spPr>
          <a:xfrm>
            <a:off x="467139" y="5798421"/>
            <a:ext cx="1321904" cy="369332"/>
          </a:xfrm>
          <a:prstGeom prst="rect">
            <a:avLst/>
          </a:prstGeom>
          <a:noFill/>
        </p:spPr>
        <p:txBody>
          <a:bodyPr wrap="square" rtlCol="0">
            <a:spAutoFit/>
          </a:bodyPr>
          <a:lstStyle/>
          <a:p>
            <a:pPr algn="ctr"/>
            <a:r>
              <a:rPr lang="en-US" dirty="0"/>
              <a:t>RACE</a:t>
            </a:r>
          </a:p>
        </p:txBody>
      </p:sp>
      <p:sp>
        <p:nvSpPr>
          <p:cNvPr id="54" name="TextBox 53">
            <a:extLst>
              <a:ext uri="{FF2B5EF4-FFF2-40B4-BE49-F238E27FC236}">
                <a16:creationId xmlns:a16="http://schemas.microsoft.com/office/drawing/2014/main" id="{E25DC090-5787-4BE4-AF53-34A14C4D6B16}"/>
              </a:ext>
            </a:extLst>
          </p:cNvPr>
          <p:cNvSpPr txBox="1"/>
          <p:nvPr/>
        </p:nvSpPr>
        <p:spPr>
          <a:xfrm>
            <a:off x="2509631" y="5813564"/>
            <a:ext cx="1152935" cy="369332"/>
          </a:xfrm>
          <a:prstGeom prst="rect">
            <a:avLst/>
          </a:prstGeom>
          <a:noFill/>
        </p:spPr>
        <p:txBody>
          <a:bodyPr wrap="square" rtlCol="0">
            <a:spAutoFit/>
          </a:bodyPr>
          <a:lstStyle/>
          <a:p>
            <a:pPr algn="ctr"/>
            <a:r>
              <a:rPr lang="en-US" dirty="0"/>
              <a:t>AGE	</a:t>
            </a:r>
          </a:p>
        </p:txBody>
      </p:sp>
      <p:sp>
        <p:nvSpPr>
          <p:cNvPr id="55" name="TextBox 54">
            <a:extLst>
              <a:ext uri="{FF2B5EF4-FFF2-40B4-BE49-F238E27FC236}">
                <a16:creationId xmlns:a16="http://schemas.microsoft.com/office/drawing/2014/main" id="{E344E823-A2D0-4CF5-B7F2-0E643E85DB95}"/>
              </a:ext>
            </a:extLst>
          </p:cNvPr>
          <p:cNvSpPr txBox="1"/>
          <p:nvPr/>
        </p:nvSpPr>
        <p:spPr>
          <a:xfrm>
            <a:off x="4607444" y="5813564"/>
            <a:ext cx="1222824" cy="369332"/>
          </a:xfrm>
          <a:prstGeom prst="rect">
            <a:avLst/>
          </a:prstGeom>
          <a:noFill/>
        </p:spPr>
        <p:txBody>
          <a:bodyPr wrap="square" rtlCol="0">
            <a:spAutoFit/>
          </a:bodyPr>
          <a:lstStyle/>
          <a:p>
            <a:pPr algn="ctr"/>
            <a:r>
              <a:rPr lang="en-US" dirty="0"/>
              <a:t>COLOR	</a:t>
            </a:r>
          </a:p>
        </p:txBody>
      </p:sp>
      <p:sp>
        <p:nvSpPr>
          <p:cNvPr id="56" name="TextBox 55">
            <a:extLst>
              <a:ext uri="{FF2B5EF4-FFF2-40B4-BE49-F238E27FC236}">
                <a16:creationId xmlns:a16="http://schemas.microsoft.com/office/drawing/2014/main" id="{5D364D7A-63E2-4FF0-9FFE-36FCA1394C7D}"/>
              </a:ext>
            </a:extLst>
          </p:cNvPr>
          <p:cNvSpPr txBox="1"/>
          <p:nvPr/>
        </p:nvSpPr>
        <p:spPr>
          <a:xfrm>
            <a:off x="6454691" y="5803355"/>
            <a:ext cx="1466799" cy="369332"/>
          </a:xfrm>
          <a:prstGeom prst="rect">
            <a:avLst/>
          </a:prstGeom>
          <a:noFill/>
        </p:spPr>
        <p:txBody>
          <a:bodyPr wrap="square" rtlCol="0">
            <a:spAutoFit/>
          </a:bodyPr>
          <a:lstStyle/>
          <a:p>
            <a:pPr algn="ctr"/>
            <a:r>
              <a:rPr lang="en-US" dirty="0"/>
              <a:t>DISABILITY</a:t>
            </a:r>
          </a:p>
        </p:txBody>
      </p:sp>
      <p:sp>
        <p:nvSpPr>
          <p:cNvPr id="57" name="TextBox 56">
            <a:extLst>
              <a:ext uri="{FF2B5EF4-FFF2-40B4-BE49-F238E27FC236}">
                <a16:creationId xmlns:a16="http://schemas.microsoft.com/office/drawing/2014/main" id="{34350FA9-11CC-4680-92C2-0ED68413367C}"/>
              </a:ext>
            </a:extLst>
          </p:cNvPr>
          <p:cNvSpPr txBox="1"/>
          <p:nvPr/>
        </p:nvSpPr>
        <p:spPr>
          <a:xfrm>
            <a:off x="8282226" y="5678742"/>
            <a:ext cx="1558201" cy="646331"/>
          </a:xfrm>
          <a:prstGeom prst="rect">
            <a:avLst/>
          </a:prstGeom>
          <a:noFill/>
        </p:spPr>
        <p:txBody>
          <a:bodyPr wrap="square" rtlCol="0">
            <a:spAutoFit/>
          </a:bodyPr>
          <a:lstStyle/>
          <a:p>
            <a:pPr algn="ctr"/>
            <a:r>
              <a:rPr lang="en-US" dirty="0"/>
              <a:t>NATIONAL ORIGIN</a:t>
            </a:r>
          </a:p>
        </p:txBody>
      </p:sp>
      <p:sp>
        <p:nvSpPr>
          <p:cNvPr id="58" name="TextBox 57">
            <a:extLst>
              <a:ext uri="{FF2B5EF4-FFF2-40B4-BE49-F238E27FC236}">
                <a16:creationId xmlns:a16="http://schemas.microsoft.com/office/drawing/2014/main" id="{BEAEFA58-8EA6-4C06-B9CD-8D000ECD929A}"/>
              </a:ext>
            </a:extLst>
          </p:cNvPr>
          <p:cNvSpPr txBox="1"/>
          <p:nvPr/>
        </p:nvSpPr>
        <p:spPr>
          <a:xfrm>
            <a:off x="10147218" y="5550802"/>
            <a:ext cx="1977781" cy="784830"/>
          </a:xfrm>
          <a:prstGeom prst="rect">
            <a:avLst/>
          </a:prstGeom>
          <a:noFill/>
        </p:spPr>
        <p:txBody>
          <a:bodyPr wrap="square" rtlCol="0">
            <a:spAutoFit/>
          </a:bodyPr>
          <a:lstStyle/>
          <a:p>
            <a:pPr algn="ctr"/>
            <a:r>
              <a:rPr lang="en-US" dirty="0"/>
              <a:t>SEX</a:t>
            </a:r>
          </a:p>
          <a:p>
            <a:r>
              <a:rPr lang="en-US" sz="1600" dirty="0">
                <a:latin typeface="Source Sans Pro Web"/>
              </a:rPr>
              <a:t>(</a:t>
            </a:r>
            <a:r>
              <a:rPr lang="en-US" sz="1100" dirty="0">
                <a:latin typeface="Source Sans Pro Web"/>
              </a:rPr>
              <a:t>including gender identity and sexual orientation)</a:t>
            </a:r>
            <a:endParaRPr lang="en-US" sz="1600" dirty="0"/>
          </a:p>
        </p:txBody>
      </p:sp>
      <p:pic>
        <p:nvPicPr>
          <p:cNvPr id="59" name="Picture 58">
            <a:extLst>
              <a:ext uri="{FF2B5EF4-FFF2-40B4-BE49-F238E27FC236}">
                <a16:creationId xmlns:a16="http://schemas.microsoft.com/office/drawing/2014/main" id="{1860D8FE-B1DA-4084-9D14-C287B2F14CF4}"/>
              </a:ext>
            </a:extLst>
          </p:cNvPr>
          <p:cNvPicPr>
            <a:picLocks noChangeAspect="1"/>
          </p:cNvPicPr>
          <p:nvPr/>
        </p:nvPicPr>
        <p:blipFill>
          <a:blip r:embed="rId6"/>
          <a:stretch>
            <a:fillRect/>
          </a:stretch>
        </p:blipFill>
        <p:spPr>
          <a:xfrm>
            <a:off x="184775" y="3317631"/>
            <a:ext cx="1847248" cy="688908"/>
          </a:xfrm>
          <a:prstGeom prst="rect">
            <a:avLst/>
          </a:prstGeom>
        </p:spPr>
      </p:pic>
      <p:pic>
        <p:nvPicPr>
          <p:cNvPr id="60" name="Picture 59">
            <a:extLst>
              <a:ext uri="{FF2B5EF4-FFF2-40B4-BE49-F238E27FC236}">
                <a16:creationId xmlns:a16="http://schemas.microsoft.com/office/drawing/2014/main" id="{864F2E59-F976-4719-B23A-C08568D9C710}"/>
              </a:ext>
            </a:extLst>
          </p:cNvPr>
          <p:cNvPicPr>
            <a:picLocks noChangeAspect="1"/>
          </p:cNvPicPr>
          <p:nvPr/>
        </p:nvPicPr>
        <p:blipFill>
          <a:blip r:embed="rId6"/>
          <a:stretch>
            <a:fillRect/>
          </a:stretch>
        </p:blipFill>
        <p:spPr>
          <a:xfrm>
            <a:off x="10159977" y="3269347"/>
            <a:ext cx="1847248" cy="806828"/>
          </a:xfrm>
          <a:prstGeom prst="rect">
            <a:avLst/>
          </a:prstGeom>
        </p:spPr>
      </p:pic>
      <p:cxnSp>
        <p:nvCxnSpPr>
          <p:cNvPr id="61" name="Straight Connector 60">
            <a:extLst>
              <a:ext uri="{FF2B5EF4-FFF2-40B4-BE49-F238E27FC236}">
                <a16:creationId xmlns:a16="http://schemas.microsoft.com/office/drawing/2014/main" id="{1C86E742-5B67-44A1-85C2-021C8E293998}"/>
              </a:ext>
            </a:extLst>
          </p:cNvPr>
          <p:cNvCxnSpPr>
            <a:cxnSpLocks/>
          </p:cNvCxnSpPr>
          <p:nvPr/>
        </p:nvCxnSpPr>
        <p:spPr>
          <a:xfrm flipH="1">
            <a:off x="2186609" y="3682667"/>
            <a:ext cx="646045" cy="475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6AD586A8-5465-4282-9FB9-3325729E4598}"/>
              </a:ext>
            </a:extLst>
          </p:cNvPr>
          <p:cNvCxnSpPr>
            <a:cxnSpLocks/>
          </p:cNvCxnSpPr>
          <p:nvPr/>
        </p:nvCxnSpPr>
        <p:spPr>
          <a:xfrm flipH="1">
            <a:off x="9548309" y="3682667"/>
            <a:ext cx="534941" cy="0"/>
          </a:xfrm>
          <a:prstGeom prst="line">
            <a:avLst/>
          </a:prstGeom>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C99DCB3D-42BE-47B2-A4A6-636A02B2F9DB}"/>
              </a:ext>
            </a:extLst>
          </p:cNvPr>
          <p:cNvSpPr txBox="1"/>
          <p:nvPr/>
        </p:nvSpPr>
        <p:spPr>
          <a:xfrm>
            <a:off x="241052" y="3338919"/>
            <a:ext cx="1790971" cy="646331"/>
          </a:xfrm>
          <a:prstGeom prst="rect">
            <a:avLst/>
          </a:prstGeom>
          <a:noFill/>
        </p:spPr>
        <p:txBody>
          <a:bodyPr wrap="square" rtlCol="0">
            <a:spAutoFit/>
          </a:bodyPr>
          <a:lstStyle/>
          <a:p>
            <a:pPr algn="ctr"/>
            <a:r>
              <a:rPr lang="en-US" dirty="0"/>
              <a:t>RELIGION   (CSFP &amp; FDPIR)</a:t>
            </a:r>
          </a:p>
        </p:txBody>
      </p:sp>
      <p:sp>
        <p:nvSpPr>
          <p:cNvPr id="70" name="TextBox 69">
            <a:extLst>
              <a:ext uri="{FF2B5EF4-FFF2-40B4-BE49-F238E27FC236}">
                <a16:creationId xmlns:a16="http://schemas.microsoft.com/office/drawing/2014/main" id="{7E822D2C-774D-4575-9EE8-EBE88A69A141}"/>
              </a:ext>
            </a:extLst>
          </p:cNvPr>
          <p:cNvSpPr txBox="1"/>
          <p:nvPr/>
        </p:nvSpPr>
        <p:spPr>
          <a:xfrm>
            <a:off x="10186224" y="3257262"/>
            <a:ext cx="1794753" cy="830997"/>
          </a:xfrm>
          <a:prstGeom prst="rect">
            <a:avLst/>
          </a:prstGeom>
          <a:noFill/>
        </p:spPr>
        <p:txBody>
          <a:bodyPr wrap="square" rtlCol="0">
            <a:spAutoFit/>
          </a:bodyPr>
          <a:lstStyle/>
          <a:p>
            <a:pPr algn="ctr"/>
            <a:r>
              <a:rPr lang="en-US" sz="1600" dirty="0"/>
              <a:t>POLITICAL AFFILIATION (CSFP &amp; FDPIR)</a:t>
            </a:r>
          </a:p>
        </p:txBody>
      </p:sp>
      <p:pic>
        <p:nvPicPr>
          <p:cNvPr id="2" name="Audio 1">
            <a:hlinkClick r:id="" action="ppaction://media"/>
            <a:extLst>
              <a:ext uri="{FF2B5EF4-FFF2-40B4-BE49-F238E27FC236}">
                <a16:creationId xmlns:a16="http://schemas.microsoft.com/office/drawing/2014/main" id="{238528E0-01C0-96BF-42AD-0F21D5F51C1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711336502"/>
      </p:ext>
    </p:extLst>
  </p:cSld>
  <p:clrMapOvr>
    <a:masterClrMapping/>
  </p:clrMapOvr>
  <mc:AlternateContent xmlns:mc="http://schemas.openxmlformats.org/markup-compatibility/2006" xmlns:p14="http://schemas.microsoft.com/office/powerpoint/2010/main">
    <mc:Choice Requires="p14">
      <p:transition spd="med" p14:dur="700" advTm="16914">
        <p:fade/>
      </p:transition>
    </mc:Choice>
    <mc:Fallback xmlns="">
      <p:transition spd="med" advTm="169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2F68DF1-B201-45AE-9B49-6963E9716550}"/>
              </a:ext>
            </a:extLst>
          </p:cNvPr>
          <p:cNvSpPr>
            <a:spLocks noGrp="1"/>
          </p:cNvSpPr>
          <p:nvPr>
            <p:ph type="title"/>
          </p:nvPr>
        </p:nvSpPr>
        <p:spPr>
          <a:xfrm>
            <a:off x="681038" y="752475"/>
            <a:ext cx="9613900" cy="1081088"/>
          </a:xfrm>
        </p:spPr>
        <p:txBody>
          <a:bodyPr>
            <a:normAutofit/>
          </a:bodyPr>
          <a:lstStyle/>
          <a:p>
            <a:r>
              <a:rPr lang="en-US" sz="3200" dirty="0"/>
              <a:t>Full Non-Discrimination Statement</a:t>
            </a:r>
          </a:p>
        </p:txBody>
      </p:sp>
      <p:sp>
        <p:nvSpPr>
          <p:cNvPr id="12" name="Content Placeholder 10">
            <a:extLst>
              <a:ext uri="{FF2B5EF4-FFF2-40B4-BE49-F238E27FC236}">
                <a16:creationId xmlns:a16="http://schemas.microsoft.com/office/drawing/2014/main" id="{3EFA5E74-54FB-449A-8A5B-72EA290DBDBD}"/>
              </a:ext>
            </a:extLst>
          </p:cNvPr>
          <p:cNvSpPr txBox="1">
            <a:spLocks/>
          </p:cNvSpPr>
          <p:nvPr/>
        </p:nvSpPr>
        <p:spPr>
          <a:xfrm>
            <a:off x="211659" y="2164162"/>
            <a:ext cx="10552657" cy="5720552"/>
          </a:xfrm>
          <a:prstGeom prst="rect">
            <a:avLst/>
          </a:prstGeom>
        </p:spPr>
        <p:txBody>
          <a:bodyPr vert="horz" lIns="91440" tIns="45720" rIns="91440" bIns="45720" rtlCol="0">
            <a:normAutofit fontScale="6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20000"/>
              </a:lnSpc>
              <a:spcBef>
                <a:spcPts val="1000"/>
              </a:spcBef>
              <a:spcAft>
                <a:spcPts val="0"/>
              </a:spcAft>
              <a:buClr>
                <a:srgbClr val="90C226"/>
              </a:buClr>
              <a:buSzPct val="80000"/>
              <a:buFont typeface="Wingdings 3" charset="2"/>
              <a:buNone/>
              <a:tabLst/>
              <a:defRPr/>
            </a:pPr>
            <a:r>
              <a:rPr kumimoji="0" lang="en-US" sz="1800" b="0" i="0" u="none" strike="noStrike" kern="1200" cap="none" spc="0" normalizeH="0" baseline="0" noProof="0" dirty="0">
                <a:ln>
                  <a:noFill/>
                </a:ln>
                <a:solidFill>
                  <a:srgbClr val="1B1B1B"/>
                </a:solidFill>
                <a:effectLst/>
                <a:uLnTx/>
                <a:uFillTx/>
                <a:latin typeface="Source Sans Pro Web"/>
                <a:ea typeface="+mn-ea"/>
                <a:cs typeface="+mn-cs"/>
              </a:rPr>
              <a:t>In accordance with federal civil rights law and U.S. Department of Agriculture (USDA) civil rights regulations and policies, this institution is prohibited from discriminating on the basis of race, color, national origin, sex (including gender identity and sexual orientation), disability, age, or reprisal or retaliation for prior civil rights activity.</a:t>
            </a:r>
          </a:p>
          <a:p>
            <a:pPr marL="0" marR="0" lvl="0" indent="0" algn="l" defTabSz="457200" rtl="0" eaLnBrk="1" fontAlgn="auto" latinLnBrk="0" hangingPunct="1">
              <a:lnSpc>
                <a:spcPct val="120000"/>
              </a:lnSpc>
              <a:spcBef>
                <a:spcPts val="1000"/>
              </a:spcBef>
              <a:spcAft>
                <a:spcPts val="0"/>
              </a:spcAft>
              <a:buClr>
                <a:srgbClr val="90C226"/>
              </a:buClr>
              <a:buSzPct val="80000"/>
              <a:buFont typeface="Wingdings 3" charset="2"/>
              <a:buNone/>
              <a:tabLst/>
              <a:defRPr/>
            </a:pPr>
            <a:r>
              <a:rPr kumimoji="0" lang="en-US" sz="1800" b="0" i="0" u="none" strike="noStrike" kern="1200" cap="none" spc="0" normalizeH="0" baseline="0" noProof="0" dirty="0">
                <a:ln>
                  <a:noFill/>
                </a:ln>
                <a:solidFill>
                  <a:srgbClr val="1B1B1B"/>
                </a:solidFill>
                <a:effectLst/>
                <a:uLnTx/>
                <a:uFillTx/>
                <a:latin typeface="Source Sans Pro Web"/>
                <a:ea typeface="+mn-ea"/>
                <a:cs typeface="+mn-cs"/>
              </a:rPr>
              <a:t>Program information may be made available in languages other than English. Persons with disabilities who require alternative means of communication to obtain program information (e.g., Braille, large print, audiotape, American Sign Language), should contact the responsible state or local agency that administers the program or USDA’s TARGET Center at (202) 720-2600 (voice and TTY) or contact USDA through the Federal Relay Service at (800) 877-8339.</a:t>
            </a:r>
          </a:p>
          <a:p>
            <a:pPr marL="0" marR="0" lvl="0" indent="0" algn="l" defTabSz="457200" rtl="0" eaLnBrk="1" fontAlgn="auto" latinLnBrk="0" hangingPunct="1">
              <a:lnSpc>
                <a:spcPct val="120000"/>
              </a:lnSpc>
              <a:spcBef>
                <a:spcPts val="1000"/>
              </a:spcBef>
              <a:spcAft>
                <a:spcPts val="0"/>
              </a:spcAft>
              <a:buClr>
                <a:srgbClr val="90C226"/>
              </a:buClr>
              <a:buSzPct val="80000"/>
              <a:buFont typeface="Wingdings 3" charset="2"/>
              <a:buNone/>
              <a:tabLst/>
              <a:defRPr/>
            </a:pPr>
            <a:r>
              <a:rPr kumimoji="0" lang="en-US" sz="1800" b="0" i="0" u="none" strike="noStrike" kern="1200" cap="none" spc="0" normalizeH="0" baseline="0" noProof="0" dirty="0">
                <a:ln>
                  <a:noFill/>
                </a:ln>
                <a:solidFill>
                  <a:srgbClr val="1B1B1B"/>
                </a:solidFill>
                <a:effectLst/>
                <a:uLnTx/>
                <a:uFillTx/>
                <a:latin typeface="Source Sans Pro Web"/>
                <a:ea typeface="+mn-ea"/>
                <a:cs typeface="+mn-cs"/>
              </a:rPr>
              <a:t>To file a program discrimination complaint, a Complainant should complete a Form AD-3027, USDA Program Discrimination Complaint Form which can be obtained online at: </a:t>
            </a:r>
            <a:r>
              <a:rPr kumimoji="0" lang="en-US" sz="1800" b="0" i="0" u="none" strike="noStrike" kern="1200" cap="none" spc="0" normalizeH="0" baseline="0" noProof="0" dirty="0">
                <a:ln>
                  <a:noFill/>
                </a:ln>
                <a:solidFill>
                  <a:schemeClr val="tx1"/>
                </a:solidFill>
                <a:effectLst/>
                <a:uLnTx/>
                <a:uFillTx/>
                <a:latin typeface="Source Sans Pro Web"/>
                <a:ea typeface="+mn-ea"/>
                <a:cs typeface="+mn-cs"/>
                <a:hlinkClick r:id="rId5">
                  <a:extLst>
                    <a:ext uri="{A12FA001-AC4F-418D-AE19-62706E023703}">
                      <ahyp:hlinkClr xmlns:ahyp="http://schemas.microsoft.com/office/drawing/2018/hyperlinkcolor" val="tx"/>
                    </a:ext>
                  </a:extLst>
                </a:hlinkClick>
              </a:rPr>
              <a:t>https://www.usda.gov/sites/default/files/documents/USDA-OASCR%20P-Complaint-Form-0508-0002-508-11-28-17Fax2Mail.pdf</a:t>
            </a:r>
            <a:r>
              <a:rPr kumimoji="0" lang="en-US" sz="1800" b="0" i="0" u="none" strike="noStrike" kern="1200" cap="none" spc="0" normalizeH="0" baseline="0" noProof="0" dirty="0">
                <a:ln>
                  <a:noFill/>
                </a:ln>
                <a:solidFill>
                  <a:srgbClr val="1B1B1B"/>
                </a:solidFill>
                <a:effectLst/>
                <a:uLnTx/>
                <a:uFillTx/>
                <a:latin typeface="Source Sans Pro Web"/>
                <a:ea typeface="+mn-ea"/>
                <a:cs typeface="+mn-cs"/>
              </a:rPr>
              <a:t>, from any USDA office, by calling (866) 632-9992,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p>
          <a:p>
            <a:pPr marL="342900" marR="0" lvl="0" indent="-342900" algn="l" defTabSz="457200" rtl="0" eaLnBrk="1" fontAlgn="auto" latinLnBrk="0" hangingPunct="1">
              <a:lnSpc>
                <a:spcPct val="120000"/>
              </a:lnSpc>
              <a:spcBef>
                <a:spcPts val="1000"/>
              </a:spcBef>
              <a:spcAft>
                <a:spcPts val="0"/>
              </a:spcAft>
              <a:buClr>
                <a:srgbClr val="90C226"/>
              </a:buClr>
              <a:buSzPct val="80000"/>
              <a:buFont typeface="+mj-lt"/>
              <a:buAutoNum type="arabicPeriod"/>
              <a:tabLst/>
              <a:defRPr/>
            </a:pPr>
            <a:r>
              <a:rPr kumimoji="0" lang="en-US" sz="1800" b="1" i="0" u="none" strike="noStrike" kern="1200" cap="none" spc="0" normalizeH="0" baseline="0" noProof="0" dirty="0">
                <a:ln>
                  <a:noFill/>
                </a:ln>
                <a:solidFill>
                  <a:srgbClr val="1B1B1B"/>
                </a:solidFill>
                <a:effectLst/>
                <a:uLnTx/>
                <a:uFillTx/>
                <a:latin typeface="Source Sans Pro Web"/>
                <a:ea typeface="+mn-ea"/>
                <a:cs typeface="+mn-cs"/>
              </a:rPr>
              <a:t>mail:</a:t>
            </a:r>
            <a:br>
              <a:rPr kumimoji="0" lang="en-US" sz="1800" b="0" i="0" u="none" strike="noStrike" kern="1200" cap="none" spc="0" normalizeH="0" baseline="0" noProof="0" dirty="0">
                <a:ln>
                  <a:noFill/>
                </a:ln>
                <a:solidFill>
                  <a:srgbClr val="1B1B1B"/>
                </a:solidFill>
                <a:effectLst/>
                <a:uLnTx/>
                <a:uFillTx/>
                <a:latin typeface="Source Sans Pro Web"/>
                <a:ea typeface="+mn-ea"/>
                <a:cs typeface="+mn-cs"/>
              </a:rPr>
            </a:br>
            <a:r>
              <a:rPr kumimoji="0" lang="en-US" sz="1800" b="0" i="0" u="none" strike="noStrike" kern="1200" cap="none" spc="0" normalizeH="0" baseline="0" noProof="0" dirty="0">
                <a:ln>
                  <a:noFill/>
                </a:ln>
                <a:solidFill>
                  <a:srgbClr val="1B1B1B"/>
                </a:solidFill>
                <a:effectLst/>
                <a:uLnTx/>
                <a:uFillTx/>
                <a:latin typeface="Source Sans Pro Web"/>
                <a:ea typeface="+mn-ea"/>
                <a:cs typeface="+mn-cs"/>
              </a:rPr>
              <a:t>U.S. Department of Agriculture</a:t>
            </a:r>
            <a:br>
              <a:rPr kumimoji="0" lang="en-US" sz="1800" b="0" i="0" u="none" strike="noStrike" kern="1200" cap="none" spc="0" normalizeH="0" baseline="0" noProof="0" dirty="0">
                <a:ln>
                  <a:noFill/>
                </a:ln>
                <a:solidFill>
                  <a:srgbClr val="1B1B1B"/>
                </a:solidFill>
                <a:effectLst/>
                <a:uLnTx/>
                <a:uFillTx/>
                <a:latin typeface="Source Sans Pro Web"/>
                <a:ea typeface="+mn-ea"/>
                <a:cs typeface="+mn-cs"/>
              </a:rPr>
            </a:br>
            <a:r>
              <a:rPr kumimoji="0" lang="en-US" sz="1800" b="0" i="0" u="none" strike="noStrike" kern="1200" cap="none" spc="0" normalizeH="0" baseline="0" noProof="0" dirty="0">
                <a:ln>
                  <a:noFill/>
                </a:ln>
                <a:solidFill>
                  <a:srgbClr val="1B1B1B"/>
                </a:solidFill>
                <a:effectLst/>
                <a:uLnTx/>
                <a:uFillTx/>
                <a:latin typeface="Source Sans Pro Web"/>
                <a:ea typeface="+mn-ea"/>
                <a:cs typeface="+mn-cs"/>
              </a:rPr>
              <a:t>Office of the Assistant Secretary for Civil Rights</a:t>
            </a:r>
            <a:br>
              <a:rPr kumimoji="0" lang="en-US" sz="1800" b="0" i="0" u="none" strike="noStrike" kern="1200" cap="none" spc="0" normalizeH="0" baseline="0" noProof="0" dirty="0">
                <a:ln>
                  <a:noFill/>
                </a:ln>
                <a:solidFill>
                  <a:srgbClr val="1B1B1B"/>
                </a:solidFill>
                <a:effectLst/>
                <a:uLnTx/>
                <a:uFillTx/>
                <a:latin typeface="Source Sans Pro Web"/>
                <a:ea typeface="+mn-ea"/>
                <a:cs typeface="+mn-cs"/>
              </a:rPr>
            </a:br>
            <a:r>
              <a:rPr kumimoji="0" lang="en-US" sz="1800" b="0" i="0" u="none" strike="noStrike" kern="1200" cap="none" spc="0" normalizeH="0" baseline="0" noProof="0" dirty="0">
                <a:ln>
                  <a:noFill/>
                </a:ln>
                <a:solidFill>
                  <a:srgbClr val="1B1B1B"/>
                </a:solidFill>
                <a:effectLst/>
                <a:uLnTx/>
                <a:uFillTx/>
                <a:latin typeface="Source Sans Pro Web"/>
                <a:ea typeface="+mn-ea"/>
                <a:cs typeface="+mn-cs"/>
              </a:rPr>
              <a:t>1400 Independence Avenue, SW</a:t>
            </a:r>
            <a:br>
              <a:rPr kumimoji="0" lang="en-US" sz="1800" b="0" i="0" u="none" strike="noStrike" kern="1200" cap="none" spc="0" normalizeH="0" baseline="0" noProof="0" dirty="0">
                <a:ln>
                  <a:noFill/>
                </a:ln>
                <a:solidFill>
                  <a:srgbClr val="1B1B1B"/>
                </a:solidFill>
                <a:effectLst/>
                <a:uLnTx/>
                <a:uFillTx/>
                <a:latin typeface="Source Sans Pro Web"/>
                <a:ea typeface="+mn-ea"/>
                <a:cs typeface="+mn-cs"/>
              </a:rPr>
            </a:br>
            <a:r>
              <a:rPr kumimoji="0" lang="en-US" sz="1800" b="0" i="0" u="none" strike="noStrike" kern="1200" cap="none" spc="0" normalizeH="0" baseline="0" noProof="0" dirty="0">
                <a:ln>
                  <a:noFill/>
                </a:ln>
                <a:solidFill>
                  <a:srgbClr val="1B1B1B"/>
                </a:solidFill>
                <a:effectLst/>
                <a:uLnTx/>
                <a:uFillTx/>
                <a:latin typeface="Source Sans Pro Web"/>
                <a:ea typeface="+mn-ea"/>
                <a:cs typeface="+mn-cs"/>
              </a:rPr>
              <a:t>Washington, D.C. 20250-9410; or</a:t>
            </a:r>
          </a:p>
          <a:p>
            <a:pPr marL="342900" marR="0" lvl="0" indent="-342900" algn="l" defTabSz="457200" rtl="0" eaLnBrk="1" fontAlgn="auto" latinLnBrk="0" hangingPunct="1">
              <a:lnSpc>
                <a:spcPct val="120000"/>
              </a:lnSpc>
              <a:spcBef>
                <a:spcPts val="1000"/>
              </a:spcBef>
              <a:spcAft>
                <a:spcPts val="0"/>
              </a:spcAft>
              <a:buClr>
                <a:srgbClr val="90C226"/>
              </a:buClr>
              <a:buSzPct val="80000"/>
              <a:buFont typeface="+mj-lt"/>
              <a:buAutoNum type="arabicPeriod"/>
              <a:tabLst/>
              <a:defRPr/>
            </a:pPr>
            <a:r>
              <a:rPr kumimoji="0" lang="en-US" sz="1800" b="1" i="0" u="none" strike="noStrike" kern="1200" cap="none" spc="0" normalizeH="0" baseline="0" noProof="0" dirty="0">
                <a:ln>
                  <a:noFill/>
                </a:ln>
                <a:solidFill>
                  <a:srgbClr val="1B1B1B"/>
                </a:solidFill>
                <a:effectLst/>
                <a:uLnTx/>
                <a:uFillTx/>
                <a:latin typeface="Source Sans Pro Web"/>
                <a:ea typeface="+mn-ea"/>
                <a:cs typeface="+mn-cs"/>
              </a:rPr>
              <a:t>fax:</a:t>
            </a:r>
            <a:br>
              <a:rPr kumimoji="0" lang="en-US" sz="1800" b="0" i="0" u="none" strike="noStrike" kern="1200" cap="none" spc="0" normalizeH="0" baseline="0" noProof="0" dirty="0">
                <a:ln>
                  <a:noFill/>
                </a:ln>
                <a:solidFill>
                  <a:srgbClr val="1B1B1B"/>
                </a:solidFill>
                <a:effectLst/>
                <a:uLnTx/>
                <a:uFillTx/>
                <a:latin typeface="Source Sans Pro Web"/>
                <a:ea typeface="+mn-ea"/>
                <a:cs typeface="+mn-cs"/>
              </a:rPr>
            </a:br>
            <a:r>
              <a:rPr kumimoji="0" lang="en-US" sz="1800" b="0" i="0" u="none" strike="noStrike" kern="1200" cap="none" spc="0" normalizeH="0" baseline="0" noProof="0" dirty="0">
                <a:ln>
                  <a:noFill/>
                </a:ln>
                <a:solidFill>
                  <a:srgbClr val="1B1B1B"/>
                </a:solidFill>
                <a:effectLst/>
                <a:uLnTx/>
                <a:uFillTx/>
                <a:latin typeface="Source Sans Pro Web"/>
                <a:ea typeface="+mn-ea"/>
                <a:cs typeface="+mn-cs"/>
              </a:rPr>
              <a:t>(833) 256-1665 or (202) 690-7442; or</a:t>
            </a:r>
          </a:p>
          <a:p>
            <a:pPr marL="342900" marR="0" lvl="0" indent="-342900" algn="l" defTabSz="457200" rtl="0" eaLnBrk="1" fontAlgn="auto" latinLnBrk="0" hangingPunct="1">
              <a:lnSpc>
                <a:spcPct val="120000"/>
              </a:lnSpc>
              <a:spcBef>
                <a:spcPts val="1000"/>
              </a:spcBef>
              <a:spcAft>
                <a:spcPts val="0"/>
              </a:spcAft>
              <a:buClr>
                <a:srgbClr val="90C226"/>
              </a:buClr>
              <a:buSzPct val="80000"/>
              <a:buFont typeface="+mj-lt"/>
              <a:buAutoNum type="arabicPeriod"/>
              <a:tabLst/>
              <a:defRPr/>
            </a:pPr>
            <a:r>
              <a:rPr kumimoji="0" lang="en-US" sz="1800" b="1" i="0" u="none" strike="noStrike" kern="1200" cap="none" spc="0" normalizeH="0" baseline="0" noProof="0" dirty="0">
                <a:ln>
                  <a:noFill/>
                </a:ln>
                <a:solidFill>
                  <a:srgbClr val="1B1B1B"/>
                </a:solidFill>
                <a:effectLst/>
                <a:uLnTx/>
                <a:uFillTx/>
                <a:latin typeface="Source Sans Pro Web"/>
                <a:ea typeface="+mn-ea"/>
                <a:cs typeface="+mn-cs"/>
              </a:rPr>
              <a:t>email:</a:t>
            </a:r>
            <a:br>
              <a:rPr kumimoji="0" lang="en-US" sz="1800" b="0" i="0" u="none" strike="noStrike" kern="1200" cap="none" spc="0" normalizeH="0" baseline="0" noProof="0" dirty="0">
                <a:ln>
                  <a:noFill/>
                </a:ln>
                <a:solidFill>
                  <a:srgbClr val="1B1B1B"/>
                </a:solidFill>
                <a:effectLst/>
                <a:uLnTx/>
                <a:uFillTx/>
                <a:latin typeface="Source Sans Pro Web"/>
                <a:ea typeface="+mn-ea"/>
                <a:cs typeface="+mn-cs"/>
              </a:rPr>
            </a:br>
            <a:r>
              <a:rPr kumimoji="0" lang="en-US" sz="1800" b="0" i="0" u="none" strike="noStrike" kern="1200" cap="none" spc="0" normalizeH="0" baseline="0" noProof="0" dirty="0">
                <a:ln>
                  <a:noFill/>
                </a:ln>
                <a:solidFill>
                  <a:schemeClr val="tx1"/>
                </a:solidFill>
                <a:effectLst/>
                <a:uLnTx/>
                <a:uFillTx/>
                <a:latin typeface="Source Sans Pro Web"/>
                <a:ea typeface="+mn-ea"/>
                <a:cs typeface="+mn-cs"/>
                <a:hlinkClick r:id="rId6">
                  <a:extLst>
                    <a:ext uri="{A12FA001-AC4F-418D-AE19-62706E023703}">
                      <ahyp:hlinkClr xmlns:ahyp="http://schemas.microsoft.com/office/drawing/2018/hyperlinkcolor" val="tx"/>
                    </a:ext>
                  </a:extLst>
                </a:hlinkClick>
              </a:rPr>
              <a:t>program.intake@usda.gov</a:t>
            </a:r>
            <a:endParaRPr kumimoji="0" lang="en-US" sz="1800" b="0" i="0" u="none" strike="noStrike" kern="1200" cap="none" spc="0" normalizeH="0" baseline="0" noProof="0" dirty="0">
              <a:ln>
                <a:noFill/>
              </a:ln>
              <a:solidFill>
                <a:schemeClr val="tx1"/>
              </a:solidFill>
              <a:effectLst/>
              <a:uLnTx/>
              <a:uFillTx/>
              <a:latin typeface="Source Sans Pro Web"/>
              <a:ea typeface="+mn-ea"/>
              <a:cs typeface="+mn-cs"/>
            </a:endParaRPr>
          </a:p>
          <a:p>
            <a:pPr marL="0" marR="0" lvl="0" indent="0" algn="l" defTabSz="457200" rtl="0" eaLnBrk="1" fontAlgn="auto" latinLnBrk="0" hangingPunct="1">
              <a:lnSpc>
                <a:spcPct val="120000"/>
              </a:lnSpc>
              <a:spcBef>
                <a:spcPts val="1000"/>
              </a:spcBef>
              <a:spcAft>
                <a:spcPts val="0"/>
              </a:spcAft>
              <a:buClr>
                <a:srgbClr val="90C226"/>
              </a:buClr>
              <a:buSzPct val="80000"/>
              <a:buFont typeface="Wingdings 3" charset="2"/>
              <a:buNone/>
              <a:tabLst/>
              <a:defRPr/>
            </a:pPr>
            <a:r>
              <a:rPr kumimoji="0" lang="en-US" sz="1800" b="0" i="0" u="none" strike="noStrike" kern="1200" cap="none" spc="0" normalizeH="0" baseline="0" noProof="0" dirty="0">
                <a:ln>
                  <a:noFill/>
                </a:ln>
                <a:solidFill>
                  <a:srgbClr val="1B1B1B"/>
                </a:solidFill>
                <a:effectLst/>
                <a:uLnTx/>
                <a:uFillTx/>
                <a:latin typeface="Source Sans Pro Web"/>
                <a:ea typeface="+mn-ea"/>
                <a:cs typeface="+mn-cs"/>
              </a:rPr>
              <a:t> </a:t>
            </a:r>
          </a:p>
          <a:p>
            <a:pPr marL="0" marR="0" lvl="0" indent="0" algn="l" defTabSz="457200" rtl="0" eaLnBrk="1" fontAlgn="auto" latinLnBrk="0" hangingPunct="1">
              <a:lnSpc>
                <a:spcPct val="120000"/>
              </a:lnSpc>
              <a:spcBef>
                <a:spcPts val="1000"/>
              </a:spcBef>
              <a:spcAft>
                <a:spcPts val="0"/>
              </a:spcAft>
              <a:buClr>
                <a:srgbClr val="90C226"/>
              </a:buClr>
              <a:buSzPct val="80000"/>
              <a:buFont typeface="Wingdings 3" charset="2"/>
              <a:buNone/>
              <a:tabLst/>
              <a:defRPr/>
            </a:pPr>
            <a:r>
              <a:rPr kumimoji="0" lang="en-US" sz="1800" b="0" i="0" u="none" strike="noStrike" kern="1200" cap="none" spc="0" normalizeH="0" baseline="0" noProof="0" dirty="0">
                <a:ln>
                  <a:noFill/>
                </a:ln>
                <a:solidFill>
                  <a:srgbClr val="1B1B1B"/>
                </a:solidFill>
                <a:effectLst/>
                <a:uLnTx/>
                <a:uFillTx/>
                <a:latin typeface="Source Sans Pro Web"/>
                <a:ea typeface="+mn-ea"/>
                <a:cs typeface="+mn-cs"/>
              </a:rPr>
              <a:t>This institution is an equal opportunity provider.</a:t>
            </a: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Trebuchet MS" panose="020B0603020202020204"/>
              <a:ea typeface="+mn-ea"/>
              <a:cs typeface="+mn-cs"/>
            </a:endParaRPr>
          </a:p>
        </p:txBody>
      </p:sp>
      <p:pic>
        <p:nvPicPr>
          <p:cNvPr id="13" name="Picture 12">
            <a:extLst>
              <a:ext uri="{FF2B5EF4-FFF2-40B4-BE49-F238E27FC236}">
                <a16:creationId xmlns:a16="http://schemas.microsoft.com/office/drawing/2014/main" id="{7D335C5D-E962-43D7-80FD-5EF0F7BC8400}"/>
              </a:ext>
            </a:extLst>
          </p:cNvPr>
          <p:cNvPicPr>
            <a:picLocks noChangeAspect="1"/>
          </p:cNvPicPr>
          <p:nvPr/>
        </p:nvPicPr>
        <p:blipFill>
          <a:blip r:embed="rId7"/>
          <a:stretch>
            <a:fillRect/>
          </a:stretch>
        </p:blipFill>
        <p:spPr>
          <a:xfrm>
            <a:off x="10664687" y="767541"/>
            <a:ext cx="1434769" cy="982718"/>
          </a:xfrm>
          <a:prstGeom prst="rect">
            <a:avLst/>
          </a:prstGeom>
        </p:spPr>
      </p:pic>
      <p:sp>
        <p:nvSpPr>
          <p:cNvPr id="15" name="Rectangle 14">
            <a:extLst>
              <a:ext uri="{FF2B5EF4-FFF2-40B4-BE49-F238E27FC236}">
                <a16:creationId xmlns:a16="http://schemas.microsoft.com/office/drawing/2014/main" id="{8EE1C58E-075E-4506-8FD1-70BA9F1AAFB7}"/>
              </a:ext>
            </a:extLst>
          </p:cNvPr>
          <p:cNvSpPr/>
          <p:nvPr/>
        </p:nvSpPr>
        <p:spPr>
          <a:xfrm>
            <a:off x="6847906" y="6334780"/>
            <a:ext cx="5251550" cy="523220"/>
          </a:xfrm>
          <a:prstGeom prst="rect">
            <a:avLst/>
          </a:prstGeom>
        </p:spPr>
        <p:txBody>
          <a:bodyPr wrap="square">
            <a:spAutoFit/>
          </a:bodyPr>
          <a:lstStyle/>
          <a:p>
            <a:r>
              <a:rPr lang="en-US" sz="1400" dirty="0">
                <a:hlinkClick r:id="rId8">
                  <a:extLst>
                    <a:ext uri="{A12FA001-AC4F-418D-AE19-62706E023703}">
                      <ahyp:hlinkClr xmlns:ahyp="http://schemas.microsoft.com/office/drawing/2018/hyperlinkcolor" val="tx"/>
                    </a:ext>
                  </a:extLst>
                </a:hlinkClick>
              </a:rPr>
              <a:t>https://www.fns.usda.gov/cr/fns-nondiscrimination-statement</a:t>
            </a:r>
            <a:endParaRPr lang="en-US" sz="1400" dirty="0"/>
          </a:p>
          <a:p>
            <a:endParaRPr lang="en-US" sz="1400" dirty="0"/>
          </a:p>
        </p:txBody>
      </p:sp>
      <p:pic>
        <p:nvPicPr>
          <p:cNvPr id="4" name="Audio 3">
            <a:hlinkClick r:id="" action="ppaction://media"/>
            <a:extLst>
              <a:ext uri="{FF2B5EF4-FFF2-40B4-BE49-F238E27FC236}">
                <a16:creationId xmlns:a16="http://schemas.microsoft.com/office/drawing/2014/main" id="{6A8F9349-1E3A-0172-35E5-C3CD9BC668C6}"/>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468577294"/>
      </p:ext>
    </p:extLst>
  </p:cSld>
  <p:clrMapOvr>
    <a:masterClrMapping/>
  </p:clrMapOvr>
  <mc:AlternateContent xmlns:mc="http://schemas.openxmlformats.org/markup-compatibility/2006" xmlns:p14="http://schemas.microsoft.com/office/powerpoint/2010/main">
    <mc:Choice Requires="p14">
      <p:transition spd="med" p14:dur="700" advTm="25969">
        <p:fade/>
      </p:transition>
    </mc:Choice>
    <mc:Fallback xmlns="">
      <p:transition spd="med" advTm="259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FNS Instruction 113-1</a:t>
            </a:r>
          </a:p>
        </p:txBody>
      </p:sp>
      <p:sp>
        <p:nvSpPr>
          <p:cNvPr id="3" name="Content Placeholder 2"/>
          <p:cNvSpPr>
            <a:spLocks noGrp="1"/>
          </p:cNvSpPr>
          <p:nvPr>
            <p:ph idx="1"/>
          </p:nvPr>
        </p:nvSpPr>
        <p:spPr/>
        <p:txBody>
          <a:bodyPr>
            <a:normAutofit fontScale="92500" lnSpcReduction="20000"/>
          </a:bodyPr>
          <a:lstStyle/>
          <a:p>
            <a:r>
              <a:rPr lang="en-US" sz="3200" dirty="0"/>
              <a:t>The purpose of FNS Instruction 113-1 is to:</a:t>
            </a:r>
          </a:p>
          <a:p>
            <a:pPr marL="0" indent="0">
              <a:buNone/>
            </a:pPr>
            <a:endParaRPr lang="en-US" sz="3200" dirty="0"/>
          </a:p>
          <a:p>
            <a:pPr lvl="1">
              <a:lnSpc>
                <a:spcPct val="150000"/>
              </a:lnSpc>
            </a:pPr>
            <a:r>
              <a:rPr lang="en-US" sz="3200" dirty="0"/>
              <a:t>Establish and convey policy</a:t>
            </a:r>
          </a:p>
          <a:p>
            <a:pPr lvl="1">
              <a:lnSpc>
                <a:spcPct val="150000"/>
              </a:lnSpc>
            </a:pPr>
            <a:r>
              <a:rPr lang="en-US" sz="3200" dirty="0"/>
              <a:t>Provide guidance and direction</a:t>
            </a:r>
          </a:p>
          <a:p>
            <a:pPr lvl="1">
              <a:lnSpc>
                <a:spcPct val="150000"/>
              </a:lnSpc>
            </a:pPr>
            <a:r>
              <a:rPr lang="en-US" sz="3200" dirty="0"/>
              <a:t>Ensure compliance with and enforcement of the prohibition against discrimination </a:t>
            </a:r>
          </a:p>
          <a:p>
            <a:pPr marL="0" indent="0">
              <a:buNone/>
            </a:pPr>
            <a:endParaRPr lang="en-US" dirty="0"/>
          </a:p>
        </p:txBody>
      </p:sp>
      <p:sp>
        <p:nvSpPr>
          <p:cNvPr id="5" name="Rectangle 4">
            <a:extLst>
              <a:ext uri="{FF2B5EF4-FFF2-40B4-BE49-F238E27FC236}">
                <a16:creationId xmlns:a16="http://schemas.microsoft.com/office/drawing/2014/main" id="{DC8A4BD9-422B-4158-9B48-C67A0F6216B2}"/>
              </a:ext>
            </a:extLst>
          </p:cNvPr>
          <p:cNvSpPr/>
          <p:nvPr/>
        </p:nvSpPr>
        <p:spPr>
          <a:xfrm>
            <a:off x="680321" y="1603333"/>
            <a:ext cx="3600949" cy="461665"/>
          </a:xfrm>
          <a:prstGeom prst="rect">
            <a:avLst/>
          </a:prstGeom>
        </p:spPr>
        <p:txBody>
          <a:bodyPr wrap="square">
            <a:spAutoFit/>
          </a:bodyPr>
          <a:lstStyle/>
          <a:p>
            <a:r>
              <a:rPr lang="en-US" sz="1200" dirty="0">
                <a:hlinkClick r:id="rId6"/>
              </a:rPr>
              <a:t>https://www.fns.usda.gov/fns-instruction-113-1</a:t>
            </a:r>
            <a:endParaRPr lang="en-US" sz="1200" dirty="0"/>
          </a:p>
          <a:p>
            <a:endParaRPr lang="en-US" sz="1200" dirty="0"/>
          </a:p>
        </p:txBody>
      </p:sp>
      <p:pic>
        <p:nvPicPr>
          <p:cNvPr id="9" name="Audio 8">
            <a:hlinkClick r:id="" action="ppaction://media"/>
            <a:extLst>
              <a:ext uri="{FF2B5EF4-FFF2-40B4-BE49-F238E27FC236}">
                <a16:creationId xmlns:a16="http://schemas.microsoft.com/office/drawing/2014/main" id="{85EAEA6C-DD10-881B-2BEF-6A85BC259B5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772565043"/>
      </p:ext>
    </p:extLst>
  </p:cSld>
  <p:clrMapOvr>
    <a:masterClrMapping/>
  </p:clrMapOvr>
  <mc:AlternateContent xmlns:mc="http://schemas.openxmlformats.org/markup-compatibility/2006" xmlns:p14="http://schemas.microsoft.com/office/powerpoint/2010/main">
    <mc:Choice Requires="p14">
      <p:transition spd="med" p14:dur="700" advTm="16612">
        <p:fade/>
      </p:transition>
    </mc:Choice>
    <mc:Fallback xmlns="">
      <p:transition spd="med" advTm="166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FAC12AA-841E-4845-8821-577AB39008A2}"/>
              </a:ext>
            </a:extLst>
          </p:cNvPr>
          <p:cNvSpPr>
            <a:spLocks noGrp="1"/>
          </p:cNvSpPr>
          <p:nvPr>
            <p:ph type="title"/>
          </p:nvPr>
        </p:nvSpPr>
        <p:spPr>
          <a:xfrm>
            <a:off x="681038" y="752475"/>
            <a:ext cx="9613900" cy="1081088"/>
          </a:xfrm>
        </p:spPr>
        <p:txBody>
          <a:bodyPr/>
          <a:lstStyle/>
          <a:p>
            <a:r>
              <a:rPr lang="en-US" dirty="0"/>
              <a:t>Short Non-Discrimination Statement</a:t>
            </a:r>
          </a:p>
        </p:txBody>
      </p:sp>
      <p:sp>
        <p:nvSpPr>
          <p:cNvPr id="8" name="Content Placeholder 2">
            <a:extLst>
              <a:ext uri="{FF2B5EF4-FFF2-40B4-BE49-F238E27FC236}">
                <a16:creationId xmlns:a16="http://schemas.microsoft.com/office/drawing/2014/main" id="{7CC7AD23-133B-4EA7-AFEE-8A2E9F1945C0}"/>
              </a:ext>
            </a:extLst>
          </p:cNvPr>
          <p:cNvSpPr>
            <a:spLocks noGrp="1"/>
          </p:cNvSpPr>
          <p:nvPr>
            <p:ph idx="1"/>
          </p:nvPr>
        </p:nvSpPr>
        <p:spPr>
          <a:xfrm>
            <a:off x="681038" y="2336800"/>
            <a:ext cx="9613900" cy="3598863"/>
          </a:xfrm>
        </p:spPr>
        <p:txBody>
          <a:bodyPr/>
          <a:lstStyle/>
          <a:p>
            <a:pPr marL="0" indent="0" algn="ctr">
              <a:buNone/>
            </a:pPr>
            <a:r>
              <a:rPr lang="en-US" altLang="en-US" sz="2400" dirty="0"/>
              <a:t>“This institution is an equal opportunity provider.”</a:t>
            </a:r>
          </a:p>
          <a:p>
            <a:pPr marL="0" indent="0" algn="ctr">
              <a:buNone/>
            </a:pPr>
            <a:endParaRPr lang="en-US" altLang="en-US" sz="2400" dirty="0"/>
          </a:p>
          <a:p>
            <a:pPr marL="0" indent="0" algn="ctr">
              <a:buNone/>
            </a:pPr>
            <a:r>
              <a:rPr lang="es-ES" sz="2400" dirty="0"/>
              <a:t>“Esta institución es un proveedor que ofrece igualdad de oportunidades.” (</a:t>
            </a:r>
            <a:r>
              <a:rPr lang="es-ES" sz="2400" dirty="0" err="1"/>
              <a:t>Spanish</a:t>
            </a:r>
            <a:r>
              <a:rPr lang="es-ES" sz="2400" dirty="0"/>
              <a:t>)</a:t>
            </a:r>
            <a:endParaRPr lang="en-US" altLang="en-US" sz="2400" dirty="0"/>
          </a:p>
          <a:p>
            <a:endParaRPr lang="en-US" dirty="0"/>
          </a:p>
          <a:p>
            <a:pPr algn="ctr"/>
            <a:endParaRPr lang="en-US" dirty="0"/>
          </a:p>
          <a:p>
            <a:endParaRPr lang="en-US" dirty="0"/>
          </a:p>
          <a:p>
            <a:pPr algn="ctr"/>
            <a:endParaRPr lang="en-US" dirty="0"/>
          </a:p>
        </p:txBody>
      </p:sp>
      <p:pic>
        <p:nvPicPr>
          <p:cNvPr id="9" name="Picture 8">
            <a:extLst>
              <a:ext uri="{FF2B5EF4-FFF2-40B4-BE49-F238E27FC236}">
                <a16:creationId xmlns:a16="http://schemas.microsoft.com/office/drawing/2014/main" id="{1440DB34-B4C5-4F32-A7F6-5BC92D9E190A}"/>
              </a:ext>
            </a:extLst>
          </p:cNvPr>
          <p:cNvPicPr>
            <a:picLocks noChangeAspect="1"/>
          </p:cNvPicPr>
          <p:nvPr/>
        </p:nvPicPr>
        <p:blipFill>
          <a:blip r:embed="rId6"/>
          <a:stretch>
            <a:fillRect/>
          </a:stretch>
        </p:blipFill>
        <p:spPr>
          <a:xfrm>
            <a:off x="3313782" y="4264373"/>
            <a:ext cx="4365114" cy="1841152"/>
          </a:xfrm>
          <a:prstGeom prst="rect">
            <a:avLst/>
          </a:prstGeom>
        </p:spPr>
      </p:pic>
      <p:cxnSp>
        <p:nvCxnSpPr>
          <p:cNvPr id="11" name="Straight Connector 10">
            <a:extLst>
              <a:ext uri="{FF2B5EF4-FFF2-40B4-BE49-F238E27FC236}">
                <a16:creationId xmlns:a16="http://schemas.microsoft.com/office/drawing/2014/main" id="{530E50C6-6741-4A5E-B50A-4FB3BB0D9DCD}"/>
              </a:ext>
            </a:extLst>
          </p:cNvPr>
          <p:cNvCxnSpPr/>
          <p:nvPr/>
        </p:nvCxnSpPr>
        <p:spPr>
          <a:xfrm>
            <a:off x="2902226" y="2981739"/>
            <a:ext cx="518822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14E5032-F4E7-44C3-8242-A3477F785C2D}"/>
              </a:ext>
            </a:extLst>
          </p:cNvPr>
          <p:cNvSpPr/>
          <p:nvPr/>
        </p:nvSpPr>
        <p:spPr>
          <a:xfrm>
            <a:off x="2853075" y="6386829"/>
            <a:ext cx="5286528" cy="58477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effectLst/>
                <a:uLnTx/>
                <a:uFillTx/>
                <a:hlinkClick r:id="rId7">
                  <a:extLst>
                    <a:ext uri="{A12FA001-AC4F-418D-AE19-62706E023703}">
                      <ahyp:hlinkClr xmlns:ahyp="http://schemas.microsoft.com/office/drawing/2018/hyperlinkcolor" val="tx"/>
                    </a:ext>
                  </a:extLst>
                </a:hlinkClick>
              </a:rPr>
              <a:t>https://www.fns.usda.gov/cr/fns-nondiscrimination-statement</a:t>
            </a:r>
            <a:endParaRPr kumimoji="0" lang="en-US" sz="1400" b="0"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endParaRPr>
          </a:p>
        </p:txBody>
      </p:sp>
      <p:pic>
        <p:nvPicPr>
          <p:cNvPr id="2" name="Audio 1">
            <a:hlinkClick r:id="" action="ppaction://media"/>
            <a:extLst>
              <a:ext uri="{FF2B5EF4-FFF2-40B4-BE49-F238E27FC236}">
                <a16:creationId xmlns:a16="http://schemas.microsoft.com/office/drawing/2014/main" id="{3583D3C5-9394-F2FC-60F8-3A493BF4594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495123405"/>
      </p:ext>
    </p:extLst>
  </p:cSld>
  <p:clrMapOvr>
    <a:masterClrMapping/>
  </p:clrMapOvr>
  <mc:AlternateContent xmlns:mc="http://schemas.openxmlformats.org/markup-compatibility/2006" xmlns:p14="http://schemas.microsoft.com/office/powerpoint/2010/main">
    <mc:Choice Requires="p14">
      <p:transition spd="med" p14:dur="700" advTm="6883">
        <p:fade/>
      </p:transition>
    </mc:Choice>
    <mc:Fallback xmlns="">
      <p:transition spd="med" advTm="68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C45AD9C-F21B-4046-AF68-07A2469479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85F5BD6E-AB48-4A2D-AA03-D787D54FAF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pic>
        <p:nvPicPr>
          <p:cNvPr id="27" name="Picture 26">
            <a:extLst>
              <a:ext uri="{FF2B5EF4-FFF2-40B4-BE49-F238E27FC236}">
                <a16:creationId xmlns:a16="http://schemas.microsoft.com/office/drawing/2014/main" id="{3221115A-B66A-4D35-9D9F-97A91D887F0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a:extLst>
              <a:ext uri="{28A0092B-C50C-407E-A947-70E740481C1C}">
                <a14:useLocalDpi xmlns:a14="http://schemas.microsoft.com/office/drawing/2010/main" val="0"/>
              </a:ext>
            </a:extLst>
          </a:blip>
          <a:stretch>
            <a:fillRect/>
          </a:stretch>
        </p:blipFill>
        <p:spPr>
          <a:xfrm>
            <a:off x="0" y="1963704"/>
            <a:ext cx="10437812" cy="321164"/>
          </a:xfrm>
          <a:prstGeom prst="rect">
            <a:avLst/>
          </a:prstGeom>
        </p:spPr>
      </p:pic>
      <p:sp>
        <p:nvSpPr>
          <p:cNvPr id="29" name="Rectangle 28">
            <a:extLst>
              <a:ext uri="{FF2B5EF4-FFF2-40B4-BE49-F238E27FC236}">
                <a16:creationId xmlns:a16="http://schemas.microsoft.com/office/drawing/2014/main" id="{ABC72B1C-D4EE-45CF-A99C-0AD017C416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1">
            <a:extLst>
              <a:ext uri="{FF2B5EF4-FFF2-40B4-BE49-F238E27FC236}">
                <a16:creationId xmlns:a16="http://schemas.microsoft.com/office/drawing/2014/main" id="{F23C88C3-59D5-4CB9-AA91-3F6B8A7DB85E}"/>
              </a:ext>
            </a:extLst>
          </p:cNvPr>
          <p:cNvSpPr>
            <a:spLocks noGrp="1"/>
          </p:cNvSpPr>
          <p:nvPr>
            <p:ph type="title"/>
          </p:nvPr>
        </p:nvSpPr>
        <p:spPr>
          <a:xfrm>
            <a:off x="680321" y="753228"/>
            <a:ext cx="9613861" cy="1080938"/>
          </a:xfrm>
        </p:spPr>
        <p:txBody>
          <a:bodyPr>
            <a:normAutofit/>
          </a:bodyPr>
          <a:lstStyle/>
          <a:p>
            <a:r>
              <a:rPr lang="en-US">
                <a:solidFill>
                  <a:srgbClr val="FFFFFF"/>
                </a:solidFill>
              </a:rPr>
              <a:t>Requirements for Reasonable Accommodation of People with Disabilities</a:t>
            </a:r>
          </a:p>
        </p:txBody>
      </p:sp>
      <p:pic>
        <p:nvPicPr>
          <p:cNvPr id="31" name="Picture 30">
            <a:extLst>
              <a:ext uri="{FF2B5EF4-FFF2-40B4-BE49-F238E27FC236}">
                <a16:creationId xmlns:a16="http://schemas.microsoft.com/office/drawing/2014/main" id="{38AB44AF-E52F-46C5-8C2C-8487AC8B1B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8"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33" name="Rectangle 32">
            <a:extLst>
              <a:ext uri="{FF2B5EF4-FFF2-40B4-BE49-F238E27FC236}">
                <a16:creationId xmlns:a16="http://schemas.microsoft.com/office/drawing/2014/main" id="{A5B2FDF3-1FF8-4FBF-842A-4EA5719F3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9003"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5" name="Picture 34">
            <a:extLst>
              <a:ext uri="{FF2B5EF4-FFF2-40B4-BE49-F238E27FC236}">
                <a16:creationId xmlns:a16="http://schemas.microsoft.com/office/drawing/2014/main" id="{6389DEC8-49B8-4778-BB47-FF48E8C5B6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a:extLst>
              <a:ext uri="{28A0092B-C50C-407E-A947-70E740481C1C}">
                <a14:useLocalDpi xmlns:a14="http://schemas.microsoft.com/office/drawing/2010/main" val="0"/>
              </a:ext>
            </a:extLst>
          </a:blip>
          <a:stretch>
            <a:fillRect/>
          </a:stretch>
        </p:blipFill>
        <p:spPr>
          <a:xfrm>
            <a:off x="1" y="5885714"/>
            <a:ext cx="10437812" cy="321164"/>
          </a:xfrm>
          <a:prstGeom prst="rect">
            <a:avLst/>
          </a:prstGeom>
        </p:spPr>
      </p:pic>
      <p:sp>
        <p:nvSpPr>
          <p:cNvPr id="37" name="Rectangle 36">
            <a:extLst>
              <a:ext uri="{FF2B5EF4-FFF2-40B4-BE49-F238E27FC236}">
                <a16:creationId xmlns:a16="http://schemas.microsoft.com/office/drawing/2014/main" id="{DF550B33-5759-49FD-90FC-11EA4ED58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2116667"/>
            <a:ext cx="10439400" cy="3793206"/>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Content Placeholder 2">
            <a:extLst>
              <a:ext uri="{FF2B5EF4-FFF2-40B4-BE49-F238E27FC236}">
                <a16:creationId xmlns:a16="http://schemas.microsoft.com/office/drawing/2014/main" id="{FEA4D576-F6EF-42FB-945D-4BB20FBC979D}"/>
              </a:ext>
            </a:extLst>
          </p:cNvPr>
          <p:cNvSpPr>
            <a:spLocks noGrp="1"/>
          </p:cNvSpPr>
          <p:nvPr>
            <p:ph idx="1"/>
          </p:nvPr>
        </p:nvSpPr>
        <p:spPr>
          <a:xfrm>
            <a:off x="680322" y="2437831"/>
            <a:ext cx="9114023" cy="3150308"/>
          </a:xfrm>
        </p:spPr>
        <p:txBody>
          <a:bodyPr>
            <a:normAutofit/>
          </a:bodyPr>
          <a:lstStyle/>
          <a:p>
            <a:pPr marL="0" indent="0">
              <a:buNone/>
            </a:pPr>
            <a:r>
              <a:rPr lang="en-US" dirty="0">
                <a:solidFill>
                  <a:srgbClr val="FFFFFF"/>
                </a:solidFill>
              </a:rPr>
              <a:t>The Americans with Disabilities Act of 1990 (ADA) prohibits discrimination and ensures equal opportunity for people with disabilities in employment, state and local government services, public accommodations, commercial facilities, and transportation.  </a:t>
            </a:r>
          </a:p>
        </p:txBody>
      </p:sp>
      <p:sp>
        <p:nvSpPr>
          <p:cNvPr id="8" name="Rectangle 7">
            <a:extLst>
              <a:ext uri="{FF2B5EF4-FFF2-40B4-BE49-F238E27FC236}">
                <a16:creationId xmlns:a16="http://schemas.microsoft.com/office/drawing/2014/main" id="{D2D5B117-83EB-4F88-8AB8-B82E90165CC2}"/>
              </a:ext>
            </a:extLst>
          </p:cNvPr>
          <p:cNvSpPr/>
          <p:nvPr/>
        </p:nvSpPr>
        <p:spPr>
          <a:xfrm>
            <a:off x="3399522" y="5403473"/>
            <a:ext cx="3675622" cy="646331"/>
          </a:xfrm>
          <a:prstGeom prst="rect">
            <a:avLst/>
          </a:prstGeom>
        </p:spPr>
        <p:txBody>
          <a:bodyPr wrap="none">
            <a:spAutoFit/>
          </a:bodyPr>
          <a:lstStyle/>
          <a:p>
            <a:r>
              <a:rPr lang="en-US" dirty="0">
                <a:hlinkClick r:id="rId9"/>
              </a:rPr>
              <a:t>https://www.ada.gov/index.html</a:t>
            </a:r>
            <a:endParaRPr lang="en-US" dirty="0"/>
          </a:p>
          <a:p>
            <a:endParaRPr lang="en-US" dirty="0"/>
          </a:p>
        </p:txBody>
      </p:sp>
      <p:pic>
        <p:nvPicPr>
          <p:cNvPr id="2" name="Audio 1">
            <a:hlinkClick r:id="" action="ppaction://media"/>
            <a:extLst>
              <a:ext uri="{FF2B5EF4-FFF2-40B4-BE49-F238E27FC236}">
                <a16:creationId xmlns:a16="http://schemas.microsoft.com/office/drawing/2014/main" id="{E333396A-E820-0B0E-A2EE-471929DB98EE}"/>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94777802"/>
      </p:ext>
    </p:extLst>
  </p:cSld>
  <p:clrMapOvr>
    <a:masterClrMapping/>
  </p:clrMapOvr>
  <mc:AlternateContent xmlns:mc="http://schemas.openxmlformats.org/markup-compatibility/2006" xmlns:p14="http://schemas.microsoft.com/office/powerpoint/2010/main">
    <mc:Choice Requires="p14">
      <p:transition spd="med" p14:dur="700" advTm="19514">
        <p:fade/>
      </p:transition>
    </mc:Choice>
    <mc:Fallback xmlns="">
      <p:transition spd="med" advTm="195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C45AD9C-F21B-4046-AF68-07A2469479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85F5BD6E-AB48-4A2D-AA03-D787D54FAF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pic>
        <p:nvPicPr>
          <p:cNvPr id="27" name="Picture 26">
            <a:extLst>
              <a:ext uri="{FF2B5EF4-FFF2-40B4-BE49-F238E27FC236}">
                <a16:creationId xmlns:a16="http://schemas.microsoft.com/office/drawing/2014/main" id="{3221115A-B66A-4D35-9D9F-97A91D887F0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8">
            <a:extLst>
              <a:ext uri="{28A0092B-C50C-407E-A947-70E740481C1C}">
                <a14:useLocalDpi xmlns:a14="http://schemas.microsoft.com/office/drawing/2010/main" val="0"/>
              </a:ext>
            </a:extLst>
          </a:blip>
          <a:stretch>
            <a:fillRect/>
          </a:stretch>
        </p:blipFill>
        <p:spPr>
          <a:xfrm>
            <a:off x="0" y="1963704"/>
            <a:ext cx="10437812" cy="321164"/>
          </a:xfrm>
          <a:prstGeom prst="rect">
            <a:avLst/>
          </a:prstGeom>
        </p:spPr>
      </p:pic>
      <p:sp>
        <p:nvSpPr>
          <p:cNvPr id="29" name="Rectangle 28">
            <a:extLst>
              <a:ext uri="{FF2B5EF4-FFF2-40B4-BE49-F238E27FC236}">
                <a16:creationId xmlns:a16="http://schemas.microsoft.com/office/drawing/2014/main" id="{ABC72B1C-D4EE-45CF-A99C-0AD017C416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1" name="Picture 30">
            <a:extLst>
              <a:ext uri="{FF2B5EF4-FFF2-40B4-BE49-F238E27FC236}">
                <a16:creationId xmlns:a16="http://schemas.microsoft.com/office/drawing/2014/main" id="{38AB44AF-E52F-46C5-8C2C-8487AC8B1B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9"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33" name="Rectangle 32">
            <a:extLst>
              <a:ext uri="{FF2B5EF4-FFF2-40B4-BE49-F238E27FC236}">
                <a16:creationId xmlns:a16="http://schemas.microsoft.com/office/drawing/2014/main" id="{A5B2FDF3-1FF8-4FBF-842A-4EA5719F3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9003"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5" name="Picture 34">
            <a:extLst>
              <a:ext uri="{FF2B5EF4-FFF2-40B4-BE49-F238E27FC236}">
                <a16:creationId xmlns:a16="http://schemas.microsoft.com/office/drawing/2014/main" id="{6389DEC8-49B8-4778-BB47-FF48E8C5B6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8">
            <a:extLst>
              <a:ext uri="{28A0092B-C50C-407E-A947-70E740481C1C}">
                <a14:useLocalDpi xmlns:a14="http://schemas.microsoft.com/office/drawing/2010/main" val="0"/>
              </a:ext>
            </a:extLst>
          </a:blip>
          <a:stretch>
            <a:fillRect/>
          </a:stretch>
        </p:blipFill>
        <p:spPr>
          <a:xfrm>
            <a:off x="1" y="5885714"/>
            <a:ext cx="10437812" cy="321164"/>
          </a:xfrm>
          <a:prstGeom prst="rect">
            <a:avLst/>
          </a:prstGeom>
        </p:spPr>
      </p:pic>
      <p:sp>
        <p:nvSpPr>
          <p:cNvPr id="37" name="Rectangle 36">
            <a:extLst>
              <a:ext uri="{FF2B5EF4-FFF2-40B4-BE49-F238E27FC236}">
                <a16:creationId xmlns:a16="http://schemas.microsoft.com/office/drawing/2014/main" id="{DF550B33-5759-49FD-90FC-11EA4ED58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2116667"/>
            <a:ext cx="10439400" cy="3793206"/>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Content Placeholder 2">
            <a:extLst>
              <a:ext uri="{FF2B5EF4-FFF2-40B4-BE49-F238E27FC236}">
                <a16:creationId xmlns:a16="http://schemas.microsoft.com/office/drawing/2014/main" id="{FEA4D576-F6EF-42FB-945D-4BB20FBC979D}"/>
              </a:ext>
            </a:extLst>
          </p:cNvPr>
          <p:cNvSpPr>
            <a:spLocks noGrp="1"/>
          </p:cNvSpPr>
          <p:nvPr>
            <p:ph idx="1"/>
          </p:nvPr>
        </p:nvSpPr>
        <p:spPr>
          <a:xfrm>
            <a:off x="680322" y="2254345"/>
            <a:ext cx="9114023" cy="749836"/>
          </a:xfrm>
        </p:spPr>
        <p:txBody>
          <a:bodyPr>
            <a:normAutofit/>
          </a:bodyPr>
          <a:lstStyle/>
          <a:p>
            <a:pPr marL="0" indent="0">
              <a:buNone/>
            </a:pPr>
            <a:r>
              <a:rPr lang="en-US" dirty="0"/>
              <a:t>Reasonable accommodations that do not cause undue hardship must be provided</a:t>
            </a:r>
          </a:p>
          <a:p>
            <a:pPr marL="0" indent="0">
              <a:buNone/>
            </a:pPr>
            <a:endParaRPr lang="en-US" dirty="0">
              <a:solidFill>
                <a:srgbClr val="FFFFFF"/>
              </a:solidFill>
            </a:endParaRPr>
          </a:p>
        </p:txBody>
      </p:sp>
      <p:sp>
        <p:nvSpPr>
          <p:cNvPr id="13" name="Title 1">
            <a:extLst>
              <a:ext uri="{FF2B5EF4-FFF2-40B4-BE49-F238E27FC236}">
                <a16:creationId xmlns:a16="http://schemas.microsoft.com/office/drawing/2014/main" id="{8AADCEDE-0AC6-4FD3-A86B-67FA73DCFDA3}"/>
              </a:ext>
            </a:extLst>
          </p:cNvPr>
          <p:cNvSpPr>
            <a:spLocks noGrp="1"/>
          </p:cNvSpPr>
          <p:nvPr>
            <p:ph type="title"/>
          </p:nvPr>
        </p:nvSpPr>
        <p:spPr>
          <a:xfrm>
            <a:off x="681038" y="752475"/>
            <a:ext cx="9613900" cy="1081088"/>
          </a:xfrm>
        </p:spPr>
        <p:txBody>
          <a:bodyPr/>
          <a:lstStyle/>
          <a:p>
            <a:r>
              <a:rPr lang="en-US" dirty="0"/>
              <a:t>Reasonable Accommodations for People with Disabilities</a:t>
            </a:r>
          </a:p>
        </p:txBody>
      </p:sp>
      <p:sp>
        <p:nvSpPr>
          <p:cNvPr id="2" name="Rectangle 1">
            <a:extLst>
              <a:ext uri="{FF2B5EF4-FFF2-40B4-BE49-F238E27FC236}">
                <a16:creationId xmlns:a16="http://schemas.microsoft.com/office/drawing/2014/main" id="{C76021A8-EA24-41B9-82C7-5BB1DCF5EE69}"/>
              </a:ext>
            </a:extLst>
          </p:cNvPr>
          <p:cNvSpPr/>
          <p:nvPr/>
        </p:nvSpPr>
        <p:spPr>
          <a:xfrm>
            <a:off x="680322" y="3280385"/>
            <a:ext cx="6096000" cy="2246769"/>
          </a:xfrm>
          <a:prstGeom prst="rect">
            <a:avLst/>
          </a:prstGeom>
          <a:ln w="57150">
            <a:solidFill>
              <a:schemeClr val="tx1"/>
            </a:solidFill>
          </a:ln>
        </p:spPr>
        <p:txBody>
          <a:bodyPr numCol="2">
            <a:spAutoFit/>
          </a:bodyPr>
          <a:lstStyle/>
          <a:p>
            <a:r>
              <a:rPr lang="en-US" sz="2000" dirty="0"/>
              <a:t>Accommodating facilities consider:</a:t>
            </a:r>
          </a:p>
          <a:p>
            <a:endParaRPr lang="en-US" sz="2000" dirty="0"/>
          </a:p>
          <a:p>
            <a:pPr marL="742950" lvl="1" indent="-285750">
              <a:buFont typeface="Wingdings" panose="05000000000000000000" pitchFamily="2" charset="2"/>
              <a:buChar char="ü"/>
            </a:pPr>
            <a:r>
              <a:rPr lang="en-US" sz="2000" dirty="0"/>
              <a:t>Parking lot</a:t>
            </a:r>
          </a:p>
          <a:p>
            <a:pPr marL="742950" lvl="1" indent="-285750">
              <a:buFont typeface="Wingdings" panose="05000000000000000000" pitchFamily="2" charset="2"/>
              <a:buChar char="ü"/>
            </a:pPr>
            <a:r>
              <a:rPr lang="en-US" sz="2000" dirty="0"/>
              <a:t>Entrances</a:t>
            </a:r>
          </a:p>
          <a:p>
            <a:pPr marL="742950" lvl="1" indent="-285750">
              <a:buFont typeface="Wingdings" panose="05000000000000000000" pitchFamily="2" charset="2"/>
              <a:buChar char="ü"/>
            </a:pPr>
            <a:r>
              <a:rPr lang="en-US" sz="2000" dirty="0"/>
              <a:t>Exits</a:t>
            </a:r>
          </a:p>
          <a:p>
            <a:pPr marL="742950" lvl="1" indent="-285750">
              <a:buFont typeface="Wingdings" panose="05000000000000000000" pitchFamily="2" charset="2"/>
              <a:buChar char="ü"/>
            </a:pPr>
            <a:r>
              <a:rPr lang="en-US" sz="2000" dirty="0"/>
              <a:t>Hallways</a:t>
            </a:r>
          </a:p>
          <a:p>
            <a:pPr marL="742950" lvl="1" indent="-285750">
              <a:buFont typeface="Wingdings" panose="05000000000000000000" pitchFamily="2" charset="2"/>
              <a:buChar char="ü"/>
            </a:pPr>
            <a:endParaRPr lang="en-US" sz="2000" dirty="0"/>
          </a:p>
          <a:p>
            <a:pPr marL="742950" lvl="1" indent="-285750">
              <a:buFont typeface="Wingdings" panose="05000000000000000000" pitchFamily="2" charset="2"/>
              <a:buChar char="ü"/>
            </a:pPr>
            <a:endParaRPr lang="en-US" sz="2000" dirty="0"/>
          </a:p>
          <a:p>
            <a:pPr marL="742950" lvl="1" indent="-285750">
              <a:buFont typeface="Wingdings" panose="05000000000000000000" pitchFamily="2" charset="2"/>
              <a:buChar char="ü"/>
            </a:pPr>
            <a:endParaRPr lang="en-US" sz="2000" dirty="0"/>
          </a:p>
          <a:p>
            <a:pPr marL="742950" lvl="1" indent="-285750">
              <a:buFont typeface="Wingdings" panose="05000000000000000000" pitchFamily="2" charset="2"/>
              <a:buChar char="ü"/>
            </a:pPr>
            <a:endParaRPr lang="en-US" sz="2000" dirty="0"/>
          </a:p>
          <a:p>
            <a:pPr marL="742950" lvl="1" indent="-285750">
              <a:buFont typeface="Wingdings" panose="05000000000000000000" pitchFamily="2" charset="2"/>
              <a:buChar char="ü"/>
            </a:pPr>
            <a:r>
              <a:rPr lang="en-US" sz="2000" dirty="0"/>
              <a:t>Elevators</a:t>
            </a:r>
          </a:p>
          <a:p>
            <a:pPr marL="742950" lvl="1" indent="-285750">
              <a:buFont typeface="Wingdings" panose="05000000000000000000" pitchFamily="2" charset="2"/>
              <a:buChar char="ü"/>
            </a:pPr>
            <a:r>
              <a:rPr lang="en-US" sz="2000" dirty="0"/>
              <a:t>Restrooms</a:t>
            </a:r>
          </a:p>
          <a:p>
            <a:pPr marL="742950" lvl="1" indent="-285750">
              <a:buFont typeface="Wingdings" panose="05000000000000000000" pitchFamily="2" charset="2"/>
              <a:buChar char="ü"/>
            </a:pPr>
            <a:r>
              <a:rPr lang="en-US" sz="2000" dirty="0"/>
              <a:t>Braille signage</a:t>
            </a:r>
          </a:p>
        </p:txBody>
      </p:sp>
      <p:pic>
        <p:nvPicPr>
          <p:cNvPr id="6" name="Audio 5">
            <a:hlinkClick r:id="" action="ppaction://media"/>
            <a:extLst>
              <a:ext uri="{FF2B5EF4-FFF2-40B4-BE49-F238E27FC236}">
                <a16:creationId xmlns:a16="http://schemas.microsoft.com/office/drawing/2014/main" id="{7E80333A-5588-9DF5-19A5-63B1632C2EF4}"/>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624189293"/>
      </p:ext>
    </p:extLst>
  </p:cSld>
  <p:clrMapOvr>
    <a:masterClrMapping/>
  </p:clrMapOvr>
  <mc:AlternateContent xmlns:mc="http://schemas.openxmlformats.org/markup-compatibility/2006" xmlns:p14="http://schemas.microsoft.com/office/powerpoint/2010/main">
    <mc:Choice Requires="p14">
      <p:transition spd="med" p14:dur="700" advTm="15079">
        <p:fade/>
      </p:transition>
    </mc:Choice>
    <mc:Fallback xmlns="">
      <p:transition spd="med" advTm="150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BF14377-6FC0-404E-92F8-933A3195AB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3" name="Rectangle 12">
              <a:extLst>
                <a:ext uri="{FF2B5EF4-FFF2-40B4-BE49-F238E27FC236}">
                  <a16:creationId xmlns:a16="http://schemas.microsoft.com/office/drawing/2014/main" id="{BD2F1802-FBE2-409F-A252-19877C1CC4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851C3AA-2DB7-4682-A620-DEEB40ED5C2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7" name="Content Placeholder 2">
            <a:extLst>
              <a:ext uri="{FF2B5EF4-FFF2-40B4-BE49-F238E27FC236}">
                <a16:creationId xmlns:a16="http://schemas.microsoft.com/office/drawing/2014/main" id="{C404A76E-35FC-4D66-B6EE-3433E2C728D2}"/>
              </a:ext>
            </a:extLst>
          </p:cNvPr>
          <p:cNvSpPr>
            <a:spLocks noGrp="1"/>
          </p:cNvSpPr>
          <p:nvPr>
            <p:ph idx="1"/>
          </p:nvPr>
        </p:nvSpPr>
        <p:spPr>
          <a:xfrm>
            <a:off x="119270" y="2336872"/>
            <a:ext cx="5774634" cy="4411797"/>
          </a:xfrm>
        </p:spPr>
        <p:txBody>
          <a:bodyPr>
            <a:normAutofit/>
          </a:bodyPr>
          <a:lstStyle/>
          <a:p>
            <a:r>
              <a:rPr lang="en-US" sz="2000" dirty="0"/>
              <a:t>AD-475A is the required version for TEFAP and CSFP</a:t>
            </a:r>
          </a:p>
          <a:p>
            <a:pPr marL="0" indent="0">
              <a:buNone/>
            </a:pPr>
            <a:endParaRPr lang="en-US" sz="2000" dirty="0"/>
          </a:p>
          <a:p>
            <a:r>
              <a:rPr lang="en-US" sz="2000" dirty="0"/>
              <a:t>Display in a prominent location for all to view</a:t>
            </a:r>
          </a:p>
          <a:p>
            <a:pPr marL="0" indent="0">
              <a:buNone/>
            </a:pPr>
            <a:endParaRPr lang="en-US" sz="2000" dirty="0"/>
          </a:p>
          <a:p>
            <a:r>
              <a:rPr lang="en-US" sz="2000" dirty="0"/>
              <a:t>For AJFA posters, contact your NCDA&amp;CS FDD Field Services Representative</a:t>
            </a:r>
          </a:p>
          <a:p>
            <a:pPr marL="0" indent="0" algn="ctr">
              <a:buNone/>
            </a:pPr>
            <a:r>
              <a:rPr lang="en-US" sz="1600" kern="0" dirty="0">
                <a:hlinkClick r:id="rId7">
                  <a:extLst>
                    <a:ext uri="{A12FA001-AC4F-418D-AE19-62706E023703}">
                      <ahyp:hlinkClr xmlns:ahyp="http://schemas.microsoft.com/office/drawing/2018/hyperlinkcolor" val="tx"/>
                    </a:ext>
                  </a:extLst>
                </a:hlinkClick>
              </a:rPr>
              <a:t>https://www.ncagr.gov/fooddist/FieldServices.html</a:t>
            </a:r>
            <a:endParaRPr lang="en-US" sz="1600" kern="0" dirty="0"/>
          </a:p>
          <a:p>
            <a:pPr>
              <a:lnSpc>
                <a:spcPct val="200000"/>
              </a:lnSpc>
            </a:pPr>
            <a:endParaRPr lang="en-US" sz="2000" dirty="0"/>
          </a:p>
          <a:p>
            <a:endParaRPr lang="en-US" sz="2000" dirty="0"/>
          </a:p>
          <a:p>
            <a:endParaRPr lang="en-US" sz="2000" dirty="0"/>
          </a:p>
          <a:p>
            <a:endParaRPr lang="en-US" sz="2000" dirty="0"/>
          </a:p>
        </p:txBody>
      </p:sp>
      <p:sp>
        <p:nvSpPr>
          <p:cNvPr id="16" name="Rectangle 15">
            <a:extLst>
              <a:ext uri="{FF2B5EF4-FFF2-40B4-BE49-F238E27FC236}">
                <a16:creationId xmlns:a16="http://schemas.microsoft.com/office/drawing/2014/main" id="{39CF7470-C7B1-4E78-906E-92ADF14B0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1">
            <a:extLst>
              <a:ext uri="{FF2B5EF4-FFF2-40B4-BE49-F238E27FC236}">
                <a16:creationId xmlns:a16="http://schemas.microsoft.com/office/drawing/2014/main" id="{40E1DB39-E7E5-4DD3-B997-AB9DBB581A85}"/>
              </a:ext>
            </a:extLst>
          </p:cNvPr>
          <p:cNvSpPr>
            <a:spLocks noGrp="1"/>
          </p:cNvSpPr>
          <p:nvPr>
            <p:ph type="title"/>
          </p:nvPr>
        </p:nvSpPr>
        <p:spPr>
          <a:xfrm>
            <a:off x="119271" y="753228"/>
            <a:ext cx="5976728" cy="1080938"/>
          </a:xfrm>
        </p:spPr>
        <p:txBody>
          <a:bodyPr>
            <a:normAutofit/>
          </a:bodyPr>
          <a:lstStyle/>
          <a:p>
            <a:r>
              <a:rPr lang="en-US" dirty="0"/>
              <a:t>“And Justice For All” Poster</a:t>
            </a:r>
          </a:p>
        </p:txBody>
      </p:sp>
      <p:pic>
        <p:nvPicPr>
          <p:cNvPr id="18" name="Picture 17">
            <a:extLst>
              <a:ext uri="{FF2B5EF4-FFF2-40B4-BE49-F238E27FC236}">
                <a16:creationId xmlns:a16="http://schemas.microsoft.com/office/drawing/2014/main" id="{3F9FDF25-9DA1-4CAB-BF14-F6C3D103E9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8">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pic>
        <p:nvPicPr>
          <p:cNvPr id="8" name="Picture 7">
            <a:extLst>
              <a:ext uri="{FF2B5EF4-FFF2-40B4-BE49-F238E27FC236}">
                <a16:creationId xmlns:a16="http://schemas.microsoft.com/office/drawing/2014/main" id="{2C42AE77-923F-4501-A3EF-02A6538C01B5}"/>
              </a:ext>
            </a:extLst>
          </p:cNvPr>
          <p:cNvPicPr>
            <a:picLocks noChangeAspect="1"/>
          </p:cNvPicPr>
          <p:nvPr/>
        </p:nvPicPr>
        <p:blipFill>
          <a:blip r:embed="rId9"/>
          <a:stretch>
            <a:fillRect/>
          </a:stretch>
        </p:blipFill>
        <p:spPr>
          <a:xfrm>
            <a:off x="4674087" y="5412383"/>
            <a:ext cx="1320865" cy="1384778"/>
          </a:xfrm>
          <a:prstGeom prst="rect">
            <a:avLst/>
          </a:prstGeom>
        </p:spPr>
      </p:pic>
      <p:pic>
        <p:nvPicPr>
          <p:cNvPr id="2" name="Picture 1">
            <a:extLst>
              <a:ext uri="{FF2B5EF4-FFF2-40B4-BE49-F238E27FC236}">
                <a16:creationId xmlns:a16="http://schemas.microsoft.com/office/drawing/2014/main" id="{B9878E04-2673-4541-B92A-2F95EF0E73C6}"/>
              </a:ext>
            </a:extLst>
          </p:cNvPr>
          <p:cNvPicPr>
            <a:picLocks noChangeAspect="1"/>
          </p:cNvPicPr>
          <p:nvPr/>
        </p:nvPicPr>
        <p:blipFill>
          <a:blip r:embed="rId10"/>
          <a:stretch>
            <a:fillRect/>
          </a:stretch>
        </p:blipFill>
        <p:spPr>
          <a:xfrm>
            <a:off x="7264998" y="0"/>
            <a:ext cx="4440492" cy="6858000"/>
          </a:xfrm>
          <a:prstGeom prst="rect">
            <a:avLst/>
          </a:prstGeom>
        </p:spPr>
      </p:pic>
      <p:pic>
        <p:nvPicPr>
          <p:cNvPr id="10" name="Audio 9">
            <a:hlinkClick r:id="" action="ppaction://media"/>
            <a:extLst>
              <a:ext uri="{FF2B5EF4-FFF2-40B4-BE49-F238E27FC236}">
                <a16:creationId xmlns:a16="http://schemas.microsoft.com/office/drawing/2014/main" id="{E0A2FD73-3042-DD78-D7E8-370CB777A999}"/>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274867080"/>
      </p:ext>
    </p:extLst>
  </p:cSld>
  <p:clrMapOvr>
    <a:masterClrMapping/>
  </p:clrMapOvr>
  <mc:AlternateContent xmlns:mc="http://schemas.openxmlformats.org/markup-compatibility/2006" xmlns:p14="http://schemas.microsoft.com/office/powerpoint/2010/main">
    <mc:Choice Requires="p14">
      <p:transition spd="med" p14:dur="700" advTm="26318">
        <p:fade/>
      </p:transition>
    </mc:Choice>
    <mc:Fallback xmlns="">
      <p:transition spd="med" advTm="263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B0FA309-807F-4C17-98EF-A3BA7388E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642A87B-CAE9-4F8F-B293-28388E45D9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Rectangle 17">
            <a:extLst>
              <a:ext uri="{FF2B5EF4-FFF2-40B4-BE49-F238E27FC236}">
                <a16:creationId xmlns:a16="http://schemas.microsoft.com/office/drawing/2014/main" id="{C8FA1749-B91A-40E7-AD01-0B9C9C6AF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B7A934F-FFF7-4353-83D3-4EF66E93EE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22" name="Rectangle 21">
            <a:extLst>
              <a:ext uri="{FF2B5EF4-FFF2-40B4-BE49-F238E27FC236}">
                <a16:creationId xmlns:a16="http://schemas.microsoft.com/office/drawing/2014/main" id="{700676C8-6DE8-47DD-9A23-D42063A12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1">
            <a:extLst>
              <a:ext uri="{FF2B5EF4-FFF2-40B4-BE49-F238E27FC236}">
                <a16:creationId xmlns:a16="http://schemas.microsoft.com/office/drawing/2014/main" id="{F962363D-9600-4D67-927C-6129E06B6A0A}"/>
              </a:ext>
            </a:extLst>
          </p:cNvPr>
          <p:cNvSpPr>
            <a:spLocks noGrp="1"/>
          </p:cNvSpPr>
          <p:nvPr>
            <p:ph type="title"/>
          </p:nvPr>
        </p:nvSpPr>
        <p:spPr>
          <a:xfrm>
            <a:off x="680321" y="2063262"/>
            <a:ext cx="3739279" cy="2661052"/>
          </a:xfrm>
        </p:spPr>
        <p:txBody>
          <a:bodyPr>
            <a:normAutofit/>
          </a:bodyPr>
          <a:lstStyle/>
          <a:p>
            <a:pPr algn="r"/>
            <a:r>
              <a:rPr lang="en-US" sz="4400">
                <a:solidFill>
                  <a:srgbClr val="FFFFFF"/>
                </a:solidFill>
              </a:rPr>
              <a:t>Requirements for Language Assistance</a:t>
            </a:r>
          </a:p>
        </p:txBody>
      </p:sp>
      <p:sp>
        <p:nvSpPr>
          <p:cNvPr id="9" name="Content Placeholder 8">
            <a:extLst>
              <a:ext uri="{FF2B5EF4-FFF2-40B4-BE49-F238E27FC236}">
                <a16:creationId xmlns:a16="http://schemas.microsoft.com/office/drawing/2014/main" id="{3E7B4360-41A4-4720-A2B1-CCC318706B4A}"/>
              </a:ext>
            </a:extLst>
          </p:cNvPr>
          <p:cNvSpPr>
            <a:spLocks noGrp="1"/>
          </p:cNvSpPr>
          <p:nvPr>
            <p:ph idx="1"/>
          </p:nvPr>
        </p:nvSpPr>
        <p:spPr>
          <a:xfrm>
            <a:off x="5287995" y="661106"/>
            <a:ext cx="6257362" cy="5503101"/>
          </a:xfrm>
          <a:gradFill>
            <a:gsLst>
              <a:gs pos="41000">
                <a:schemeClr val="accent6">
                  <a:lumMod val="50000"/>
                </a:schemeClr>
              </a:gs>
              <a:gs pos="66000">
                <a:schemeClr val="bg2">
                  <a:shade val="100000"/>
                  <a:hueMod val="100000"/>
                  <a:satMod val="110000"/>
                  <a:lumMod val="130000"/>
                </a:schemeClr>
              </a:gs>
              <a:gs pos="92000">
                <a:schemeClr val="accent5">
                  <a:lumMod val="75000"/>
                </a:schemeClr>
              </a:gs>
            </a:gsLst>
            <a:lin ang="2520000" scaled="0"/>
          </a:gradFill>
        </p:spPr>
        <p:txBody>
          <a:bodyPr anchor="ctr">
            <a:normAutofit/>
          </a:bodyPr>
          <a:lstStyle/>
          <a:p>
            <a:r>
              <a:rPr lang="en-US" dirty="0">
                <a:solidFill>
                  <a:srgbClr val="FFFFFF"/>
                </a:solidFill>
              </a:rPr>
              <a:t>Title VI and its regulations require state agencies, local agencies, or other sub-recipients to take reasonable steps to assure “meaningful” access to information and services they provide.  </a:t>
            </a:r>
          </a:p>
          <a:p>
            <a:endParaRPr lang="en-US" sz="2000" dirty="0">
              <a:solidFill>
                <a:srgbClr val="FFFFFF"/>
              </a:solidFill>
            </a:endParaRPr>
          </a:p>
        </p:txBody>
      </p:sp>
      <p:sp>
        <p:nvSpPr>
          <p:cNvPr id="17" name="Rectangle 16">
            <a:extLst>
              <a:ext uri="{FF2B5EF4-FFF2-40B4-BE49-F238E27FC236}">
                <a16:creationId xmlns:a16="http://schemas.microsoft.com/office/drawing/2014/main" id="{B3633406-1665-4E88-819B-90250EC81080}"/>
              </a:ext>
            </a:extLst>
          </p:cNvPr>
          <p:cNvSpPr/>
          <p:nvPr/>
        </p:nvSpPr>
        <p:spPr>
          <a:xfrm>
            <a:off x="5638913" y="4421270"/>
            <a:ext cx="6793844" cy="584775"/>
          </a:xfrm>
          <a:prstGeom prst="rect">
            <a:avLst/>
          </a:prstGeom>
        </p:spPr>
        <p:txBody>
          <a:bodyPr wrap="square">
            <a:spAutoFit/>
          </a:bodyPr>
          <a:lstStyle/>
          <a:p>
            <a:r>
              <a:rPr lang="en-US" sz="1600" dirty="0">
                <a:solidFill>
                  <a:schemeClr val="bg1">
                    <a:lumMod val="85000"/>
                    <a:lumOff val="15000"/>
                  </a:schemeClr>
                </a:solidFill>
                <a:hlinkClick r:id="rId8">
                  <a:extLst>
                    <a:ext uri="{A12FA001-AC4F-418D-AE19-62706E023703}">
                      <ahyp:hlinkClr xmlns:ahyp="http://schemas.microsoft.com/office/drawing/2018/hyperlinkcolor" val="tx"/>
                    </a:ext>
                  </a:extLst>
                </a:hlinkClick>
              </a:rPr>
              <a:t>https://www.fns.usda.gov/cr/limited-english-proficiency-lep</a:t>
            </a:r>
            <a:endParaRPr lang="en-US" sz="1600" dirty="0">
              <a:solidFill>
                <a:schemeClr val="bg1">
                  <a:lumMod val="85000"/>
                  <a:lumOff val="15000"/>
                </a:schemeClr>
              </a:solidFill>
            </a:endParaRPr>
          </a:p>
          <a:p>
            <a:endParaRPr lang="en-US" sz="1600" dirty="0">
              <a:solidFill>
                <a:schemeClr val="bg1">
                  <a:lumMod val="85000"/>
                  <a:lumOff val="15000"/>
                </a:schemeClr>
              </a:solidFill>
            </a:endParaRPr>
          </a:p>
        </p:txBody>
      </p:sp>
      <p:pic>
        <p:nvPicPr>
          <p:cNvPr id="3" name="Audio 2">
            <a:hlinkClick r:id="" action="ppaction://media"/>
            <a:extLst>
              <a:ext uri="{FF2B5EF4-FFF2-40B4-BE49-F238E27FC236}">
                <a16:creationId xmlns:a16="http://schemas.microsoft.com/office/drawing/2014/main" id="{5F2587E7-C6EC-1F04-7B18-E7F975F20D9C}"/>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639796818"/>
      </p:ext>
    </p:extLst>
  </p:cSld>
  <p:clrMapOvr>
    <a:masterClrMapping/>
  </p:clrMapOvr>
  <mc:AlternateContent xmlns:mc="http://schemas.openxmlformats.org/markup-compatibility/2006" xmlns:p14="http://schemas.microsoft.com/office/powerpoint/2010/main">
    <mc:Choice Requires="p14">
      <p:transition spd="med" p14:dur="700" advTm="15311">
        <p:fade/>
      </p:transition>
    </mc:Choice>
    <mc:Fallback xmlns="">
      <p:transition spd="med" advTm="153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F80DE4C-0C31-4F4F-BA78-30C6E52FDE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799E698-FF9B-4101-95EF-59189E5D01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0663CEEF-E862-497E-8B58-D5FC7B598A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62DE490-9B76-4FCB-B722-75055E30A00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7" name="Rectangle 16">
            <a:extLst>
              <a:ext uri="{FF2B5EF4-FFF2-40B4-BE49-F238E27FC236}">
                <a16:creationId xmlns:a16="http://schemas.microsoft.com/office/drawing/2014/main" id="{F238B29C-0945-4ED7-825C-2662C6957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4570D90-F42D-4F9F-9CCC-4D9AC02940B4}"/>
              </a:ext>
            </a:extLst>
          </p:cNvPr>
          <p:cNvSpPr>
            <a:spLocks noGrp="1"/>
          </p:cNvSpPr>
          <p:nvPr>
            <p:ph type="title"/>
          </p:nvPr>
        </p:nvSpPr>
        <p:spPr>
          <a:xfrm>
            <a:off x="258417" y="2063262"/>
            <a:ext cx="4161183" cy="2661052"/>
          </a:xfrm>
        </p:spPr>
        <p:txBody>
          <a:bodyPr>
            <a:normAutofit/>
          </a:bodyPr>
          <a:lstStyle/>
          <a:p>
            <a:pPr algn="r"/>
            <a:r>
              <a:rPr lang="en-US" sz="4400" dirty="0"/>
              <a:t>What are “Reasonable” Steps?</a:t>
            </a:r>
          </a:p>
        </p:txBody>
      </p:sp>
      <p:graphicFrame>
        <p:nvGraphicFramePr>
          <p:cNvPr id="30" name="Content Placeholder 2">
            <a:extLst>
              <a:ext uri="{FF2B5EF4-FFF2-40B4-BE49-F238E27FC236}">
                <a16:creationId xmlns:a16="http://schemas.microsoft.com/office/drawing/2014/main" id="{5C5E485B-C7CE-4D20-BBDA-4DADC1A0C72B}"/>
              </a:ext>
            </a:extLst>
          </p:cNvPr>
          <p:cNvGraphicFramePr>
            <a:graphicFrameLocks noGrp="1"/>
          </p:cNvGraphicFramePr>
          <p:nvPr>
            <p:ph idx="1"/>
            <p:extLst>
              <p:ext uri="{D42A27DB-BD31-4B8C-83A1-F6EECF244321}">
                <p14:modId xmlns:p14="http://schemas.microsoft.com/office/powerpoint/2010/main" val="4279745843"/>
              </p:ext>
            </p:extLst>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0" name="Rectangle 19">
            <a:extLst>
              <a:ext uri="{FF2B5EF4-FFF2-40B4-BE49-F238E27FC236}">
                <a16:creationId xmlns:a16="http://schemas.microsoft.com/office/drawing/2014/main" id="{862B9D30-90CD-4906-A4AF-CC9C9F748AD8}"/>
              </a:ext>
            </a:extLst>
          </p:cNvPr>
          <p:cNvSpPr/>
          <p:nvPr/>
        </p:nvSpPr>
        <p:spPr>
          <a:xfrm>
            <a:off x="3176" y="6442736"/>
            <a:ext cx="5850972" cy="584775"/>
          </a:xfrm>
          <a:prstGeom prst="rect">
            <a:avLst/>
          </a:prstGeom>
        </p:spPr>
        <p:txBody>
          <a:bodyPr wrap="square">
            <a:spAutoFit/>
          </a:bodyPr>
          <a:lstStyle/>
          <a:p>
            <a:r>
              <a:rPr lang="en-US" sz="1600" dirty="0">
                <a:hlinkClick r:id="rId12">
                  <a:extLst>
                    <a:ext uri="{A12FA001-AC4F-418D-AE19-62706E023703}">
                      <ahyp:hlinkClr xmlns:ahyp="http://schemas.microsoft.com/office/drawing/2018/hyperlinkcolor" val="tx"/>
                    </a:ext>
                  </a:extLst>
                </a:hlinkClick>
              </a:rPr>
              <a:t>https://www.fns.usda.gov/cr/limited-english-proficiency-lep</a:t>
            </a:r>
            <a:endParaRPr lang="en-US" sz="1600" dirty="0"/>
          </a:p>
          <a:p>
            <a:endParaRPr lang="en-US" sz="1600" dirty="0"/>
          </a:p>
        </p:txBody>
      </p:sp>
      <p:pic>
        <p:nvPicPr>
          <p:cNvPr id="4" name="Audio 3">
            <a:hlinkClick r:id="" action="ppaction://media"/>
            <a:extLst>
              <a:ext uri="{FF2B5EF4-FFF2-40B4-BE49-F238E27FC236}">
                <a16:creationId xmlns:a16="http://schemas.microsoft.com/office/drawing/2014/main" id="{F9F9FA6B-2700-4E41-D677-9032059786EF}"/>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716876033"/>
      </p:ext>
    </p:extLst>
  </p:cSld>
  <p:clrMapOvr>
    <a:masterClrMapping/>
  </p:clrMapOvr>
  <mc:AlternateContent xmlns:mc="http://schemas.openxmlformats.org/markup-compatibility/2006" xmlns:p14="http://schemas.microsoft.com/office/powerpoint/2010/main">
    <mc:Choice Requires="p14">
      <p:transition spd="med" p14:dur="700" advTm="25997">
        <p:fade/>
      </p:transition>
    </mc:Choice>
    <mc:Fallback xmlns="">
      <p:transition spd="med" advTm="259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2C0AA02-5E86-4487-8BB6-DECCCED85372}"/>
              </a:ext>
            </a:extLst>
          </p:cNvPr>
          <p:cNvSpPr>
            <a:spLocks noGrp="1"/>
          </p:cNvSpPr>
          <p:nvPr>
            <p:ph type="title"/>
          </p:nvPr>
        </p:nvSpPr>
        <p:spPr>
          <a:xfrm>
            <a:off x="681038" y="752475"/>
            <a:ext cx="9613900" cy="1081088"/>
          </a:xfrm>
        </p:spPr>
        <p:txBody>
          <a:bodyPr>
            <a:normAutofit/>
          </a:bodyPr>
          <a:lstStyle/>
          <a:p>
            <a:r>
              <a:rPr lang="en-US" dirty="0"/>
              <a:t>Equal Opportunity for Religious Organizations</a:t>
            </a:r>
          </a:p>
        </p:txBody>
      </p:sp>
      <p:pic>
        <p:nvPicPr>
          <p:cNvPr id="5" name="Picture 4">
            <a:extLst>
              <a:ext uri="{FF2B5EF4-FFF2-40B4-BE49-F238E27FC236}">
                <a16:creationId xmlns:a16="http://schemas.microsoft.com/office/drawing/2014/main" id="{53458B8C-C0B4-43F0-81BF-8F5298C400FF}"/>
              </a:ext>
            </a:extLst>
          </p:cNvPr>
          <p:cNvPicPr>
            <a:picLocks noChangeAspect="1"/>
          </p:cNvPicPr>
          <p:nvPr/>
        </p:nvPicPr>
        <p:blipFill rotWithShape="1">
          <a:blip r:embed="rId5"/>
          <a:srcRect l="26324" r="23914" b="-2"/>
          <a:stretch/>
        </p:blipFill>
        <p:spPr>
          <a:xfrm>
            <a:off x="794325" y="2336872"/>
            <a:ext cx="2692907" cy="3598789"/>
          </a:xfrm>
          <a:prstGeom prst="rect">
            <a:avLst/>
          </a:prstGeom>
          <a:ln>
            <a:noFill/>
          </a:ln>
          <a:effectLst>
            <a:outerShdw blurRad="76200" dist="63500" dir="5040000" algn="tl" rotWithShape="0">
              <a:srgbClr val="000000">
                <a:alpha val="41000"/>
              </a:srgbClr>
            </a:outerShdw>
          </a:effectLst>
        </p:spPr>
      </p:pic>
      <p:sp>
        <p:nvSpPr>
          <p:cNvPr id="6" name="Content Placeholder 2">
            <a:extLst>
              <a:ext uri="{FF2B5EF4-FFF2-40B4-BE49-F238E27FC236}">
                <a16:creationId xmlns:a16="http://schemas.microsoft.com/office/drawing/2014/main" id="{5FCC8472-4CFD-463E-95C7-186C0673CCA7}"/>
              </a:ext>
            </a:extLst>
          </p:cNvPr>
          <p:cNvSpPr>
            <a:spLocks noGrp="1"/>
          </p:cNvSpPr>
          <p:nvPr>
            <p:ph idx="1"/>
          </p:nvPr>
        </p:nvSpPr>
        <p:spPr>
          <a:xfrm>
            <a:off x="3778250" y="2844731"/>
            <a:ext cx="6516688" cy="2583070"/>
          </a:xfrm>
        </p:spPr>
        <p:txBody>
          <a:bodyPr/>
          <a:lstStyle/>
          <a:p>
            <a:r>
              <a:rPr lang="en-US" sz="2400" dirty="0"/>
              <a:t>Ensures a level playing field for the participation of faith-based organizations and other community organizations in USDA programs.</a:t>
            </a:r>
          </a:p>
          <a:p>
            <a:pPr marL="0" indent="0">
              <a:buNone/>
            </a:pPr>
            <a:endParaRPr lang="en-US" dirty="0"/>
          </a:p>
        </p:txBody>
      </p:sp>
      <p:sp>
        <p:nvSpPr>
          <p:cNvPr id="7" name="Rectangle 6">
            <a:extLst>
              <a:ext uri="{FF2B5EF4-FFF2-40B4-BE49-F238E27FC236}">
                <a16:creationId xmlns:a16="http://schemas.microsoft.com/office/drawing/2014/main" id="{55DB95B7-268E-492B-8447-96CE860FAAC4}"/>
              </a:ext>
            </a:extLst>
          </p:cNvPr>
          <p:cNvSpPr/>
          <p:nvPr/>
        </p:nvSpPr>
        <p:spPr>
          <a:xfrm>
            <a:off x="3778250" y="5627884"/>
            <a:ext cx="8027245" cy="615553"/>
          </a:xfrm>
          <a:prstGeom prst="rect">
            <a:avLst/>
          </a:prstGeom>
        </p:spPr>
        <p:txBody>
          <a:bodyPr wrap="square">
            <a:spAutoFit/>
          </a:bodyPr>
          <a:lstStyle/>
          <a:p>
            <a:r>
              <a:rPr lang="en-US" sz="1600" dirty="0">
                <a:hlinkClick r:id="rId6"/>
              </a:rPr>
              <a:t>https://www.fns.usda.gov/usda-foods/qas-equal-opportunity-religious-organizations</a:t>
            </a:r>
            <a:endParaRPr lang="en-US" sz="1600" dirty="0"/>
          </a:p>
          <a:p>
            <a:endParaRPr lang="en-US" dirty="0"/>
          </a:p>
        </p:txBody>
      </p:sp>
      <p:pic>
        <p:nvPicPr>
          <p:cNvPr id="8" name="Audio 7">
            <a:hlinkClick r:id="" action="ppaction://media"/>
            <a:extLst>
              <a:ext uri="{FF2B5EF4-FFF2-40B4-BE49-F238E27FC236}">
                <a16:creationId xmlns:a16="http://schemas.microsoft.com/office/drawing/2014/main" id="{D43D250A-D437-FD9E-9616-EF6DBD59DBE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65561927"/>
      </p:ext>
    </p:extLst>
  </p:cSld>
  <p:clrMapOvr>
    <a:masterClrMapping/>
  </p:clrMapOvr>
  <mc:AlternateContent xmlns:mc="http://schemas.openxmlformats.org/markup-compatibility/2006" xmlns:p14="http://schemas.microsoft.com/office/powerpoint/2010/main">
    <mc:Choice Requires="p14">
      <p:transition spd="med" p14:dur="700" advTm="12641">
        <p:fade/>
      </p:transition>
    </mc:Choice>
    <mc:Fallback xmlns="">
      <p:transition spd="med" advTm="126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14802-CBB1-4BAC-872A-27766B780145}"/>
              </a:ext>
            </a:extLst>
          </p:cNvPr>
          <p:cNvSpPr>
            <a:spLocks noGrp="1"/>
          </p:cNvSpPr>
          <p:nvPr>
            <p:ph type="title"/>
          </p:nvPr>
        </p:nvSpPr>
        <p:spPr/>
        <p:txBody>
          <a:bodyPr/>
          <a:lstStyle/>
          <a:p>
            <a:r>
              <a:rPr lang="en-US" dirty="0"/>
              <a:t>How to Accomplish Equal Opportunity for Religious Organizations</a:t>
            </a:r>
          </a:p>
        </p:txBody>
      </p:sp>
      <p:graphicFrame>
        <p:nvGraphicFramePr>
          <p:cNvPr id="8" name="Content Placeholder 7">
            <a:extLst>
              <a:ext uri="{FF2B5EF4-FFF2-40B4-BE49-F238E27FC236}">
                <a16:creationId xmlns:a16="http://schemas.microsoft.com/office/drawing/2014/main" id="{60C3FD44-82B0-425B-8686-117D6B68196E}"/>
              </a:ext>
            </a:extLst>
          </p:cNvPr>
          <p:cNvGraphicFramePr>
            <a:graphicFrameLocks noGrp="1"/>
          </p:cNvGraphicFramePr>
          <p:nvPr>
            <p:ph idx="1"/>
            <p:extLst>
              <p:ext uri="{D42A27DB-BD31-4B8C-83A1-F6EECF244321}">
                <p14:modId xmlns:p14="http://schemas.microsoft.com/office/powerpoint/2010/main" val="3038867472"/>
              </p:ext>
            </p:extLst>
          </p:nvPr>
        </p:nvGraphicFramePr>
        <p:xfrm>
          <a:off x="681037" y="2336800"/>
          <a:ext cx="10649571" cy="426278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C68A06D9-5F8E-7386-0838-4DB063198C0D}"/>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563250664"/>
      </p:ext>
    </p:extLst>
  </p:cSld>
  <p:clrMapOvr>
    <a:masterClrMapping/>
  </p:clrMapOvr>
  <mc:AlternateContent xmlns:mc="http://schemas.openxmlformats.org/markup-compatibility/2006" xmlns:p14="http://schemas.microsoft.com/office/powerpoint/2010/main">
    <mc:Choice Requires="p14">
      <p:transition spd="med" p14:dur="700" advTm="53462">
        <p:fade/>
      </p:transition>
    </mc:Choice>
    <mc:Fallback xmlns="">
      <p:transition spd="med" advTm="534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F8EA341-469E-4887-9783-070D17191D28}"/>
              </a:ext>
            </a:extLst>
          </p:cNvPr>
          <p:cNvSpPr>
            <a:spLocks noGrp="1"/>
          </p:cNvSpPr>
          <p:nvPr>
            <p:ph type="title"/>
          </p:nvPr>
        </p:nvSpPr>
        <p:spPr/>
        <p:txBody>
          <a:bodyPr/>
          <a:lstStyle/>
          <a:p>
            <a:r>
              <a:rPr lang="en-US" dirty="0"/>
              <a:t>Conflict Resolution</a:t>
            </a:r>
          </a:p>
        </p:txBody>
      </p:sp>
      <p:sp>
        <p:nvSpPr>
          <p:cNvPr id="5" name="Content Placeholder 2">
            <a:extLst>
              <a:ext uri="{FF2B5EF4-FFF2-40B4-BE49-F238E27FC236}">
                <a16:creationId xmlns:a16="http://schemas.microsoft.com/office/drawing/2014/main" id="{A71A9F6B-4CE1-458D-9595-200A90E9E66F}"/>
              </a:ext>
            </a:extLst>
          </p:cNvPr>
          <p:cNvSpPr>
            <a:spLocks noGrp="1"/>
          </p:cNvSpPr>
          <p:nvPr>
            <p:ph idx="1"/>
          </p:nvPr>
        </p:nvSpPr>
        <p:spPr>
          <a:xfrm>
            <a:off x="977345" y="2838975"/>
            <a:ext cx="10237305" cy="1637250"/>
          </a:xfrm>
        </p:spPr>
        <p:txBody>
          <a:bodyPr>
            <a:normAutofit lnSpcReduction="10000"/>
          </a:bodyPr>
          <a:lstStyle/>
          <a:p>
            <a:pPr marL="0" indent="0" algn="ctr">
              <a:buNone/>
            </a:pPr>
            <a:r>
              <a:rPr lang="en-US" sz="3200" dirty="0"/>
              <a:t>	</a:t>
            </a:r>
            <a:r>
              <a:rPr lang="en-US" sz="4000" b="1" i="1" dirty="0"/>
              <a:t>Conflict resolution </a:t>
            </a:r>
            <a:r>
              <a:rPr lang="en-US" sz="4000" b="1" dirty="0"/>
              <a:t>refers to resolving the dispute to the approval of one or both parties.</a:t>
            </a:r>
          </a:p>
          <a:p>
            <a:endParaRPr lang="en-US" sz="3500" dirty="0"/>
          </a:p>
          <a:p>
            <a:pPr marL="0" indent="0" algn="ctr">
              <a:buNone/>
            </a:pPr>
            <a:endParaRPr lang="en-US" dirty="0"/>
          </a:p>
        </p:txBody>
      </p:sp>
      <p:sp>
        <p:nvSpPr>
          <p:cNvPr id="10" name="TextBox 9">
            <a:extLst>
              <a:ext uri="{FF2B5EF4-FFF2-40B4-BE49-F238E27FC236}">
                <a16:creationId xmlns:a16="http://schemas.microsoft.com/office/drawing/2014/main" id="{6D98EA48-81C5-4CE4-8FB5-0706874C29EF}"/>
              </a:ext>
            </a:extLst>
          </p:cNvPr>
          <p:cNvSpPr txBox="1"/>
          <p:nvPr/>
        </p:nvSpPr>
        <p:spPr>
          <a:xfrm>
            <a:off x="654324" y="5273775"/>
            <a:ext cx="10883348" cy="830997"/>
          </a:xfrm>
          <a:prstGeom prst="rect">
            <a:avLst/>
          </a:prstGeom>
          <a:noFill/>
        </p:spPr>
        <p:txBody>
          <a:bodyPr wrap="square" rtlCol="0">
            <a:spAutoFit/>
          </a:bodyPr>
          <a:lstStyle/>
          <a:p>
            <a:r>
              <a:rPr lang="en-US" sz="2400" i="1" dirty="0"/>
              <a:t>If we handle conflict appropriately, it not only makes us more effective, but it can also bring about needed change and innovation to our organization.</a:t>
            </a:r>
          </a:p>
        </p:txBody>
      </p:sp>
      <p:pic>
        <p:nvPicPr>
          <p:cNvPr id="3" name="Audio 2">
            <a:hlinkClick r:id="" action="ppaction://media"/>
            <a:extLst>
              <a:ext uri="{FF2B5EF4-FFF2-40B4-BE49-F238E27FC236}">
                <a16:creationId xmlns:a16="http://schemas.microsoft.com/office/drawing/2014/main" id="{EF84E6F8-E6A6-2F75-A390-D208F008858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910145874"/>
      </p:ext>
    </p:extLst>
  </p:cSld>
  <p:clrMapOvr>
    <a:masterClrMapping/>
  </p:clrMapOvr>
  <mc:AlternateContent xmlns:mc="http://schemas.openxmlformats.org/markup-compatibility/2006" xmlns:p14="http://schemas.microsoft.com/office/powerpoint/2010/main">
    <mc:Choice Requires="p14">
      <p:transition spd="med" p14:dur="700" advTm="16008">
        <p:fade/>
      </p:transition>
    </mc:Choice>
    <mc:Fallback xmlns="">
      <p:transition spd="med" advTm="160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DBE67-3468-4EE9-8A7A-BE427873324C}"/>
              </a:ext>
            </a:extLst>
          </p:cNvPr>
          <p:cNvSpPr>
            <a:spLocks noGrp="1"/>
          </p:cNvSpPr>
          <p:nvPr>
            <p:ph type="title"/>
          </p:nvPr>
        </p:nvSpPr>
        <p:spPr/>
        <p:txBody>
          <a:bodyPr/>
          <a:lstStyle/>
          <a:p>
            <a:r>
              <a:rPr lang="en-US" dirty="0"/>
              <a:t>Conflict Resolution</a:t>
            </a:r>
          </a:p>
        </p:txBody>
      </p:sp>
      <p:sp>
        <p:nvSpPr>
          <p:cNvPr id="3" name="Content Placeholder 2">
            <a:extLst>
              <a:ext uri="{FF2B5EF4-FFF2-40B4-BE49-F238E27FC236}">
                <a16:creationId xmlns:a16="http://schemas.microsoft.com/office/drawing/2014/main" id="{56E7A04C-BC27-4223-9D5B-0627301FC498}"/>
              </a:ext>
            </a:extLst>
          </p:cNvPr>
          <p:cNvSpPr>
            <a:spLocks noGrp="1"/>
          </p:cNvSpPr>
          <p:nvPr>
            <p:ph idx="1"/>
          </p:nvPr>
        </p:nvSpPr>
        <p:spPr>
          <a:xfrm>
            <a:off x="2226365" y="2336873"/>
            <a:ext cx="8067817" cy="3599316"/>
          </a:xfrm>
        </p:spPr>
        <p:txBody>
          <a:bodyPr/>
          <a:lstStyle/>
          <a:p>
            <a:endParaRPr lang="en-US" dirty="0"/>
          </a:p>
          <a:p>
            <a:endParaRPr lang="en-US" dirty="0"/>
          </a:p>
        </p:txBody>
      </p:sp>
      <p:sp>
        <p:nvSpPr>
          <p:cNvPr id="13" name="Rectangle 12">
            <a:extLst>
              <a:ext uri="{FF2B5EF4-FFF2-40B4-BE49-F238E27FC236}">
                <a16:creationId xmlns:a16="http://schemas.microsoft.com/office/drawing/2014/main" id="{C04D6EDA-8416-423D-BE49-A5658C842FED}"/>
              </a:ext>
            </a:extLst>
          </p:cNvPr>
          <p:cNvSpPr/>
          <p:nvPr/>
        </p:nvSpPr>
        <p:spPr>
          <a:xfrm>
            <a:off x="397980" y="2551837"/>
            <a:ext cx="7890742" cy="1754326"/>
          </a:xfrm>
          <a:prstGeom prst="rect">
            <a:avLst/>
          </a:prstGeom>
        </p:spPr>
        <p:txBody>
          <a:bodyPr wrap="square">
            <a:spAutoFit/>
          </a:bodyPr>
          <a:lstStyle/>
          <a:p>
            <a:r>
              <a:rPr lang="en-US" sz="3600" dirty="0">
                <a:solidFill>
                  <a:srgbClr val="222222"/>
                </a:solidFill>
                <a:latin typeface="Trebuchet MS" panose="020B0603020202020204" pitchFamily="34" charset="0"/>
              </a:rPr>
              <a:t>Conflict resolution is the process by which two or more parties reach a peaceful resolution to a dispute.</a:t>
            </a:r>
            <a:endParaRPr lang="en-US" sz="3600" dirty="0">
              <a:latin typeface="Trebuchet MS" panose="020B0603020202020204" pitchFamily="34" charset="0"/>
            </a:endParaRPr>
          </a:p>
        </p:txBody>
      </p:sp>
      <p:pic>
        <p:nvPicPr>
          <p:cNvPr id="9" name="s681620d6ec54a9591858919f697786e">
            <a:extLst>
              <a:ext uri="{FF2B5EF4-FFF2-40B4-BE49-F238E27FC236}">
                <a16:creationId xmlns:a16="http://schemas.microsoft.com/office/drawing/2014/main" id="{77271E38-C27C-4F28-BC39-8BC138CF28BD}"/>
              </a:ext>
            </a:extLst>
          </p:cNvPr>
          <p:cNvPicPr>
            <a:picLocks/>
          </p:cNvPicPr>
          <p:nvPr/>
        </p:nvPicPr>
        <p:blipFill>
          <a:blip r:embed="rId5"/>
          <a:stretch>
            <a:fillRect/>
          </a:stretch>
        </p:blipFill>
        <p:spPr>
          <a:xfrm>
            <a:off x="7729189" y="4057699"/>
            <a:ext cx="4313865" cy="2693503"/>
          </a:xfrm>
          <a:prstGeom prst="rect">
            <a:avLst/>
          </a:prstGeom>
          <a:ln>
            <a:noFill/>
          </a:ln>
          <a:effectLst>
            <a:outerShdw blurRad="190500" algn="tl" rotWithShape="0">
              <a:srgbClr val="000000">
                <a:alpha val="70000"/>
              </a:srgbClr>
            </a:outerShdw>
          </a:effectLst>
        </p:spPr>
      </p:pic>
      <p:pic>
        <p:nvPicPr>
          <p:cNvPr id="5" name="Audio 4">
            <a:hlinkClick r:id="" action="ppaction://media"/>
            <a:extLst>
              <a:ext uri="{FF2B5EF4-FFF2-40B4-BE49-F238E27FC236}">
                <a16:creationId xmlns:a16="http://schemas.microsoft.com/office/drawing/2014/main" id="{7097C11B-C398-73B5-DFDF-26CAFC8A879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505444074"/>
      </p:ext>
    </p:extLst>
  </p:cSld>
  <p:clrMapOvr>
    <a:masterClrMapping/>
  </p:clrMapOvr>
  <mc:AlternateContent xmlns:mc="http://schemas.openxmlformats.org/markup-compatibility/2006" xmlns:p14="http://schemas.microsoft.com/office/powerpoint/2010/main">
    <mc:Choice Requires="p14">
      <p:transition spd="med" p14:dur="700" advTm="7773">
        <p:fade/>
      </p:transition>
    </mc:Choice>
    <mc:Fallback xmlns="">
      <p:transition spd="med" advTm="77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781EC9F-69B0-4FF8-BD12-D2A2AC178581}"/>
              </a:ext>
            </a:extLst>
          </p:cNvPr>
          <p:cNvSpPr>
            <a:spLocks noGrp="1"/>
          </p:cNvSpPr>
          <p:nvPr>
            <p:ph type="title"/>
          </p:nvPr>
        </p:nvSpPr>
        <p:spPr>
          <a:xfrm>
            <a:off x="681038" y="752475"/>
            <a:ext cx="9613900" cy="1081088"/>
          </a:xfrm>
        </p:spPr>
        <p:txBody>
          <a:bodyPr>
            <a:normAutofit/>
          </a:bodyPr>
          <a:lstStyle/>
          <a:p>
            <a:r>
              <a:rPr lang="en-US" dirty="0"/>
              <a:t>What is discrimination?</a:t>
            </a:r>
          </a:p>
        </p:txBody>
      </p:sp>
      <p:sp>
        <p:nvSpPr>
          <p:cNvPr id="10" name="Content Placeholder 2">
            <a:extLst>
              <a:ext uri="{FF2B5EF4-FFF2-40B4-BE49-F238E27FC236}">
                <a16:creationId xmlns:a16="http://schemas.microsoft.com/office/drawing/2014/main" id="{F4CE0125-3878-4938-9EBA-7F843507712F}"/>
              </a:ext>
            </a:extLst>
          </p:cNvPr>
          <p:cNvSpPr>
            <a:spLocks noGrp="1"/>
          </p:cNvSpPr>
          <p:nvPr>
            <p:ph type="body" idx="1"/>
          </p:nvPr>
        </p:nvSpPr>
        <p:spPr>
          <a:xfrm>
            <a:off x="288235" y="2415209"/>
            <a:ext cx="7702826" cy="2951922"/>
          </a:xfrm>
        </p:spPr>
        <p:txBody>
          <a:bodyPr>
            <a:normAutofit/>
          </a:bodyPr>
          <a:lstStyle/>
          <a:p>
            <a:pPr marL="0" indent="0">
              <a:buNone/>
            </a:pPr>
            <a:r>
              <a:rPr lang="en-US" sz="3200" b="1" dirty="0"/>
              <a:t>Simple Definition</a:t>
            </a:r>
            <a:r>
              <a:rPr lang="en-US" sz="3200" b="1" i="1" dirty="0"/>
              <a:t>:</a:t>
            </a:r>
          </a:p>
          <a:p>
            <a:pPr marL="0" indent="0">
              <a:buNone/>
            </a:pPr>
            <a:endParaRPr lang="en-US" sz="3200" b="1" i="1" dirty="0"/>
          </a:p>
          <a:p>
            <a:pPr marL="0" indent="0">
              <a:buNone/>
            </a:pPr>
            <a:r>
              <a:rPr lang="en-US" sz="3200" dirty="0">
                <a:latin typeface="ProximaNova"/>
              </a:rPr>
              <a:t>the unfair or prejudicial treatment of different categories of people and groups based on characteristics</a:t>
            </a:r>
            <a:endParaRPr lang="en-US" sz="3200" dirty="0"/>
          </a:p>
        </p:txBody>
      </p:sp>
      <p:pic>
        <p:nvPicPr>
          <p:cNvPr id="16" name="Picture 15">
            <a:extLst>
              <a:ext uri="{FF2B5EF4-FFF2-40B4-BE49-F238E27FC236}">
                <a16:creationId xmlns:a16="http://schemas.microsoft.com/office/drawing/2014/main" id="{86EC70D8-E481-426F-B308-F85AE1CD51BE}"/>
              </a:ext>
            </a:extLst>
          </p:cNvPr>
          <p:cNvPicPr>
            <a:picLocks noChangeAspect="1"/>
          </p:cNvPicPr>
          <p:nvPr/>
        </p:nvPicPr>
        <p:blipFill rotWithShape="1">
          <a:blip r:embed="rId6"/>
          <a:srcRect b="9682"/>
          <a:stretch/>
        </p:blipFill>
        <p:spPr>
          <a:xfrm>
            <a:off x="7003021" y="2415209"/>
            <a:ext cx="4900744" cy="3836504"/>
          </a:xfrm>
          <a:prstGeom prst="rect">
            <a:avLst/>
          </a:prstGeom>
        </p:spPr>
      </p:pic>
      <p:pic>
        <p:nvPicPr>
          <p:cNvPr id="4" name="Audio 3">
            <a:hlinkClick r:id="" action="ppaction://media"/>
            <a:extLst>
              <a:ext uri="{FF2B5EF4-FFF2-40B4-BE49-F238E27FC236}">
                <a16:creationId xmlns:a16="http://schemas.microsoft.com/office/drawing/2014/main" id="{5177942F-142A-9755-4DED-049F04813D2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369225394"/>
      </p:ext>
    </p:extLst>
  </p:cSld>
  <p:clrMapOvr>
    <a:masterClrMapping/>
  </p:clrMapOvr>
  <mc:AlternateContent xmlns:mc="http://schemas.openxmlformats.org/markup-compatibility/2006" xmlns:p14="http://schemas.microsoft.com/office/powerpoint/2010/main">
    <mc:Choice Requires="p14">
      <p:transition spd="med" p14:dur="700" advTm="8972">
        <p:fade/>
      </p:transition>
    </mc:Choice>
    <mc:Fallback xmlns="">
      <p:transition spd="med" advTm="89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27ABDE93-749E-41D6-B08F-AF5CD1D9AAAE}"/>
              </a:ext>
            </a:extLst>
          </p:cNvPr>
          <p:cNvGraphicFramePr>
            <a:graphicFrameLocks noGrp="1"/>
          </p:cNvGraphicFramePr>
          <p:nvPr>
            <p:ph idx="4294967295"/>
            <p:extLst>
              <p:ext uri="{D42A27DB-BD31-4B8C-83A1-F6EECF244321}">
                <p14:modId xmlns:p14="http://schemas.microsoft.com/office/powerpoint/2010/main" val="852556349"/>
              </p:ext>
            </p:extLst>
          </p:nvPr>
        </p:nvGraphicFramePr>
        <p:xfrm>
          <a:off x="243837" y="475119"/>
          <a:ext cx="9613900" cy="35988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1" name="Group 10">
            <a:extLst>
              <a:ext uri="{FF2B5EF4-FFF2-40B4-BE49-F238E27FC236}">
                <a16:creationId xmlns:a16="http://schemas.microsoft.com/office/drawing/2014/main" id="{0F2BCBE4-107B-4441-BFF3-9DFE305D25DB}"/>
              </a:ext>
            </a:extLst>
          </p:cNvPr>
          <p:cNvGrpSpPr/>
          <p:nvPr/>
        </p:nvGrpSpPr>
        <p:grpSpPr>
          <a:xfrm>
            <a:off x="243838" y="4175741"/>
            <a:ext cx="9613900" cy="1124644"/>
            <a:chOff x="0" y="2474218"/>
            <a:chExt cx="9613900" cy="1124644"/>
          </a:xfrm>
        </p:grpSpPr>
        <p:sp>
          <p:nvSpPr>
            <p:cNvPr id="12" name="Rectangle: Rounded Corners 11">
              <a:extLst>
                <a:ext uri="{FF2B5EF4-FFF2-40B4-BE49-F238E27FC236}">
                  <a16:creationId xmlns:a16="http://schemas.microsoft.com/office/drawing/2014/main" id="{B61CEAFA-E8CF-4132-B36C-20FD4AF227D8}"/>
                </a:ext>
              </a:extLst>
            </p:cNvPr>
            <p:cNvSpPr/>
            <p:nvPr/>
          </p:nvSpPr>
          <p:spPr>
            <a:xfrm>
              <a:off x="0" y="2474218"/>
              <a:ext cx="9613900" cy="112464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ectangle: Rounded Corners 4">
              <a:extLst>
                <a:ext uri="{FF2B5EF4-FFF2-40B4-BE49-F238E27FC236}">
                  <a16:creationId xmlns:a16="http://schemas.microsoft.com/office/drawing/2014/main" id="{D36DE12C-964F-4112-A462-B777A94B2B9E}"/>
                </a:ext>
              </a:extLst>
            </p:cNvPr>
            <p:cNvSpPr txBox="1"/>
            <p:nvPr/>
          </p:nvSpPr>
          <p:spPr>
            <a:xfrm>
              <a:off x="2035244" y="2474218"/>
              <a:ext cx="7578655" cy="11246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endParaRPr lang="en-US" sz="2300" kern="1200"/>
            </a:p>
            <a:p>
              <a:pPr marL="171450" lvl="1" indent="-171450" algn="l" defTabSz="800100">
                <a:lnSpc>
                  <a:spcPct val="90000"/>
                </a:lnSpc>
                <a:spcBef>
                  <a:spcPct val="0"/>
                </a:spcBef>
                <a:spcAft>
                  <a:spcPct val="15000"/>
                </a:spcAft>
                <a:buChar char="•"/>
              </a:pPr>
              <a:endParaRPr lang="en-US" sz="1800" kern="1200"/>
            </a:p>
            <a:p>
              <a:pPr marL="171450" lvl="1" indent="-171450" algn="l" defTabSz="800100">
                <a:lnSpc>
                  <a:spcPct val="90000"/>
                </a:lnSpc>
                <a:spcBef>
                  <a:spcPct val="0"/>
                </a:spcBef>
                <a:spcAft>
                  <a:spcPct val="15000"/>
                </a:spcAft>
                <a:buChar char="•"/>
              </a:pPr>
              <a:endParaRPr lang="en-US" sz="1800" kern="1200"/>
            </a:p>
          </p:txBody>
        </p:sp>
      </p:grpSp>
      <p:sp>
        <p:nvSpPr>
          <p:cNvPr id="14" name="Rectangle: Rounded Corners 13">
            <a:extLst>
              <a:ext uri="{FF2B5EF4-FFF2-40B4-BE49-F238E27FC236}">
                <a16:creationId xmlns:a16="http://schemas.microsoft.com/office/drawing/2014/main" id="{AF4D7CCE-AC27-437D-8E08-3A8ADF50E091}"/>
              </a:ext>
            </a:extLst>
          </p:cNvPr>
          <p:cNvSpPr/>
          <p:nvPr/>
        </p:nvSpPr>
        <p:spPr>
          <a:xfrm>
            <a:off x="356301" y="4288205"/>
            <a:ext cx="1922780" cy="899715"/>
          </a:xfrm>
          <a:prstGeom prst="roundRect">
            <a:avLst>
              <a:gd name="adj" fmla="val 10000"/>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grpSp>
        <p:nvGrpSpPr>
          <p:cNvPr id="16" name="Group 15">
            <a:extLst>
              <a:ext uri="{FF2B5EF4-FFF2-40B4-BE49-F238E27FC236}">
                <a16:creationId xmlns:a16="http://schemas.microsoft.com/office/drawing/2014/main" id="{F45CFF0E-D051-4E6E-8252-AD9150D59CEB}"/>
              </a:ext>
            </a:extLst>
          </p:cNvPr>
          <p:cNvGrpSpPr/>
          <p:nvPr/>
        </p:nvGrpSpPr>
        <p:grpSpPr>
          <a:xfrm>
            <a:off x="243839" y="5453361"/>
            <a:ext cx="9613900" cy="1124644"/>
            <a:chOff x="0" y="2474218"/>
            <a:chExt cx="9613900" cy="1124644"/>
          </a:xfrm>
        </p:grpSpPr>
        <p:sp>
          <p:nvSpPr>
            <p:cNvPr id="17" name="Rectangle: Rounded Corners 16">
              <a:extLst>
                <a:ext uri="{FF2B5EF4-FFF2-40B4-BE49-F238E27FC236}">
                  <a16:creationId xmlns:a16="http://schemas.microsoft.com/office/drawing/2014/main" id="{F3707C23-71A5-4F2E-8D62-7437CB85B99E}"/>
                </a:ext>
              </a:extLst>
            </p:cNvPr>
            <p:cNvSpPr/>
            <p:nvPr/>
          </p:nvSpPr>
          <p:spPr>
            <a:xfrm>
              <a:off x="0" y="2474218"/>
              <a:ext cx="9613900" cy="112464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Rectangle: Rounded Corners 4">
              <a:extLst>
                <a:ext uri="{FF2B5EF4-FFF2-40B4-BE49-F238E27FC236}">
                  <a16:creationId xmlns:a16="http://schemas.microsoft.com/office/drawing/2014/main" id="{150170FB-45D7-4B4A-9B98-C1788F91E818}"/>
                </a:ext>
              </a:extLst>
            </p:cNvPr>
            <p:cNvSpPr txBox="1"/>
            <p:nvPr/>
          </p:nvSpPr>
          <p:spPr>
            <a:xfrm>
              <a:off x="2035244" y="2474218"/>
              <a:ext cx="7578655" cy="11246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t" anchorCtr="0">
              <a:noAutofit/>
            </a:bodyPr>
            <a:lstStyle/>
            <a:p>
              <a:pPr lvl="0">
                <a:buNone/>
              </a:pPr>
              <a:r>
                <a:rPr lang="en-US" dirty="0"/>
                <a:t>PROBLEM SOLVE</a:t>
              </a:r>
            </a:p>
            <a:p>
              <a:pPr marL="285750" indent="-285750" fontAlgn="base">
                <a:buFont typeface="Arial" panose="020B0604020202020204" pitchFamily="34" charset="0"/>
                <a:buChar char="•"/>
              </a:pPr>
              <a:r>
                <a:rPr lang="en-US" sz="1600" dirty="0">
                  <a:solidFill>
                    <a:srgbClr val="231F20"/>
                  </a:solidFill>
                  <a:latin typeface="inherit"/>
                </a:rPr>
                <a:t>Agree on the problem, brainstorm options, agree on the solution and follow up on commitments made.</a:t>
              </a:r>
            </a:p>
            <a:p>
              <a:pPr marL="0" lvl="0" indent="0" algn="l" defTabSz="1022350">
                <a:lnSpc>
                  <a:spcPct val="90000"/>
                </a:lnSpc>
                <a:spcBef>
                  <a:spcPct val="0"/>
                </a:spcBef>
                <a:spcAft>
                  <a:spcPct val="35000"/>
                </a:spcAft>
                <a:buNone/>
              </a:pPr>
              <a:endParaRPr lang="en-US" sz="2300" kern="1200" dirty="0"/>
            </a:p>
            <a:p>
              <a:pPr marL="171450" lvl="1" indent="-171450" algn="l" defTabSz="800100">
                <a:lnSpc>
                  <a:spcPct val="90000"/>
                </a:lnSpc>
                <a:spcBef>
                  <a:spcPct val="0"/>
                </a:spcBef>
                <a:spcAft>
                  <a:spcPct val="15000"/>
                </a:spcAft>
                <a:buChar char="•"/>
              </a:pPr>
              <a:endParaRPr lang="en-US" sz="1800" kern="1200" dirty="0"/>
            </a:p>
            <a:p>
              <a:pPr marL="171450" lvl="1" indent="-171450" algn="l" defTabSz="800100">
                <a:lnSpc>
                  <a:spcPct val="90000"/>
                </a:lnSpc>
                <a:spcBef>
                  <a:spcPct val="0"/>
                </a:spcBef>
                <a:spcAft>
                  <a:spcPct val="15000"/>
                </a:spcAft>
                <a:buChar char="•"/>
              </a:pPr>
              <a:endParaRPr lang="en-US" sz="1800" kern="1200" dirty="0"/>
            </a:p>
          </p:txBody>
        </p:sp>
      </p:grpSp>
      <p:sp>
        <p:nvSpPr>
          <p:cNvPr id="15" name="Rectangle: Rounded Corners 14">
            <a:extLst>
              <a:ext uri="{FF2B5EF4-FFF2-40B4-BE49-F238E27FC236}">
                <a16:creationId xmlns:a16="http://schemas.microsoft.com/office/drawing/2014/main" id="{0A843255-1FF2-4776-924B-ED991F352D91}"/>
              </a:ext>
            </a:extLst>
          </p:cNvPr>
          <p:cNvSpPr/>
          <p:nvPr/>
        </p:nvSpPr>
        <p:spPr>
          <a:xfrm>
            <a:off x="300072" y="5535629"/>
            <a:ext cx="1922780" cy="899715"/>
          </a:xfrm>
          <a:prstGeom prst="roundRect">
            <a:avLst>
              <a:gd name="adj" fmla="val 10000"/>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pic>
        <p:nvPicPr>
          <p:cNvPr id="21" name="Picture 20">
            <a:extLst>
              <a:ext uri="{FF2B5EF4-FFF2-40B4-BE49-F238E27FC236}">
                <a16:creationId xmlns:a16="http://schemas.microsoft.com/office/drawing/2014/main" id="{9D71D448-B552-4D65-AA5A-2A12E8BB0513}"/>
              </a:ext>
            </a:extLst>
          </p:cNvPr>
          <p:cNvPicPr>
            <a:picLocks noChangeAspect="1"/>
          </p:cNvPicPr>
          <p:nvPr/>
        </p:nvPicPr>
        <p:blipFill rotWithShape="1">
          <a:blip r:embed="rId10"/>
          <a:srcRect r="4725"/>
          <a:stretch/>
        </p:blipFill>
        <p:spPr>
          <a:xfrm>
            <a:off x="764220" y="4295980"/>
            <a:ext cx="1054641" cy="899715"/>
          </a:xfrm>
          <a:prstGeom prst="roundRect">
            <a:avLst/>
          </a:prstGeom>
        </p:spPr>
      </p:pic>
      <p:sp>
        <p:nvSpPr>
          <p:cNvPr id="23" name="Rectangle 22">
            <a:extLst>
              <a:ext uri="{FF2B5EF4-FFF2-40B4-BE49-F238E27FC236}">
                <a16:creationId xmlns:a16="http://schemas.microsoft.com/office/drawing/2014/main" id="{4C9A37BA-6B27-4DE6-A371-A3A936B30C4C}"/>
              </a:ext>
            </a:extLst>
          </p:cNvPr>
          <p:cNvSpPr/>
          <p:nvPr/>
        </p:nvSpPr>
        <p:spPr>
          <a:xfrm>
            <a:off x="2279081" y="4231727"/>
            <a:ext cx="6096000" cy="369332"/>
          </a:xfrm>
          <a:prstGeom prst="rect">
            <a:avLst/>
          </a:prstGeom>
        </p:spPr>
        <p:txBody>
          <a:bodyPr>
            <a:spAutoFit/>
          </a:bodyPr>
          <a:lstStyle/>
          <a:p>
            <a:pPr lvl="0"/>
            <a:r>
              <a:rPr lang="en-US" dirty="0"/>
              <a:t>SUMMARIZE THEIR SITUATION</a:t>
            </a:r>
          </a:p>
        </p:txBody>
      </p:sp>
      <p:sp>
        <p:nvSpPr>
          <p:cNvPr id="24" name="Rectangle 23">
            <a:extLst>
              <a:ext uri="{FF2B5EF4-FFF2-40B4-BE49-F238E27FC236}">
                <a16:creationId xmlns:a16="http://schemas.microsoft.com/office/drawing/2014/main" id="{E4CCEED6-C7B4-46FF-8625-E54C58DC696F}"/>
              </a:ext>
            </a:extLst>
          </p:cNvPr>
          <p:cNvSpPr/>
          <p:nvPr/>
        </p:nvSpPr>
        <p:spPr>
          <a:xfrm>
            <a:off x="2279081" y="4523971"/>
            <a:ext cx="6096000" cy="584775"/>
          </a:xfrm>
          <a:prstGeom prst="rect">
            <a:avLst/>
          </a:prstGeom>
        </p:spPr>
        <p:txBody>
          <a:bodyPr>
            <a:spAutoFit/>
          </a:bodyPr>
          <a:lstStyle/>
          <a:p>
            <a:pPr marL="285750" indent="-285750" fontAlgn="base">
              <a:buFont typeface="Arial" panose="020B0604020202020204" pitchFamily="34" charset="0"/>
              <a:buChar char="•"/>
            </a:pPr>
            <a:r>
              <a:rPr lang="en-US" sz="1600" dirty="0">
                <a:solidFill>
                  <a:srgbClr val="231F20"/>
                </a:solidFill>
                <a:latin typeface="inherit"/>
              </a:rPr>
              <a:t>Upset customers need to see and hear that you understand their level of frustration.</a:t>
            </a:r>
          </a:p>
        </p:txBody>
      </p:sp>
      <p:pic>
        <p:nvPicPr>
          <p:cNvPr id="25" name="Picture 24">
            <a:extLst>
              <a:ext uri="{FF2B5EF4-FFF2-40B4-BE49-F238E27FC236}">
                <a16:creationId xmlns:a16="http://schemas.microsoft.com/office/drawing/2014/main" id="{F4304FF8-7CD7-453A-9452-235E81A72E0B}"/>
              </a:ext>
            </a:extLst>
          </p:cNvPr>
          <p:cNvPicPr>
            <a:picLocks noChangeAspect="1"/>
          </p:cNvPicPr>
          <p:nvPr/>
        </p:nvPicPr>
        <p:blipFill>
          <a:blip r:embed="rId11"/>
          <a:srcRect/>
          <a:stretch/>
        </p:blipFill>
        <p:spPr>
          <a:xfrm>
            <a:off x="643659" y="5565825"/>
            <a:ext cx="1275768" cy="899715"/>
          </a:xfrm>
          <a:prstGeom prst="roundRect">
            <a:avLst/>
          </a:prstGeom>
        </p:spPr>
      </p:pic>
      <p:sp>
        <p:nvSpPr>
          <p:cNvPr id="26" name="TextBox 25">
            <a:extLst>
              <a:ext uri="{FF2B5EF4-FFF2-40B4-BE49-F238E27FC236}">
                <a16:creationId xmlns:a16="http://schemas.microsoft.com/office/drawing/2014/main" id="{221C540A-7007-4460-B2E6-CEFDD052A224}"/>
              </a:ext>
            </a:extLst>
          </p:cNvPr>
          <p:cNvSpPr txBox="1"/>
          <p:nvPr/>
        </p:nvSpPr>
        <p:spPr>
          <a:xfrm>
            <a:off x="9912917" y="-15240"/>
            <a:ext cx="800219" cy="6888480"/>
          </a:xfrm>
          <a:prstGeom prst="rect">
            <a:avLst/>
          </a:prstGeom>
          <a:gradFill>
            <a:gsLst>
              <a:gs pos="0">
                <a:schemeClr val="bg2">
                  <a:tint val="96000"/>
                  <a:shade val="100000"/>
                  <a:hueMod val="92000"/>
                  <a:satMod val="200000"/>
                  <a:lumMod val="138000"/>
                </a:schemeClr>
              </a:gs>
              <a:gs pos="50000">
                <a:schemeClr val="bg2">
                  <a:shade val="100000"/>
                  <a:hueMod val="100000"/>
                  <a:satMod val="110000"/>
                  <a:lumMod val="130000"/>
                </a:schemeClr>
              </a:gs>
              <a:gs pos="100000">
                <a:schemeClr val="bg2">
                  <a:shade val="78000"/>
                  <a:hueMod val="106000"/>
                  <a:satMod val="120000"/>
                  <a:lumMod val="79000"/>
                </a:schemeClr>
              </a:gs>
            </a:gsLst>
            <a:lin ang="2520000" scaled="0"/>
          </a:gradFill>
          <a:effectLst>
            <a:softEdge rad="88900"/>
          </a:effectLst>
        </p:spPr>
        <p:txBody>
          <a:bodyPr vert="vert" wrap="square" rtlCol="0">
            <a:spAutoFit/>
          </a:bodyPr>
          <a:lstStyle/>
          <a:p>
            <a:pPr algn="ctr"/>
            <a:r>
              <a:rPr lang="en-US" sz="4000" dirty="0">
                <a:solidFill>
                  <a:schemeClr val="bg1">
                    <a:lumMod val="95000"/>
                    <a:lumOff val="5000"/>
                  </a:schemeClr>
                </a:solidFill>
              </a:rPr>
              <a:t>CONFLICT RESOLUTION</a:t>
            </a:r>
          </a:p>
        </p:txBody>
      </p:sp>
      <p:pic>
        <p:nvPicPr>
          <p:cNvPr id="3" name="Audio 2">
            <a:hlinkClick r:id="" action="ppaction://media"/>
            <a:extLst>
              <a:ext uri="{FF2B5EF4-FFF2-40B4-BE49-F238E27FC236}">
                <a16:creationId xmlns:a16="http://schemas.microsoft.com/office/drawing/2014/main" id="{70DC44C5-9B3C-1BA0-348F-16DFBFDCB280}"/>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199232738"/>
      </p:ext>
    </p:extLst>
  </p:cSld>
  <p:clrMapOvr>
    <a:masterClrMapping/>
  </p:clrMapOvr>
  <mc:AlternateContent xmlns:mc="http://schemas.openxmlformats.org/markup-compatibility/2006" xmlns:p14="http://schemas.microsoft.com/office/powerpoint/2010/main">
    <mc:Choice Requires="p14">
      <p:transition spd="med" p14:dur="700" advTm="40744">
        <p:fade/>
      </p:transition>
    </mc:Choice>
    <mc:Fallback xmlns="">
      <p:transition spd="med" advTm="407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C0C4AFB-FE5F-45BE-BB84-DA72339602A7}"/>
              </a:ext>
            </a:extLst>
          </p:cNvPr>
          <p:cNvSpPr>
            <a:spLocks noGrp="1"/>
          </p:cNvSpPr>
          <p:nvPr>
            <p:ph type="title" idx="4294967295"/>
          </p:nvPr>
        </p:nvSpPr>
        <p:spPr>
          <a:xfrm>
            <a:off x="0" y="0"/>
            <a:ext cx="9693413" cy="795130"/>
          </a:xfrm>
          <a:solidFill>
            <a:schemeClr val="bg1"/>
          </a:solidFill>
        </p:spPr>
        <p:txBody>
          <a:bodyPr/>
          <a:lstStyle/>
          <a:p>
            <a:r>
              <a:rPr lang="en-US" dirty="0"/>
              <a:t>Customer Service</a:t>
            </a:r>
          </a:p>
        </p:txBody>
      </p:sp>
      <p:graphicFrame>
        <p:nvGraphicFramePr>
          <p:cNvPr id="5" name="Content Placeholder 4">
            <a:extLst>
              <a:ext uri="{FF2B5EF4-FFF2-40B4-BE49-F238E27FC236}">
                <a16:creationId xmlns:a16="http://schemas.microsoft.com/office/drawing/2014/main" id="{AC5E2DA7-F94B-40DE-931B-8043C03E0680}"/>
              </a:ext>
            </a:extLst>
          </p:cNvPr>
          <p:cNvGraphicFramePr>
            <a:graphicFrameLocks noGrp="1"/>
          </p:cNvGraphicFramePr>
          <p:nvPr>
            <p:ph idx="4294967295"/>
            <p:extLst>
              <p:ext uri="{D42A27DB-BD31-4B8C-83A1-F6EECF244321}">
                <p14:modId xmlns:p14="http://schemas.microsoft.com/office/powerpoint/2010/main" val="2578689999"/>
              </p:ext>
            </p:extLst>
          </p:nvPr>
        </p:nvGraphicFramePr>
        <p:xfrm>
          <a:off x="149087" y="1024834"/>
          <a:ext cx="9613900" cy="333844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Content Placeholder 4">
            <a:extLst>
              <a:ext uri="{FF2B5EF4-FFF2-40B4-BE49-F238E27FC236}">
                <a16:creationId xmlns:a16="http://schemas.microsoft.com/office/drawing/2014/main" id="{F4A46CF7-524B-4FA3-A4C8-9ABF27D9042A}"/>
              </a:ext>
            </a:extLst>
          </p:cNvPr>
          <p:cNvGraphicFramePr>
            <a:graphicFrameLocks/>
          </p:cNvGraphicFramePr>
          <p:nvPr>
            <p:extLst>
              <p:ext uri="{D42A27DB-BD31-4B8C-83A1-F6EECF244321}">
                <p14:modId xmlns:p14="http://schemas.microsoft.com/office/powerpoint/2010/main" val="3992728396"/>
              </p:ext>
            </p:extLst>
          </p:nvPr>
        </p:nvGraphicFramePr>
        <p:xfrm>
          <a:off x="149087" y="4447208"/>
          <a:ext cx="9613900" cy="214243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13" name="s6e88850ee3d45a2aec0cf278ebb5bba">
            <a:extLst>
              <a:ext uri="{FF2B5EF4-FFF2-40B4-BE49-F238E27FC236}">
                <a16:creationId xmlns:a16="http://schemas.microsoft.com/office/drawing/2014/main" id="{01B1455C-7201-4B4F-92CA-83EB1520D5B6}"/>
              </a:ext>
            </a:extLst>
          </p:cNvPr>
          <p:cNvPicPr>
            <a:picLocks noChangeAspect="1"/>
          </p:cNvPicPr>
          <p:nvPr>
            <p:custDataLst>
              <p:tags r:id="rId2"/>
            </p:custDataLst>
          </p:nvPr>
        </p:nvPicPr>
        <p:blipFill>
          <a:blip r:embed="rId17"/>
          <a:stretch>
            <a:fillRect/>
          </a:stretch>
        </p:blipFill>
        <p:spPr>
          <a:xfrm>
            <a:off x="8781636" y="795130"/>
            <a:ext cx="3410364" cy="6062870"/>
          </a:xfrm>
          <a:prstGeom prst="rect">
            <a:avLst/>
          </a:prstGeom>
        </p:spPr>
      </p:pic>
      <p:pic>
        <p:nvPicPr>
          <p:cNvPr id="2" name="Audio 1">
            <a:hlinkClick r:id="" action="ppaction://media"/>
            <a:extLst>
              <a:ext uri="{FF2B5EF4-FFF2-40B4-BE49-F238E27FC236}">
                <a16:creationId xmlns:a16="http://schemas.microsoft.com/office/drawing/2014/main" id="{766D2A3D-D06C-F26A-2B29-BE851BB3358B}"/>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071726773"/>
      </p:ext>
    </p:extLst>
  </p:cSld>
  <p:clrMapOvr>
    <a:masterClrMapping/>
  </p:clrMapOvr>
  <mc:AlternateContent xmlns:mc="http://schemas.openxmlformats.org/markup-compatibility/2006" xmlns:p14="http://schemas.microsoft.com/office/powerpoint/2010/main">
    <mc:Choice Requires="p14">
      <p:transition spd="med" p14:dur="700" advTm="14439">
        <p:fade/>
      </p:transition>
    </mc:Choice>
    <mc:Fallback xmlns="">
      <p:transition spd="med" advTm="144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6">
                <a:lumMod val="50000"/>
              </a:schemeClr>
            </a:gs>
            <a:gs pos="48000">
              <a:schemeClr val="accent5">
                <a:lumMod val="97000"/>
                <a:lumOff val="3000"/>
              </a:schemeClr>
            </a:gs>
            <a:gs pos="100000">
              <a:schemeClr val="accent5">
                <a:lumMod val="60000"/>
                <a:lumOff val="40000"/>
              </a:schemeClr>
            </a:gs>
          </a:gsLst>
          <a:lin ang="16200000" scaled="1"/>
          <a:tileRect/>
        </a:gradFill>
        <a:effectLst/>
      </p:bgPr>
    </p:bg>
    <p:spTree>
      <p:nvGrpSpPr>
        <p:cNvPr id="1" name=""/>
        <p:cNvGrpSpPr/>
        <p:nvPr/>
      </p:nvGrpSpPr>
      <p:grpSpPr>
        <a:xfrm>
          <a:off x="0" y="0"/>
          <a:ext cx="0" cy="0"/>
          <a:chOff x="0" y="0"/>
          <a:chExt cx="0" cy="0"/>
        </a:xfrm>
      </p:grpSpPr>
      <p:pic>
        <p:nvPicPr>
          <p:cNvPr id="7" name="Liz">
            <a:extLst>
              <a:ext uri="{FF2B5EF4-FFF2-40B4-BE49-F238E27FC236}">
                <a16:creationId xmlns:a16="http://schemas.microsoft.com/office/drawing/2014/main" id="{7649BA68-61B4-468E-976E-058B0BEA6C11}"/>
              </a:ext>
            </a:extLst>
          </p:cNvPr>
          <p:cNvPicPr>
            <a:picLocks noChangeAspect="1"/>
          </p:cNvPicPr>
          <p:nvPr>
            <p:custDataLst>
              <p:tags r:id="rId2"/>
            </p:custDataLst>
          </p:nvPr>
        </p:nvPicPr>
        <p:blipFill>
          <a:blip r:embed="rId6"/>
          <a:stretch>
            <a:fillRect/>
          </a:stretch>
        </p:blipFill>
        <p:spPr>
          <a:xfrm>
            <a:off x="8781710" y="518873"/>
            <a:ext cx="2677088" cy="5820251"/>
          </a:xfrm>
          <a:prstGeom prst="rect">
            <a:avLst/>
          </a:prstGeom>
        </p:spPr>
      </p:pic>
      <p:sp>
        <p:nvSpPr>
          <p:cNvPr id="8" name="TextBox 7">
            <a:extLst>
              <a:ext uri="{FF2B5EF4-FFF2-40B4-BE49-F238E27FC236}">
                <a16:creationId xmlns:a16="http://schemas.microsoft.com/office/drawing/2014/main" id="{027FEB4E-DD44-4AFC-B95F-E230B0658A6B}"/>
              </a:ext>
            </a:extLst>
          </p:cNvPr>
          <p:cNvSpPr txBox="1"/>
          <p:nvPr/>
        </p:nvSpPr>
        <p:spPr>
          <a:xfrm>
            <a:off x="1172817" y="1305341"/>
            <a:ext cx="5883965" cy="3877985"/>
          </a:xfrm>
          <a:prstGeom prst="rect">
            <a:avLst/>
          </a:prstGeom>
          <a:noFill/>
        </p:spPr>
        <p:txBody>
          <a:bodyPr wrap="square" rtlCol="0">
            <a:spAutoFit/>
          </a:bodyPr>
          <a:lstStyle/>
          <a:p>
            <a:pPr algn="ctr"/>
            <a:r>
              <a:rPr lang="en-US" sz="6000" b="1" dirty="0">
                <a:solidFill>
                  <a:schemeClr val="bg1"/>
                </a:solidFill>
                <a:latin typeface="Brittany Signature" pitchFamily="2" charset="0"/>
              </a:rPr>
              <a:t>Thank you</a:t>
            </a:r>
          </a:p>
          <a:p>
            <a:pPr algn="ctr"/>
            <a:endParaRPr lang="en-US" sz="5400" dirty="0">
              <a:solidFill>
                <a:schemeClr val="bg1"/>
              </a:solidFill>
              <a:latin typeface="Brittany Signature" pitchFamily="2" charset="0"/>
            </a:endParaRPr>
          </a:p>
          <a:p>
            <a:pPr algn="ctr"/>
            <a:r>
              <a:rPr lang="en-US" sz="4400" dirty="0">
                <a:solidFill>
                  <a:schemeClr val="bg1"/>
                </a:solidFill>
                <a:latin typeface="+mj-lt"/>
                <a:cs typeface="Aparajita" panose="02020603050405020304" pitchFamily="18" charset="0"/>
              </a:rPr>
              <a:t>for being a part of the fight to end hunger in North Carolina!</a:t>
            </a:r>
          </a:p>
        </p:txBody>
      </p:sp>
      <p:pic>
        <p:nvPicPr>
          <p:cNvPr id="5" name="Audio 4">
            <a:hlinkClick r:id="" action="ppaction://media"/>
            <a:extLst>
              <a:ext uri="{FF2B5EF4-FFF2-40B4-BE49-F238E27FC236}">
                <a16:creationId xmlns:a16="http://schemas.microsoft.com/office/drawing/2014/main" id="{B092CCE3-7D74-0179-1299-04FB3AE77C30}"/>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33541369"/>
      </p:ext>
    </p:extLst>
  </p:cSld>
  <p:clrMapOvr>
    <a:masterClrMapping/>
  </p:clrMapOvr>
  <mc:AlternateContent xmlns:mc="http://schemas.openxmlformats.org/markup-compatibility/2006" xmlns:p14="http://schemas.microsoft.com/office/powerpoint/2010/main">
    <mc:Choice Requires="p14">
      <p:transition spd="med" p14:dur="700" advTm="6652">
        <p:fade/>
      </p:transition>
    </mc:Choice>
    <mc:Fallback xmlns="">
      <p:transition spd="med" advTm="66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31" presetClass="entr" presetSubtype="0" fill="hold" nodeType="after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 calcmode="lin" valueType="num">
                                      <p:cBhvr>
                                        <p:cTn id="10"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1"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12"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13" dur="1000"/>
                                        <p:tgtEl>
                                          <p:spTgt spid="8">
                                            <p:txEl>
                                              <p:pRg st="0" end="0"/>
                                            </p:txEl>
                                          </p:spTgt>
                                        </p:tgtEl>
                                      </p:cBhvr>
                                    </p:animEffect>
                                  </p:childTnLst>
                                </p:cTn>
                              </p:par>
                            </p:childTnLst>
                          </p:cTn>
                        </p:par>
                        <p:par>
                          <p:cTn id="14" fill="hold">
                            <p:stCondLst>
                              <p:cond delay="1000"/>
                            </p:stCondLst>
                            <p:childTnLst>
                              <p:par>
                                <p:cTn id="15" presetID="16" presetClass="entr" presetSubtype="21" fill="hold" nodeType="afterEffect">
                                  <p:stCondLst>
                                    <p:cond delay="50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0282" y="2217602"/>
            <a:ext cx="9613861" cy="4292528"/>
          </a:xfrm>
        </p:spPr>
        <p:txBody>
          <a:bodyPr>
            <a:normAutofit/>
          </a:bodyPr>
          <a:lstStyle/>
          <a:p>
            <a:r>
              <a:rPr lang="en-US" altLang="en-US" dirty="0"/>
              <a:t>Training is required so that people involved in all levels of administration of programs that receive Federal financial assistance understand civil rights related laws, regulations, procedures and directives</a:t>
            </a:r>
          </a:p>
          <a:p>
            <a:r>
              <a:rPr lang="en-US" altLang="en-US" dirty="0"/>
              <a:t>Local agencies are responsible for training their managers and staff who interact with applicants or participants on an </a:t>
            </a:r>
            <a:r>
              <a:rPr lang="en-US" altLang="en-US" b="1" u="sng" dirty="0"/>
              <a:t>annual basis</a:t>
            </a:r>
            <a:endParaRPr lang="en-US" altLang="en-US" dirty="0"/>
          </a:p>
          <a:p>
            <a:r>
              <a:rPr lang="en-US" altLang="en-US" dirty="0"/>
              <a:t>New staff must receive Civil Rights training before participating in TEFAP/CSFP activities</a:t>
            </a:r>
          </a:p>
          <a:p>
            <a:r>
              <a:rPr lang="en-US" altLang="en-US" dirty="0"/>
              <a:t>Volunteers must also receive training appropriate for their roles and responsibilities</a:t>
            </a:r>
          </a:p>
          <a:p>
            <a:endParaRPr lang="en-US" dirty="0"/>
          </a:p>
        </p:txBody>
      </p:sp>
      <p:sp>
        <p:nvSpPr>
          <p:cNvPr id="4" name="Title 1">
            <a:extLst>
              <a:ext uri="{FF2B5EF4-FFF2-40B4-BE49-F238E27FC236}">
                <a16:creationId xmlns:a16="http://schemas.microsoft.com/office/drawing/2014/main" id="{FEC891E7-69E0-4FCF-A553-D25C9C238C36}"/>
              </a:ext>
            </a:extLst>
          </p:cNvPr>
          <p:cNvSpPr>
            <a:spLocks noGrp="1"/>
          </p:cNvSpPr>
          <p:nvPr>
            <p:ph type="title"/>
          </p:nvPr>
        </p:nvSpPr>
        <p:spPr>
          <a:xfrm>
            <a:off x="681038" y="752475"/>
            <a:ext cx="9613900" cy="1081088"/>
          </a:xfrm>
        </p:spPr>
        <p:txBody>
          <a:bodyPr/>
          <a:lstStyle/>
          <a:p>
            <a:r>
              <a:rPr lang="en-US" dirty="0"/>
              <a:t>Why Civil Rights Training?</a:t>
            </a:r>
          </a:p>
        </p:txBody>
      </p:sp>
      <p:pic>
        <p:nvPicPr>
          <p:cNvPr id="5" name="Liz">
            <a:extLst>
              <a:ext uri="{FF2B5EF4-FFF2-40B4-BE49-F238E27FC236}">
                <a16:creationId xmlns:a16="http://schemas.microsoft.com/office/drawing/2014/main" id="{930BA948-6C00-41E3-828D-DE63D6D16B1A}"/>
              </a:ext>
            </a:extLst>
          </p:cNvPr>
          <p:cNvPicPr>
            <a:picLocks noChangeAspect="1"/>
          </p:cNvPicPr>
          <p:nvPr>
            <p:custDataLst>
              <p:tags r:id="rId2"/>
            </p:custDataLst>
          </p:nvPr>
        </p:nvPicPr>
        <p:blipFill>
          <a:blip r:embed="rId7"/>
          <a:stretch>
            <a:fillRect/>
          </a:stretch>
        </p:blipFill>
        <p:spPr>
          <a:xfrm>
            <a:off x="10446026" y="893195"/>
            <a:ext cx="1569976" cy="5793355"/>
          </a:xfrm>
          <a:prstGeom prst="rect">
            <a:avLst/>
          </a:prstGeom>
        </p:spPr>
      </p:pic>
      <p:pic>
        <p:nvPicPr>
          <p:cNvPr id="7" name="Audio 6">
            <a:hlinkClick r:id="" action="ppaction://media"/>
            <a:extLst>
              <a:ext uri="{FF2B5EF4-FFF2-40B4-BE49-F238E27FC236}">
                <a16:creationId xmlns:a16="http://schemas.microsoft.com/office/drawing/2014/main" id="{DA2CB0B4-0C0B-D8FB-970B-6E0BA97291AE}"/>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575721539"/>
      </p:ext>
    </p:extLst>
  </p:cSld>
  <p:clrMapOvr>
    <a:masterClrMapping/>
  </p:clrMapOvr>
  <mc:AlternateContent xmlns:mc="http://schemas.openxmlformats.org/markup-compatibility/2006" xmlns:p14="http://schemas.microsoft.com/office/powerpoint/2010/main">
    <mc:Choice Requires="p14">
      <p:transition spd="med" p14:dur="700" advTm="33771">
        <p:fade/>
      </p:transition>
    </mc:Choice>
    <mc:Fallback xmlns="">
      <p:transition spd="med" advTm="337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lum/>
            <a:extLst>
              <a:ext uri="{837473B0-CC2E-450A-ABE3-18F120FF3D39}">
                <a1611:picAttrSrcUrl xmlns:a1611="http://schemas.microsoft.com/office/drawing/2016/11/main" r:id="rId7"/>
              </a:ext>
            </a:extLst>
          </a:blip>
          <a:srcRect/>
          <a:stretch>
            <a:fillRect l="-9000" r="-9000"/>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F80DE4C-0C31-4F4F-BA78-30C6E52FDE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799E698-FF9B-4101-95EF-59189E5D01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8">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0663CEEF-E862-497E-8B58-D5FC7B598A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62DE490-9B76-4FCB-B722-75055E30A00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9"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7" name="Rectangle 16">
            <a:extLst>
              <a:ext uri="{FF2B5EF4-FFF2-40B4-BE49-F238E27FC236}">
                <a16:creationId xmlns:a16="http://schemas.microsoft.com/office/drawing/2014/main" id="{F238B29C-0945-4ED7-825C-2662C6957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A228460-8EE0-4B44-BED1-8F0D1897BD9A}"/>
              </a:ext>
            </a:extLst>
          </p:cNvPr>
          <p:cNvSpPr>
            <a:spLocks noGrp="1"/>
          </p:cNvSpPr>
          <p:nvPr>
            <p:ph type="title"/>
          </p:nvPr>
        </p:nvSpPr>
        <p:spPr>
          <a:xfrm>
            <a:off x="680321" y="2063262"/>
            <a:ext cx="3739279" cy="2661052"/>
          </a:xfrm>
        </p:spPr>
        <p:txBody>
          <a:bodyPr>
            <a:normAutofit/>
          </a:bodyPr>
          <a:lstStyle/>
          <a:p>
            <a:pPr algn="r"/>
            <a:r>
              <a:rPr lang="en-US" sz="4400"/>
              <a:t>Civil Rights Training for Volunteers</a:t>
            </a:r>
          </a:p>
        </p:txBody>
      </p:sp>
      <p:graphicFrame>
        <p:nvGraphicFramePr>
          <p:cNvPr id="5" name="Content Placeholder 2">
            <a:extLst>
              <a:ext uri="{FF2B5EF4-FFF2-40B4-BE49-F238E27FC236}">
                <a16:creationId xmlns:a16="http://schemas.microsoft.com/office/drawing/2014/main" id="{2EDDCD4D-2A9F-2258-BBFF-83ED50A558C0}"/>
              </a:ext>
            </a:extLst>
          </p:cNvPr>
          <p:cNvGraphicFramePr>
            <a:graphicFrameLocks noGrp="1"/>
          </p:cNvGraphicFramePr>
          <p:nvPr>
            <p:ph idx="1"/>
            <p:extLst>
              <p:ext uri="{D42A27DB-BD31-4B8C-83A1-F6EECF244321}">
                <p14:modId xmlns:p14="http://schemas.microsoft.com/office/powerpoint/2010/main" val="279874701"/>
              </p:ext>
            </p:extLst>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8" name="Audio 7">
            <a:hlinkClick r:id="" action="ppaction://media"/>
            <a:extLst>
              <a:ext uri="{FF2B5EF4-FFF2-40B4-BE49-F238E27FC236}">
                <a16:creationId xmlns:a16="http://schemas.microsoft.com/office/drawing/2014/main" id="{7FD4A9C2-4109-9CC5-FEC2-C32CD94E0443}"/>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348140907"/>
      </p:ext>
    </p:extLst>
  </p:cSld>
  <p:clrMapOvr>
    <a:masterClrMapping/>
  </p:clrMapOvr>
  <mc:AlternateContent xmlns:mc="http://schemas.openxmlformats.org/markup-compatibility/2006" xmlns:p14="http://schemas.microsoft.com/office/powerpoint/2010/main">
    <mc:Choice Requires="p14">
      <p:transition spd="med" p14:dur="700" advTm="43940">
        <p:fade/>
      </p:transition>
    </mc:Choice>
    <mc:Fallback xmlns="">
      <p:transition spd="med" advTm="439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C45AD9C-F21B-4046-AF68-07A2469479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5F5BD6E-AB48-4A2D-AA03-D787D54FAF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p:spPr>
      </p:pic>
      <p:pic>
        <p:nvPicPr>
          <p:cNvPr id="12" name="Picture 11">
            <a:extLst>
              <a:ext uri="{FF2B5EF4-FFF2-40B4-BE49-F238E27FC236}">
                <a16:creationId xmlns:a16="http://schemas.microsoft.com/office/drawing/2014/main" id="{3221115A-B66A-4D35-9D9F-97A91D887F0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a:extLst>
              <a:ext uri="{28A0092B-C50C-407E-A947-70E740481C1C}">
                <a14:useLocalDpi xmlns:a14="http://schemas.microsoft.com/office/drawing/2010/main" val="0"/>
              </a:ext>
            </a:extLst>
          </a:blip>
          <a:stretch>
            <a:fillRect/>
          </a:stretch>
        </p:blipFill>
        <p:spPr>
          <a:xfrm>
            <a:off x="0" y="1963704"/>
            <a:ext cx="10437812" cy="321164"/>
          </a:xfrm>
          <a:prstGeom prst="rect">
            <a:avLst/>
          </a:prstGeom>
        </p:spPr>
      </p:pic>
      <p:sp>
        <p:nvSpPr>
          <p:cNvPr id="14" name="Rectangle 13">
            <a:extLst>
              <a:ext uri="{FF2B5EF4-FFF2-40B4-BE49-F238E27FC236}">
                <a16:creationId xmlns:a16="http://schemas.microsoft.com/office/drawing/2014/main" id="{ABC72B1C-D4EE-45CF-A99C-0AD017C416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0F36D6F-2888-4542-8987-584357ADBA4B}"/>
              </a:ext>
            </a:extLst>
          </p:cNvPr>
          <p:cNvSpPr>
            <a:spLocks noGrp="1"/>
          </p:cNvSpPr>
          <p:nvPr>
            <p:ph type="title"/>
          </p:nvPr>
        </p:nvSpPr>
        <p:spPr>
          <a:xfrm>
            <a:off x="680321" y="753228"/>
            <a:ext cx="9613861" cy="1080938"/>
          </a:xfrm>
        </p:spPr>
        <p:txBody>
          <a:bodyPr>
            <a:normAutofit/>
          </a:bodyPr>
          <a:lstStyle/>
          <a:p>
            <a:r>
              <a:rPr lang="en-US" dirty="0">
                <a:solidFill>
                  <a:srgbClr val="FFFFFF"/>
                </a:solidFill>
              </a:rPr>
              <a:t>Training Content</a:t>
            </a:r>
          </a:p>
        </p:txBody>
      </p:sp>
      <p:pic>
        <p:nvPicPr>
          <p:cNvPr id="16" name="Picture 15">
            <a:extLst>
              <a:ext uri="{FF2B5EF4-FFF2-40B4-BE49-F238E27FC236}">
                <a16:creationId xmlns:a16="http://schemas.microsoft.com/office/drawing/2014/main" id="{38AB44AF-E52F-46C5-8C2C-8487AC8B1B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8"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8" name="Rectangle 17">
            <a:extLst>
              <a:ext uri="{FF2B5EF4-FFF2-40B4-BE49-F238E27FC236}">
                <a16:creationId xmlns:a16="http://schemas.microsoft.com/office/drawing/2014/main" id="{A5B2FDF3-1FF8-4FBF-842A-4EA5719F3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9003"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0" name="Picture 19">
            <a:extLst>
              <a:ext uri="{FF2B5EF4-FFF2-40B4-BE49-F238E27FC236}">
                <a16:creationId xmlns:a16="http://schemas.microsoft.com/office/drawing/2014/main" id="{6389DEC8-49B8-4778-BB47-FF48E8C5B6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a:extLst>
              <a:ext uri="{28A0092B-C50C-407E-A947-70E740481C1C}">
                <a14:useLocalDpi xmlns:a14="http://schemas.microsoft.com/office/drawing/2010/main" val="0"/>
              </a:ext>
            </a:extLst>
          </a:blip>
          <a:stretch>
            <a:fillRect/>
          </a:stretch>
        </p:blipFill>
        <p:spPr>
          <a:xfrm>
            <a:off x="1" y="5885714"/>
            <a:ext cx="10437812" cy="321164"/>
          </a:xfrm>
          <a:prstGeom prst="rect">
            <a:avLst/>
          </a:prstGeom>
        </p:spPr>
      </p:pic>
      <p:sp>
        <p:nvSpPr>
          <p:cNvPr id="22" name="Rectangle 21">
            <a:extLst>
              <a:ext uri="{FF2B5EF4-FFF2-40B4-BE49-F238E27FC236}">
                <a16:creationId xmlns:a16="http://schemas.microsoft.com/office/drawing/2014/main" id="{DF550B33-5759-49FD-90FC-11EA4ED58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2116667"/>
            <a:ext cx="10439400" cy="3793206"/>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113CD2EE-15CE-49E8-8D99-EFDD0F024586}"/>
              </a:ext>
            </a:extLst>
          </p:cNvPr>
          <p:cNvSpPr>
            <a:spLocks noGrp="1"/>
          </p:cNvSpPr>
          <p:nvPr>
            <p:ph idx="1"/>
          </p:nvPr>
        </p:nvSpPr>
        <p:spPr>
          <a:xfrm>
            <a:off x="680322" y="2437831"/>
            <a:ext cx="9114023" cy="3150308"/>
          </a:xfrm>
        </p:spPr>
        <p:txBody>
          <a:bodyPr>
            <a:normAutofit/>
          </a:bodyPr>
          <a:lstStyle/>
          <a:p>
            <a:r>
              <a:rPr lang="en-US" sz="1600" dirty="0">
                <a:solidFill>
                  <a:srgbClr val="FFFFFF"/>
                </a:solidFill>
              </a:rPr>
              <a:t>The annual training </a:t>
            </a:r>
            <a:r>
              <a:rPr lang="en-US" sz="1600" b="1" i="1" u="sng" dirty="0">
                <a:solidFill>
                  <a:srgbClr val="FFFFFF"/>
                </a:solidFill>
              </a:rPr>
              <a:t>must</a:t>
            </a:r>
            <a:r>
              <a:rPr lang="en-US" sz="1600" dirty="0">
                <a:solidFill>
                  <a:srgbClr val="FFFFFF"/>
                </a:solidFill>
              </a:rPr>
              <a:t> include, but not be limited to, the following topics in the FNS Instruction 113-1:</a:t>
            </a:r>
          </a:p>
          <a:p>
            <a:pPr lvl="1"/>
            <a:r>
              <a:rPr lang="en-US" sz="1600" dirty="0">
                <a:solidFill>
                  <a:srgbClr val="FFFFFF"/>
                </a:solidFill>
              </a:rPr>
              <a:t>Collection and use of data</a:t>
            </a:r>
          </a:p>
          <a:p>
            <a:pPr lvl="1"/>
            <a:r>
              <a:rPr lang="en-US" sz="1600" dirty="0">
                <a:solidFill>
                  <a:srgbClr val="FFFFFF"/>
                </a:solidFill>
              </a:rPr>
              <a:t>Effective public notification systems</a:t>
            </a:r>
          </a:p>
          <a:p>
            <a:pPr lvl="1"/>
            <a:r>
              <a:rPr lang="en-US" sz="1600" dirty="0">
                <a:solidFill>
                  <a:srgbClr val="FFFFFF"/>
                </a:solidFill>
              </a:rPr>
              <a:t>Complaint procedures</a:t>
            </a:r>
          </a:p>
          <a:p>
            <a:pPr lvl="1"/>
            <a:r>
              <a:rPr lang="en-US" sz="1600" dirty="0">
                <a:solidFill>
                  <a:srgbClr val="FFFFFF"/>
                </a:solidFill>
              </a:rPr>
              <a:t>Compliance review techniques</a:t>
            </a:r>
          </a:p>
          <a:p>
            <a:pPr lvl="1"/>
            <a:r>
              <a:rPr lang="en-US" sz="1600" dirty="0">
                <a:solidFill>
                  <a:srgbClr val="FFFFFF"/>
                </a:solidFill>
              </a:rPr>
              <a:t>Resolution of non-compliance</a:t>
            </a:r>
          </a:p>
          <a:p>
            <a:pPr lvl="1"/>
            <a:r>
              <a:rPr lang="en-US" sz="1600" dirty="0">
                <a:solidFill>
                  <a:srgbClr val="FFFFFF"/>
                </a:solidFill>
              </a:rPr>
              <a:t>Requirements for reasonable accommodation of persons with disabilities</a:t>
            </a:r>
          </a:p>
          <a:p>
            <a:pPr lvl="1"/>
            <a:r>
              <a:rPr lang="en-US" sz="1600" dirty="0">
                <a:solidFill>
                  <a:srgbClr val="FFFFFF"/>
                </a:solidFill>
              </a:rPr>
              <a:t>Requirements for language assistance</a:t>
            </a:r>
          </a:p>
          <a:p>
            <a:pPr lvl="1"/>
            <a:r>
              <a:rPr lang="en-US" sz="1600" dirty="0">
                <a:solidFill>
                  <a:srgbClr val="FFFFFF"/>
                </a:solidFill>
              </a:rPr>
              <a:t>Conflict resolution</a:t>
            </a:r>
          </a:p>
          <a:p>
            <a:pPr lvl="1"/>
            <a:r>
              <a:rPr lang="en-US" sz="1600" dirty="0">
                <a:solidFill>
                  <a:srgbClr val="FFFFFF"/>
                </a:solidFill>
              </a:rPr>
              <a:t>Customer service</a:t>
            </a:r>
          </a:p>
          <a:p>
            <a:endParaRPr lang="en-US" sz="1600" dirty="0">
              <a:solidFill>
                <a:srgbClr val="FFFFFF"/>
              </a:solidFill>
            </a:endParaRPr>
          </a:p>
        </p:txBody>
      </p:sp>
      <p:pic>
        <p:nvPicPr>
          <p:cNvPr id="4" name="Picture 3">
            <a:extLst>
              <a:ext uri="{FF2B5EF4-FFF2-40B4-BE49-F238E27FC236}">
                <a16:creationId xmlns:a16="http://schemas.microsoft.com/office/drawing/2014/main" id="{EE406F5E-6BCD-45B3-AAB6-97FBB6BE67B1}"/>
              </a:ext>
            </a:extLst>
          </p:cNvPr>
          <p:cNvPicPr>
            <a:picLocks noChangeAspect="1"/>
          </p:cNvPicPr>
          <p:nvPr/>
        </p:nvPicPr>
        <p:blipFill>
          <a:blip r:embed="rId9">
            <a:alphaModFix/>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8772644" y="4232171"/>
            <a:ext cx="3043075" cy="2284868"/>
          </a:xfrm>
          <a:prstGeom prst="rect">
            <a:avLst/>
          </a:prstGeom>
          <a:blipFill>
            <a:blip r:embed="rId11">
              <a:alphaModFix/>
            </a:blip>
            <a:stretch>
              <a:fillRect/>
            </a:stretch>
          </a:blip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5" name="Audio 4">
            <a:hlinkClick r:id="" action="ppaction://media"/>
            <a:extLst>
              <a:ext uri="{FF2B5EF4-FFF2-40B4-BE49-F238E27FC236}">
                <a16:creationId xmlns:a16="http://schemas.microsoft.com/office/drawing/2014/main" id="{C057EA68-B17E-8983-E3CF-51F2C5E31677}"/>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711871015"/>
      </p:ext>
    </p:extLst>
  </p:cSld>
  <p:clrMapOvr>
    <a:masterClrMapping/>
  </p:clrMapOvr>
  <mc:AlternateContent xmlns:mc="http://schemas.openxmlformats.org/markup-compatibility/2006" xmlns:p14="http://schemas.microsoft.com/office/powerpoint/2010/main">
    <mc:Choice Requires="p14">
      <p:transition spd="med" p14:dur="700" advTm="28942">
        <p:fade/>
      </p:transition>
    </mc:Choice>
    <mc:Fallback xmlns="">
      <p:transition spd="med" advTm="289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6">
            <a:lum/>
            <a:extLst>
              <a:ext uri="{837473B0-CC2E-450A-ABE3-18F120FF3D39}">
                <a1611:picAttrSrcUrl xmlns:a1611="http://schemas.microsoft.com/office/drawing/2016/11/main" r:id="rId7"/>
              </a:ext>
            </a:extLst>
          </a:blip>
          <a:srcRect/>
          <a:stretch>
            <a:fillRect l="-6000" r="-6000"/>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F80DE4C-0C31-4F4F-BA78-30C6E52FDE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3799E698-FF9B-4101-95EF-59189E5D01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8">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ctangle 15">
            <a:extLst>
              <a:ext uri="{FF2B5EF4-FFF2-40B4-BE49-F238E27FC236}">
                <a16:creationId xmlns:a16="http://schemas.microsoft.com/office/drawing/2014/main" id="{0663CEEF-E862-497E-8B58-D5FC7B598A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F62DE490-9B76-4FCB-B722-75055E30A00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9"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20" name="Rectangle 19">
            <a:extLst>
              <a:ext uri="{FF2B5EF4-FFF2-40B4-BE49-F238E27FC236}">
                <a16:creationId xmlns:a16="http://schemas.microsoft.com/office/drawing/2014/main" id="{F238B29C-0945-4ED7-825C-2662C6957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1">
            <a:extLst>
              <a:ext uri="{FF2B5EF4-FFF2-40B4-BE49-F238E27FC236}">
                <a16:creationId xmlns:a16="http://schemas.microsoft.com/office/drawing/2014/main" id="{7632FA01-EFCE-4FA1-9644-800FAEDC511B}"/>
              </a:ext>
            </a:extLst>
          </p:cNvPr>
          <p:cNvSpPr>
            <a:spLocks noGrp="1"/>
          </p:cNvSpPr>
          <p:nvPr>
            <p:ph type="title"/>
          </p:nvPr>
        </p:nvSpPr>
        <p:spPr>
          <a:xfrm>
            <a:off x="680321" y="2063262"/>
            <a:ext cx="3739279" cy="2661052"/>
          </a:xfrm>
        </p:spPr>
        <p:txBody>
          <a:bodyPr>
            <a:normAutofit/>
          </a:bodyPr>
          <a:lstStyle/>
          <a:p>
            <a:pPr algn="r"/>
            <a:r>
              <a:rPr lang="en-US" sz="4400" dirty="0"/>
              <a:t>Collection and Use of Data</a:t>
            </a:r>
            <a:br>
              <a:rPr lang="en-US" sz="4400" dirty="0"/>
            </a:br>
            <a:endParaRPr lang="en-US" sz="4400" dirty="0"/>
          </a:p>
        </p:txBody>
      </p:sp>
      <p:graphicFrame>
        <p:nvGraphicFramePr>
          <p:cNvPr id="8" name="Content Placeholder 2">
            <a:extLst>
              <a:ext uri="{FF2B5EF4-FFF2-40B4-BE49-F238E27FC236}">
                <a16:creationId xmlns:a16="http://schemas.microsoft.com/office/drawing/2014/main" id="{EB8659E5-E520-4C6E-9BB0-E7A32FF8600D}"/>
              </a:ext>
            </a:extLst>
          </p:cNvPr>
          <p:cNvGraphicFramePr>
            <a:graphicFrameLocks noGrp="1"/>
          </p:cNvGraphicFramePr>
          <p:nvPr>
            <p:ph idx="1"/>
            <p:extLst>
              <p:ext uri="{D42A27DB-BD31-4B8C-83A1-F6EECF244321}">
                <p14:modId xmlns:p14="http://schemas.microsoft.com/office/powerpoint/2010/main" val="3867377903"/>
              </p:ext>
            </p:extLst>
          </p:nvPr>
        </p:nvGraphicFramePr>
        <p:xfrm>
          <a:off x="5290449" y="404364"/>
          <a:ext cx="6261100" cy="604927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5" name="Audio 4">
            <a:hlinkClick r:id="" action="ppaction://media"/>
            <a:extLst>
              <a:ext uri="{FF2B5EF4-FFF2-40B4-BE49-F238E27FC236}">
                <a16:creationId xmlns:a16="http://schemas.microsoft.com/office/drawing/2014/main" id="{97771470-D8CD-16B8-B06E-B70184A7F32E}"/>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003012626"/>
      </p:ext>
    </p:extLst>
  </p:cSld>
  <p:clrMapOvr>
    <a:masterClrMapping/>
  </p:clrMapOvr>
  <mc:AlternateContent xmlns:mc="http://schemas.openxmlformats.org/markup-compatibility/2006" xmlns:p14="http://schemas.microsoft.com/office/powerpoint/2010/main">
    <mc:Choice Requires="p14">
      <p:transition spd="med" p14:dur="700" advTm="18153">
        <p:fade/>
      </p:transition>
    </mc:Choice>
    <mc:Fallback xmlns="">
      <p:transition spd="med" advTm="181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6">
            <a:lum/>
            <a:extLst>
              <a:ext uri="{837473B0-CC2E-450A-ABE3-18F120FF3D39}">
                <a1611:picAttrSrcUrl xmlns:a1611="http://schemas.microsoft.com/office/drawing/2016/11/main" r:id="rId7"/>
              </a:ext>
            </a:extLst>
          </a:blip>
          <a:srcRect/>
          <a:stretch>
            <a:fillRect l="-4000" r="-4000"/>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F80DE4C-0C31-4F4F-BA78-30C6E52FDE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3799E698-FF9B-4101-95EF-59189E5D01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8">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ctangle 15">
            <a:extLst>
              <a:ext uri="{FF2B5EF4-FFF2-40B4-BE49-F238E27FC236}">
                <a16:creationId xmlns:a16="http://schemas.microsoft.com/office/drawing/2014/main" id="{0663CEEF-E862-497E-8B58-D5FC7B598A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F62DE490-9B76-4FCB-B722-75055E30A00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9"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20" name="Rectangle 19">
            <a:extLst>
              <a:ext uri="{FF2B5EF4-FFF2-40B4-BE49-F238E27FC236}">
                <a16:creationId xmlns:a16="http://schemas.microsoft.com/office/drawing/2014/main" id="{F238B29C-0945-4ED7-825C-2662C6957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1">
            <a:extLst>
              <a:ext uri="{FF2B5EF4-FFF2-40B4-BE49-F238E27FC236}">
                <a16:creationId xmlns:a16="http://schemas.microsoft.com/office/drawing/2014/main" id="{7632FA01-EFCE-4FA1-9644-800FAEDC511B}"/>
              </a:ext>
            </a:extLst>
          </p:cNvPr>
          <p:cNvSpPr>
            <a:spLocks noGrp="1"/>
          </p:cNvSpPr>
          <p:nvPr>
            <p:ph type="title"/>
          </p:nvPr>
        </p:nvSpPr>
        <p:spPr>
          <a:xfrm>
            <a:off x="680321" y="2063262"/>
            <a:ext cx="3739279" cy="2661052"/>
          </a:xfrm>
        </p:spPr>
        <p:txBody>
          <a:bodyPr>
            <a:normAutofit/>
          </a:bodyPr>
          <a:lstStyle/>
          <a:p>
            <a:pPr algn="r"/>
            <a:r>
              <a:rPr lang="en-US" sz="4400"/>
              <a:t>Collection and Use of Data</a:t>
            </a:r>
            <a:br>
              <a:rPr lang="en-US" sz="4400"/>
            </a:br>
            <a:endParaRPr lang="en-US" sz="4400"/>
          </a:p>
        </p:txBody>
      </p:sp>
      <p:graphicFrame>
        <p:nvGraphicFramePr>
          <p:cNvPr id="8" name="Content Placeholder 2">
            <a:extLst>
              <a:ext uri="{FF2B5EF4-FFF2-40B4-BE49-F238E27FC236}">
                <a16:creationId xmlns:a16="http://schemas.microsoft.com/office/drawing/2014/main" id="{C7E11B21-C069-EE6C-AED8-5F5755B8C92C}"/>
              </a:ext>
            </a:extLst>
          </p:cNvPr>
          <p:cNvGraphicFramePr>
            <a:graphicFrameLocks noGrp="1"/>
          </p:cNvGraphicFramePr>
          <p:nvPr>
            <p:ph idx="1"/>
            <p:extLst>
              <p:ext uri="{D42A27DB-BD31-4B8C-83A1-F6EECF244321}">
                <p14:modId xmlns:p14="http://schemas.microsoft.com/office/powerpoint/2010/main" val="1956589162"/>
              </p:ext>
            </p:extLst>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5" name="Audio 4">
            <a:hlinkClick r:id="" action="ppaction://media"/>
            <a:extLst>
              <a:ext uri="{FF2B5EF4-FFF2-40B4-BE49-F238E27FC236}">
                <a16:creationId xmlns:a16="http://schemas.microsoft.com/office/drawing/2014/main" id="{75C5C87B-3722-4857-D31B-E701FDCDC42B}"/>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660138243"/>
      </p:ext>
    </p:extLst>
  </p:cSld>
  <p:clrMapOvr>
    <a:masterClrMapping/>
  </p:clrMapOvr>
  <mc:AlternateContent xmlns:mc="http://schemas.openxmlformats.org/markup-compatibility/2006" xmlns:p14="http://schemas.microsoft.com/office/powerpoint/2010/main">
    <mc:Choice Requires="p14">
      <p:transition spd="med" p14:dur="700" advTm="24530">
        <p:fade/>
      </p:transition>
    </mc:Choice>
    <mc:Fallback xmlns="">
      <p:transition spd="med" advTm="245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D5B25C-2BA7-4868-9EA4-8A62A6B96CB2}"/>
              </a:ext>
            </a:extLst>
          </p:cNvPr>
          <p:cNvSpPr>
            <a:spLocks noGrp="1"/>
          </p:cNvSpPr>
          <p:nvPr>
            <p:ph type="title"/>
          </p:nvPr>
        </p:nvSpPr>
        <p:spPr>
          <a:xfrm>
            <a:off x="677565" y="551450"/>
            <a:ext cx="9613861" cy="1080938"/>
          </a:xfrm>
        </p:spPr>
        <p:txBody>
          <a:bodyPr/>
          <a:lstStyle/>
          <a:p>
            <a:r>
              <a:rPr lang="en-US" b="1" dirty="0"/>
              <a:t>Effective Public Notification Systems</a:t>
            </a:r>
            <a:endParaRPr lang="en-US" dirty="0"/>
          </a:p>
        </p:txBody>
      </p:sp>
      <p:pic>
        <p:nvPicPr>
          <p:cNvPr id="8" name="Picture 7">
            <a:extLst>
              <a:ext uri="{FF2B5EF4-FFF2-40B4-BE49-F238E27FC236}">
                <a16:creationId xmlns:a16="http://schemas.microsoft.com/office/drawing/2014/main" id="{C04101C1-7D37-4738-A6D3-97960DF23999}"/>
              </a:ext>
            </a:extLst>
          </p:cNvPr>
          <p:cNvPicPr>
            <a:picLocks noChangeAspect="1"/>
          </p:cNvPicPr>
          <p:nvPr/>
        </p:nvPicPr>
        <p:blipFill>
          <a:blip r:embed="rId6"/>
          <a:stretch>
            <a:fillRect/>
          </a:stretch>
        </p:blipFill>
        <p:spPr>
          <a:xfrm>
            <a:off x="210079" y="1503176"/>
            <a:ext cx="11898925" cy="3480885"/>
          </a:xfrm>
          <a:prstGeom prst="rect">
            <a:avLst/>
          </a:prstGeom>
          <a:solidFill>
            <a:schemeClr val="accent6">
              <a:lumMod val="50000"/>
            </a:schemeClr>
          </a:solidFill>
        </p:spPr>
      </p:pic>
      <p:sp>
        <p:nvSpPr>
          <p:cNvPr id="9" name="TextBox 8">
            <a:extLst>
              <a:ext uri="{FF2B5EF4-FFF2-40B4-BE49-F238E27FC236}">
                <a16:creationId xmlns:a16="http://schemas.microsoft.com/office/drawing/2014/main" id="{61DB7A5E-3E9D-4B0C-AFD0-02EE16F461ED}"/>
              </a:ext>
            </a:extLst>
          </p:cNvPr>
          <p:cNvSpPr txBox="1"/>
          <p:nvPr/>
        </p:nvSpPr>
        <p:spPr>
          <a:xfrm>
            <a:off x="102312" y="5025244"/>
            <a:ext cx="3882353" cy="1497284"/>
          </a:xfrm>
          <a:prstGeom prst="rect">
            <a:avLst/>
          </a:prstGeom>
          <a:noFill/>
          <a:ln>
            <a:solidFill>
              <a:schemeClr val="tx1"/>
            </a:solidFill>
          </a:ln>
        </p:spPr>
        <p:txBody>
          <a:bodyPr wrap="square" rtlCol="0">
            <a:spAutoFit/>
          </a:bodyPr>
          <a:lstStyle/>
          <a:p>
            <a:pPr algn="ctr"/>
            <a:r>
              <a:rPr lang="en-US" dirty="0"/>
              <a:t>Inform applicants, participants and potentially eligible persons of their program rights, responsibilities and the steps necessary for participation</a:t>
            </a:r>
          </a:p>
        </p:txBody>
      </p:sp>
      <p:cxnSp>
        <p:nvCxnSpPr>
          <p:cNvPr id="13" name="Straight Connector 12">
            <a:extLst>
              <a:ext uri="{FF2B5EF4-FFF2-40B4-BE49-F238E27FC236}">
                <a16:creationId xmlns:a16="http://schemas.microsoft.com/office/drawing/2014/main" id="{3D02CFA5-4E61-4F75-9F5E-650A96B20CC5}"/>
              </a:ext>
            </a:extLst>
          </p:cNvPr>
          <p:cNvCxnSpPr>
            <a:cxnSpLocks/>
          </p:cNvCxnSpPr>
          <p:nvPr/>
        </p:nvCxnSpPr>
        <p:spPr>
          <a:xfrm>
            <a:off x="1883466" y="4281815"/>
            <a:ext cx="0" cy="725103"/>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F961CE40-0A3A-4CBE-817A-4D9A5C4CB154}"/>
              </a:ext>
            </a:extLst>
          </p:cNvPr>
          <p:cNvCxnSpPr>
            <a:cxnSpLocks/>
          </p:cNvCxnSpPr>
          <p:nvPr/>
        </p:nvCxnSpPr>
        <p:spPr>
          <a:xfrm flipH="1">
            <a:off x="5886522" y="4251874"/>
            <a:ext cx="2688" cy="743615"/>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B270660D-F0F7-4FCF-9CF1-39FC4E499502}"/>
              </a:ext>
            </a:extLst>
          </p:cNvPr>
          <p:cNvCxnSpPr>
            <a:cxnSpLocks/>
          </p:cNvCxnSpPr>
          <p:nvPr/>
        </p:nvCxnSpPr>
        <p:spPr>
          <a:xfrm>
            <a:off x="9978338" y="4251874"/>
            <a:ext cx="0" cy="732187"/>
          </a:xfrm>
          <a:prstGeom prst="line">
            <a:avLst/>
          </a:prstGeom>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FAD55C9F-787F-4B1D-B4C6-0482C0AAC639}"/>
              </a:ext>
            </a:extLst>
          </p:cNvPr>
          <p:cNvSpPr txBox="1"/>
          <p:nvPr/>
        </p:nvSpPr>
        <p:spPr>
          <a:xfrm>
            <a:off x="4070970" y="5006918"/>
            <a:ext cx="4050061" cy="1477328"/>
          </a:xfrm>
          <a:prstGeom prst="rect">
            <a:avLst/>
          </a:prstGeom>
          <a:noFill/>
          <a:ln>
            <a:solidFill>
              <a:schemeClr val="tx1"/>
            </a:solidFill>
          </a:ln>
        </p:spPr>
        <p:txBody>
          <a:bodyPr wrap="square" rtlCol="0">
            <a:spAutoFit/>
          </a:bodyPr>
          <a:lstStyle/>
          <a:p>
            <a:pPr algn="ctr"/>
            <a:r>
              <a:rPr lang="en-US" dirty="0"/>
              <a:t>Must advise applicants and participants at the service delivery point of their right to file a complaint, how to file a complaint, and the complaint procedures            </a:t>
            </a:r>
          </a:p>
        </p:txBody>
      </p:sp>
      <p:sp>
        <p:nvSpPr>
          <p:cNvPr id="3" name="TextBox 2">
            <a:extLst>
              <a:ext uri="{FF2B5EF4-FFF2-40B4-BE49-F238E27FC236}">
                <a16:creationId xmlns:a16="http://schemas.microsoft.com/office/drawing/2014/main" id="{32C22FAF-BFED-4291-978D-666B4F36BBA2}"/>
              </a:ext>
            </a:extLst>
          </p:cNvPr>
          <p:cNvSpPr txBox="1"/>
          <p:nvPr/>
        </p:nvSpPr>
        <p:spPr>
          <a:xfrm>
            <a:off x="8207336" y="5006918"/>
            <a:ext cx="3882352" cy="1569660"/>
          </a:xfrm>
          <a:prstGeom prst="rect">
            <a:avLst/>
          </a:prstGeom>
          <a:noFill/>
          <a:ln>
            <a:solidFill>
              <a:schemeClr val="tx1"/>
            </a:solidFill>
          </a:ln>
        </p:spPr>
        <p:txBody>
          <a:bodyPr wrap="square" rtlCol="0">
            <a:spAutoFit/>
          </a:bodyPr>
          <a:lstStyle/>
          <a:p>
            <a:pPr algn="ctr"/>
            <a:r>
              <a:rPr lang="en-US" sz="1600" dirty="0"/>
              <a:t>All information materials and sources, including websites, must contain a non-discrimination statement.  The statement is not required to be included on every page of the program website, but at least on the home page.</a:t>
            </a:r>
          </a:p>
        </p:txBody>
      </p:sp>
      <p:pic>
        <p:nvPicPr>
          <p:cNvPr id="10" name="Audio 9">
            <a:hlinkClick r:id="" action="ppaction://media"/>
            <a:extLst>
              <a:ext uri="{FF2B5EF4-FFF2-40B4-BE49-F238E27FC236}">
                <a16:creationId xmlns:a16="http://schemas.microsoft.com/office/drawing/2014/main" id="{EAF76BEB-6D20-55A5-8943-6E14CF6A201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402071152"/>
      </p:ext>
    </p:extLst>
  </p:cSld>
  <p:clrMapOvr>
    <a:masterClrMapping/>
  </p:clrMapOvr>
  <mc:AlternateContent xmlns:mc="http://schemas.openxmlformats.org/markup-compatibility/2006" xmlns:p14="http://schemas.microsoft.com/office/powerpoint/2010/main">
    <mc:Choice Requires="p14">
      <p:transition spd="med" p14:dur="700" advTm="39684">
        <p:fade/>
      </p:transition>
    </mc:Choice>
    <mc:Fallback xmlns="">
      <p:transition spd="med" advTm="396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1_BERLIN" val="3Hz7eEDV"/>
  <p:tag name="ARTICULATE_PROJECT_CHECK" val="0"/>
  <p:tag name="ARTICULATE_USED_PAGE_ORIENTATION" val="1"/>
  <p:tag name="ARTICULATE_USED_PAGE_SIZE" val="7"/>
  <p:tag name="ARTICULATE_REFERENCE_ID" val="067a27b9-104b-4566-8249-ac0ce8c160bc"/>
  <p:tag name="ARTICULATE_SLIDE_COUNT" val="32"/>
  <p:tag name="TAG_BACKING_FORM_KEY" val="2098360-c:\users\coxvic\desktop\agency cr pp draft revised 2022.pptx"/>
  <p:tag name="ARTICULATE_PRESENTER_VERSION" val="8"/>
  <p:tag name="ARTICULATE_SLIDE_THUMBNAIL_REFRESH" val="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UDIO_ID" val="279"/>
  <p:tag name="ARTICULATE_USED_LAYOUT" val="2"/>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UDIO_ID" val="282"/>
  <p:tag name="ARTICULATE_USED_LAYOUT" val="6"/>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UDIO_ID" val="284"/>
  <p:tag name="ARTICULATE_USED_LAYOUT" val="2"/>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UDIO_ID" val="285"/>
  <p:tag name="ARTICULATE_USED_LAYOUT" val="2"/>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CHARACTER_TYPE" val="photographic"/>
  <p:tag name="ARTICULATE_CHARACTER_ID" val="photo-female-00022"/>
  <p:tag name="ARTICULATE_CHARACTER_CROP" val="152"/>
</p:tagLst>
</file>

<file path=ppt/tags/tag15.xml><?xml version="1.0" encoding="utf-8"?>
<p:tagLst xmlns:a="http://schemas.openxmlformats.org/drawingml/2006/main" xmlns:r="http://schemas.openxmlformats.org/officeDocument/2006/relationships" xmlns:p="http://schemas.openxmlformats.org/presentationml/2006/main">
  <p:tag name="AUDIO_ID" val="286"/>
  <p:tag name="ARTICULATE_USED_LAYOUT" val="2"/>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UDIO_ID" val="287"/>
  <p:tag name="ARTICULATE_USED_LAYOUT" val="2"/>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UDIO_ID" val="288"/>
  <p:tag name="ARTICULATE_USED_LAYOUT" val="2"/>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UDIO_ID" val="289"/>
  <p:tag name="ARTICULATE_USED_LAYOUT" val="2"/>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UDIO_ID" val="290"/>
  <p:tag name="ARTICULATE_USED_LAYOUT" val="2"/>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UDIO_ID" val="257"/>
  <p:tag name="ARTICULATE_USED_LAYOUT" val="1"/>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UDIO_ID" val="292"/>
  <p:tag name="ARTICULATE_USED_LAYOUT" val="9"/>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UDIO_ID" val="291"/>
  <p:tag name="ARTICULATE_USED_LAYOUT" val="8"/>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UDIO_ID" val="293"/>
  <p:tag name="ARTICULATE_USED_LAYOUT" val="2"/>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UDIO_ID" val="294"/>
  <p:tag name="ARTICULATE_USED_LAYOUT" val="2"/>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UDIO_ID" val="295"/>
  <p:tag name="ARTICULATE_USED_LAYOUT" val="2"/>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UDIO_ID" val="297"/>
  <p:tag name="ARTICULATE_USED_LAYOUT" val="2"/>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UDIO_ID" val="296"/>
  <p:tag name="ARTICULATE_USED_LAYOUT" val="2"/>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UDIO_ID" val="298"/>
  <p:tag name="ARTICULATE_USED_LAYOUT" val="2"/>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 name="AUDIO_ID" val="299"/>
  <p:tag name="ARTICULATE_USED_LAYOUT" val="2"/>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 name="AUDIO_ID" val="300"/>
  <p:tag name="ARTICULATE_USED_LAYOUT" val="2"/>
</p:tagLst>
</file>

<file path=ppt/tags/tag3.xml><?xml version="1.0" encoding="utf-8"?>
<p:tagLst xmlns:a="http://schemas.openxmlformats.org/drawingml/2006/main" xmlns:r="http://schemas.openxmlformats.org/officeDocument/2006/relationships" xmlns:p="http://schemas.openxmlformats.org/presentationml/2006/main">
  <p:tag name="AUDIO_ID" val="258"/>
  <p:tag name="ARTICULATE_USED_LAYOUT" val="2"/>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 name="AUDIO_ID" val="303"/>
  <p:tag name="ARTICULATE_USED_LAYOUT" val="2"/>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 name="AUDIO_ID" val="304"/>
  <p:tag name="ARTICULATE_USED_LAYOUT" val="2"/>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 name="AUDIO_ID" val="305"/>
  <p:tag name="ARTICULATE_USED_LAYOUT" val="2"/>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 name="AUDIO_ID" val="306"/>
  <p:tag name="ARTICULATE_USED_LAYOUT" val="7"/>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 name="AUDIO_ID" val="307"/>
  <p:tag name="ARTICULATE_USED_LAYOUT" val="7"/>
</p:tagLst>
</file>

<file path=ppt/tags/tag35.xml><?xml version="1.0" encoding="utf-8"?>
<p:tagLst xmlns:a="http://schemas.openxmlformats.org/drawingml/2006/main" xmlns:r="http://schemas.openxmlformats.org/officeDocument/2006/relationships" xmlns:p="http://schemas.openxmlformats.org/presentationml/2006/main">
  <p:tag name="VIDEO_ID" val="ffef227c-311f-4c79-9a20-afefdbf379c5"/>
  <p:tag name="VIDEO_SOURCE_TYPE" val="local"/>
  <p:tag name="OVERRIDE_SWF" val="YES"/>
  <p:tag name="THUMBNAIL_IS_PLACEHOLDER" val="False"/>
  <p:tag name="VIDEO_TITLE" val="Content Library 360 Video"/>
  <p:tag name="SWF_MOVIE_PATH" val="6dCVvehGnBK.mp4"/>
  <p:tag name="SWF_MOVIE_PATH_ORIGINAL" val="6dCVvehGnBK.mp4"/>
  <p:tag name="SWF_MOVIE_PATH_SOURCE" val="C:\Users\coxvic\AppData\Local\Temp\Articulate\Articulate.Presenter\6dCVvehGnBK.mp4"/>
  <p:tag name="CONTAINER" val="movieloader"/>
  <p:tag name="ART_PLAYER" val="yes"/>
  <p:tag name="VIDEO_SHOW_CONTROLS" val="False"/>
  <p:tag name="WINDOW_SIZE_WIDTH" val="1080"/>
  <p:tag name="WINDOW_SIZE_HEIGHT" val="1920"/>
  <p:tag name="ARTICULATE_LAYER_TIMING" val="1.00"/>
  <p:tag name="VIDEO_MODE" val="video"/>
  <p:tag name="VIDEO_COMPRESSED_ON_IMPORT" val="False"/>
  <p:tag name="VIDEO_COMPRESS_ON_PUBLISH" val="True"/>
  <p:tag name="VIDEO_SOURCE_LOCAL_TYPE" val="contentlibraryvideo"/>
  <p:tag name="SWF_MOVIE_DURATION" val="24583"/>
</p:tagLst>
</file>

<file path=ppt/tags/tag36.xml><?xml version="1.0" encoding="utf-8"?>
<p:tagLst xmlns:a="http://schemas.openxmlformats.org/drawingml/2006/main" xmlns:r="http://schemas.openxmlformats.org/officeDocument/2006/relationships" xmlns:p="http://schemas.openxmlformats.org/presentationml/2006/main">
  <p:tag name="AUDIO_ID" val="309"/>
  <p:tag name="ARTICULATE_USED_LAYOUT" val="7"/>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CHARACTER_TYPE" val="photographic"/>
  <p:tag name="ARTICULATE_CHARACTER_ID" val="photo-female-00022"/>
  <p:tag name="ARTICULATE_CHARACTER_CROP" val="207"/>
</p:tagLst>
</file>

<file path=ppt/tags/tag4.xml><?xml version="1.0" encoding="utf-8"?>
<p:tagLst xmlns:a="http://schemas.openxmlformats.org/drawingml/2006/main" xmlns:r="http://schemas.openxmlformats.org/officeDocument/2006/relationships" xmlns:p="http://schemas.openxmlformats.org/presentationml/2006/main">
  <p:tag name="AUDIO_ID" val="259"/>
  <p:tag name="ARTICULATE_USED_LAYOUT" val="5"/>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UDIO_ID" val="260"/>
  <p:tag name="ARTICULATE_USED_LAYOUT" val="2"/>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CHARACTER_TYPE" val="photographic"/>
  <p:tag name="ARTICULATE_CHARACTER_ID" val="photo-female-00022"/>
  <p:tag name="ARTICULATE_CHARACTER_CROP" val="218"/>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 name="AUDIO_ID" val="277"/>
  <p:tag name="ARTICULATE_USED_LAYOUT" val="2"/>
</p:tagLst>
</file>

<file path=ppt/tags/tag8.xml><?xml version="1.0" encoding="utf-8"?>
<p:tagLst xmlns:a="http://schemas.openxmlformats.org/drawingml/2006/main" xmlns:r="http://schemas.openxmlformats.org/officeDocument/2006/relationships" xmlns:p="http://schemas.openxmlformats.org/presentationml/2006/main">
  <p:tag name="AUDIO_ID" val="278"/>
  <p:tag name="ARTICULATE_USED_LAYOUT" val="2"/>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UDIO_ID" val="261"/>
  <p:tag name="ARTICULATE_USED_LAYOUT" val="2"/>
  <p:tag name="ARTICULATE_SLIDE_THUMBNAIL_REFRESH" val="1"/>
</p:tagLst>
</file>

<file path=ppt/theme/theme1.xml><?xml version="1.0" encoding="utf-8"?>
<a:theme xmlns:a="http://schemas.openxmlformats.org/drawingml/2006/main" name="1_Berlin">
  <a:themeElements>
    <a:clrScheme name="Berlin">
      <a:dk1>
        <a:sysClr val="windowText" lastClr="000000"/>
      </a:dk1>
      <a:lt1>
        <a:sysClr val="window" lastClr="FFFFFF"/>
      </a:lt1>
      <a:dk2>
        <a:srgbClr val="6A9C41"/>
      </a:dk2>
      <a:lt2>
        <a:srgbClr val="E7E6E6"/>
      </a:lt2>
      <a:accent1>
        <a:srgbClr val="A7D535"/>
      </a:accent1>
      <a:accent2>
        <a:srgbClr val="EACA4F"/>
      </a:accent2>
      <a:accent3>
        <a:srgbClr val="FD9850"/>
      </a:accent3>
      <a:accent4>
        <a:srgbClr val="F46442"/>
      </a:accent4>
      <a:accent5>
        <a:srgbClr val="54D289"/>
      </a:accent5>
      <a:accent6>
        <a:srgbClr val="6AD8CB"/>
      </a:accent6>
      <a:hlink>
        <a:srgbClr val="CAFB50"/>
      </a:hlink>
      <a:folHlink>
        <a:srgbClr val="DEFF8B"/>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38000"/>
              </a:schemeClr>
            </a:gs>
            <a:gs pos="50000">
              <a:schemeClr val="phClr">
                <a:shade val="100000"/>
                <a:hueMod val="100000"/>
                <a:satMod val="110000"/>
                <a:lumMod val="130000"/>
              </a:schemeClr>
            </a:gs>
            <a:gs pos="100000">
              <a:schemeClr val="phClr">
                <a:shade val="78000"/>
                <a:hueMod val="106000"/>
                <a:satMod val="120000"/>
                <a:lumMod val="7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B587E4A9-1405-4B4F-8BC3-512EE08D2E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E92E240B3A8E04888F69FDEC2EA4DBE" ma:contentTypeVersion="11" ma:contentTypeDescription="Create a new document." ma:contentTypeScope="" ma:versionID="178f1fafb9a7ba12b528f008d259eb60">
  <xsd:schema xmlns:xsd="http://www.w3.org/2001/XMLSchema" xmlns:xs="http://www.w3.org/2001/XMLSchema" xmlns:p="http://schemas.microsoft.com/office/2006/metadata/properties" xmlns:ns3="222a014c-ebc1-4d89-af6f-04df19962655" xmlns:ns4="5f41c318-6efd-4b50-9e3a-b1d6d7493a18" targetNamespace="http://schemas.microsoft.com/office/2006/metadata/properties" ma:root="true" ma:fieldsID="873962a1517c3047ea6c0019dbaea94c" ns3:_="" ns4:_="">
    <xsd:import namespace="222a014c-ebc1-4d89-af6f-04df19962655"/>
    <xsd:import namespace="5f41c318-6efd-4b50-9e3a-b1d6d7493a18"/>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GenerationTime" minOccurs="0"/>
                <xsd:element ref="ns4:MediaServiceEventHashCode" minOccurs="0"/>
                <xsd:element ref="ns4:MediaServiceOCR"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2a014c-ebc1-4d89-af6f-04df1996265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f41c318-6efd-4b50-9e3a-b1d6d7493a18"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230C48A-723A-43A7-BFB9-1AEF94D918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2a014c-ebc1-4d89-af6f-04df19962655"/>
    <ds:schemaRef ds:uri="5f41c318-6efd-4b50-9e3a-b1d6d7493a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1F6AAC2-76F9-4099-BB15-F9EC8685728B}">
  <ds:schemaRefs>
    <ds:schemaRef ds:uri="http://schemas.microsoft.com/sharepoint/v3/contenttype/forms"/>
  </ds:schemaRefs>
</ds:datastoreItem>
</file>

<file path=customXml/itemProps3.xml><?xml version="1.0" encoding="utf-8"?>
<ds:datastoreItem xmlns:ds="http://schemas.openxmlformats.org/officeDocument/2006/customXml" ds:itemID="{3D3240A1-05FC-4EEB-A89F-B354EF1B11C4}">
  <ds:schemaRefs>
    <ds:schemaRef ds:uri="http://purl.org/dc/terms/"/>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2006/metadata/properties"/>
    <ds:schemaRef ds:uri="222a014c-ebc1-4d89-af6f-04df19962655"/>
    <ds:schemaRef ds:uri="5f41c318-6efd-4b50-9e3a-b1d6d7493a18"/>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20453</TotalTime>
  <Words>2009</Words>
  <Application>Microsoft Office PowerPoint</Application>
  <PresentationFormat>Widescreen</PresentationFormat>
  <Paragraphs>217</Paragraphs>
  <Slides>32</Slides>
  <Notes>15</Notes>
  <HiddenSlides>0</HiddenSlides>
  <MMClips>32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Arial</vt:lpstr>
      <vt:lpstr>Brittany Signature</vt:lpstr>
      <vt:lpstr>Calibri</vt:lpstr>
      <vt:lpstr>inherit</vt:lpstr>
      <vt:lpstr>ProximaNova</vt:lpstr>
      <vt:lpstr>Source Sans Pro Web</vt:lpstr>
      <vt:lpstr>Trebuchet MS</vt:lpstr>
      <vt:lpstr>Wingdings</vt:lpstr>
      <vt:lpstr>Wingdings 3</vt:lpstr>
      <vt:lpstr>1_Berlin</vt:lpstr>
      <vt:lpstr>Civil Rights Compliance</vt:lpstr>
      <vt:lpstr>FNS Instruction 113-1</vt:lpstr>
      <vt:lpstr>What is discrimination?</vt:lpstr>
      <vt:lpstr>Why Civil Rights Training?</vt:lpstr>
      <vt:lpstr>Civil Rights Training for Volunteers</vt:lpstr>
      <vt:lpstr>Training Content</vt:lpstr>
      <vt:lpstr>Collection and Use of Data </vt:lpstr>
      <vt:lpstr>Collection and Use of Data </vt:lpstr>
      <vt:lpstr>Effective Public Notification Systems</vt:lpstr>
      <vt:lpstr>Notification Methods</vt:lpstr>
      <vt:lpstr>Civil Rights Complaint Procedures</vt:lpstr>
      <vt:lpstr>Complaints of Discrimination</vt:lpstr>
      <vt:lpstr>Verbal Complaints </vt:lpstr>
      <vt:lpstr>Verbal Complaints Content</vt:lpstr>
      <vt:lpstr>Compliance Reviews</vt:lpstr>
      <vt:lpstr>Resolution of Noncompliance</vt:lpstr>
      <vt:lpstr>What is a Protected Class?</vt:lpstr>
      <vt:lpstr>What is a Protected Class?</vt:lpstr>
      <vt:lpstr>Full Non-Discrimination Statement</vt:lpstr>
      <vt:lpstr>Short Non-Discrimination Statement</vt:lpstr>
      <vt:lpstr>Requirements for Reasonable Accommodation of People with Disabilities</vt:lpstr>
      <vt:lpstr>Reasonable Accommodations for People with Disabilities</vt:lpstr>
      <vt:lpstr>“And Justice For All” Poster</vt:lpstr>
      <vt:lpstr>Requirements for Language Assistance</vt:lpstr>
      <vt:lpstr>What are “Reasonable” Steps?</vt:lpstr>
      <vt:lpstr>Equal Opportunity for Religious Organizations</vt:lpstr>
      <vt:lpstr>How to Accomplish Equal Opportunity for Religious Organizations</vt:lpstr>
      <vt:lpstr>Conflict Resolution</vt:lpstr>
      <vt:lpstr>Conflict Resolution</vt:lpstr>
      <vt:lpstr>PowerPoint Presentation</vt:lpstr>
      <vt:lpstr>Customer Service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Civil Rights Compliance</dc:title>
  <dc:creator>Cox, Vicky B</dc:creator>
  <cp:lastModifiedBy>Cox, Vicky B</cp:lastModifiedBy>
  <cp:revision>70</cp:revision>
  <dcterms:created xsi:type="dcterms:W3CDTF">2022-07-06T15:16:35Z</dcterms:created>
  <dcterms:modified xsi:type="dcterms:W3CDTF">2022-10-19T19:32:16Z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Agency CR PP DRAFT REVISED 2022</vt:lpwstr>
  </property>
  <property fmtid="{D5CDD505-2E9C-101B-9397-08002B2CF9AE}" pid="3" name="ArticulateUseProject">
    <vt:lpwstr>1</vt:lpwstr>
  </property>
  <property fmtid="{D5CDD505-2E9C-101B-9397-08002B2CF9AE}" pid="4" name="ArticulateProjectVersion">
    <vt:lpwstr>8</vt:lpwstr>
  </property>
  <property fmtid="{D5CDD505-2E9C-101B-9397-08002B2CF9AE}" pid="5" name="ArticulateGUID">
    <vt:lpwstr>62DD6922-66A8-4F01-BCFD-9C90FA0CB106</vt:lpwstr>
  </property>
  <property fmtid="{D5CDD505-2E9C-101B-9397-08002B2CF9AE}" pid="6" name="ArticulateProjectFull">
    <vt:lpwstr>G:\PP shows\Civil Rights Training PP\Agency CR PP DRAFT REVISED 2022.ppta</vt:lpwstr>
  </property>
  <property fmtid="{D5CDD505-2E9C-101B-9397-08002B2CF9AE}" pid="7" name="ContentTypeId">
    <vt:lpwstr>0x0101002E92E240B3A8E04888F69FDEC2EA4DBE</vt:lpwstr>
  </property>
</Properties>
</file>