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3" r:id="rId2"/>
    <p:sldId id="276" r:id="rId3"/>
    <p:sldId id="257" r:id="rId4"/>
    <p:sldId id="264" r:id="rId5"/>
    <p:sldId id="270" r:id="rId6"/>
    <p:sldId id="265" r:id="rId7"/>
    <p:sldId id="272" r:id="rId8"/>
    <p:sldId id="278" r:id="rId9"/>
    <p:sldId id="273" r:id="rId10"/>
    <p:sldId id="279" r:id="rId11"/>
    <p:sldId id="266" r:id="rId12"/>
    <p:sldId id="280" r:id="rId13"/>
    <p:sldId id="281" r:id="rId14"/>
    <p:sldId id="282" r:id="rId15"/>
    <p:sldId id="267" r:id="rId16"/>
    <p:sldId id="268" r:id="rId17"/>
    <p:sldId id="283" r:id="rId18"/>
    <p:sldId id="269" r:id="rId19"/>
    <p:sldId id="284" r:id="rId20"/>
    <p:sldId id="277" r:id="rId21"/>
    <p:sldId id="285" r:id="rId22"/>
    <p:sldId id="271"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EC138-9F41-4F56-A81E-2E479142D8A5}" v="5" dt="2025-05-21T12:19:4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y, Don E" userId="55bc10f8-c860-4e46-86aa-ecb48ac08ee1" providerId="ADAL" clId="{D4DEC138-9F41-4F56-A81E-2E479142D8A5}"/>
    <pc:docChg chg="custSel addSld modSld">
      <pc:chgData name="Daley, Don E" userId="55bc10f8-c860-4e46-86aa-ecb48ac08ee1" providerId="ADAL" clId="{D4DEC138-9F41-4F56-A81E-2E479142D8A5}" dt="2025-05-21T12:21:46.229" v="343" actId="1076"/>
      <pc:docMkLst>
        <pc:docMk/>
      </pc:docMkLst>
      <pc:sldChg chg="modSp mod">
        <pc:chgData name="Daley, Don E" userId="55bc10f8-c860-4e46-86aa-ecb48ac08ee1" providerId="ADAL" clId="{D4DEC138-9F41-4F56-A81E-2E479142D8A5}" dt="2025-05-16T12:52:08.830" v="34" actId="3626"/>
        <pc:sldMkLst>
          <pc:docMk/>
          <pc:sldMk cId="297909163" sldId="271"/>
        </pc:sldMkLst>
        <pc:spChg chg="mod">
          <ac:chgData name="Daley, Don E" userId="55bc10f8-c860-4e46-86aa-ecb48ac08ee1" providerId="ADAL" clId="{D4DEC138-9F41-4F56-A81E-2E479142D8A5}" dt="2025-05-16T12:52:08.830" v="34" actId="3626"/>
          <ac:spMkLst>
            <pc:docMk/>
            <pc:sldMk cId="297909163" sldId="271"/>
            <ac:spMk id="7" creationId="{9B4BAA30-6F5C-BFBF-3770-2D57B76214FF}"/>
          </ac:spMkLst>
        </pc:spChg>
      </pc:sldChg>
      <pc:sldChg chg="modSp mod">
        <pc:chgData name="Daley, Don E" userId="55bc10f8-c860-4e46-86aa-ecb48ac08ee1" providerId="ADAL" clId="{D4DEC138-9F41-4F56-A81E-2E479142D8A5}" dt="2025-05-02T13:43:05.344" v="25" actId="20577"/>
        <pc:sldMkLst>
          <pc:docMk/>
          <pc:sldMk cId="3533538377" sldId="273"/>
        </pc:sldMkLst>
        <pc:spChg chg="mod">
          <ac:chgData name="Daley, Don E" userId="55bc10f8-c860-4e46-86aa-ecb48ac08ee1" providerId="ADAL" clId="{D4DEC138-9F41-4F56-A81E-2E479142D8A5}" dt="2025-05-02T13:43:05.344" v="25" actId="20577"/>
          <ac:spMkLst>
            <pc:docMk/>
            <pc:sldMk cId="3533538377" sldId="273"/>
            <ac:spMk id="7" creationId="{9B4BAA30-6F5C-BFBF-3770-2D57B76214FF}"/>
          </ac:spMkLst>
        </pc:spChg>
      </pc:sldChg>
      <pc:sldChg chg="modSp mod">
        <pc:chgData name="Daley, Don E" userId="55bc10f8-c860-4e46-86aa-ecb48ac08ee1" providerId="ADAL" clId="{D4DEC138-9F41-4F56-A81E-2E479142D8A5}" dt="2025-05-02T14:25:50.296" v="26" actId="20577"/>
        <pc:sldMkLst>
          <pc:docMk/>
          <pc:sldMk cId="4193751080" sldId="277"/>
        </pc:sldMkLst>
        <pc:spChg chg="mod">
          <ac:chgData name="Daley, Don E" userId="55bc10f8-c860-4e46-86aa-ecb48ac08ee1" providerId="ADAL" clId="{D4DEC138-9F41-4F56-A81E-2E479142D8A5}" dt="2025-05-02T14:25:50.296" v="26" actId="20577"/>
          <ac:spMkLst>
            <pc:docMk/>
            <pc:sldMk cId="4193751080" sldId="277"/>
            <ac:spMk id="7" creationId="{BB976841-602D-6384-3FE4-1EB1345F6436}"/>
          </ac:spMkLst>
        </pc:spChg>
      </pc:sldChg>
      <pc:sldChg chg="modSp mod">
        <pc:chgData name="Daley, Don E" userId="55bc10f8-c860-4e46-86aa-ecb48ac08ee1" providerId="ADAL" clId="{D4DEC138-9F41-4F56-A81E-2E479142D8A5}" dt="2025-05-02T13:38:43.405" v="0" actId="20577"/>
        <pc:sldMkLst>
          <pc:docMk/>
          <pc:sldMk cId="2600468443" sldId="278"/>
        </pc:sldMkLst>
        <pc:spChg chg="mod">
          <ac:chgData name="Daley, Don E" userId="55bc10f8-c860-4e46-86aa-ecb48ac08ee1" providerId="ADAL" clId="{D4DEC138-9F41-4F56-A81E-2E479142D8A5}" dt="2025-05-02T13:38:43.405" v="0" actId="20577"/>
          <ac:spMkLst>
            <pc:docMk/>
            <pc:sldMk cId="2600468443" sldId="278"/>
            <ac:spMk id="7" creationId="{0891AC1C-6596-0691-1107-A4E534235ABC}"/>
          </ac:spMkLst>
        </pc:spChg>
      </pc:sldChg>
      <pc:sldChg chg="addSp delSp modSp add mod">
        <pc:chgData name="Daley, Don E" userId="55bc10f8-c860-4e46-86aa-ecb48ac08ee1" providerId="ADAL" clId="{D4DEC138-9F41-4F56-A81E-2E479142D8A5}" dt="2025-05-21T12:21:46.229" v="343" actId="1076"/>
        <pc:sldMkLst>
          <pc:docMk/>
          <pc:sldMk cId="164851179" sldId="286"/>
        </pc:sldMkLst>
        <pc:spChg chg="add del mod">
          <ac:chgData name="Daley, Don E" userId="55bc10f8-c860-4e46-86aa-ecb48ac08ee1" providerId="ADAL" clId="{D4DEC138-9F41-4F56-A81E-2E479142D8A5}" dt="2025-05-21T12:14:29.817" v="159" actId="478"/>
          <ac:spMkLst>
            <pc:docMk/>
            <pc:sldMk cId="164851179" sldId="286"/>
            <ac:spMk id="4" creationId="{80887395-EE1B-0147-48F3-16597F664B0E}"/>
          </ac:spMkLst>
        </pc:spChg>
        <pc:spChg chg="mod">
          <ac:chgData name="Daley, Don E" userId="55bc10f8-c860-4e46-86aa-ecb48ac08ee1" providerId="ADAL" clId="{D4DEC138-9F41-4F56-A81E-2E479142D8A5}" dt="2025-05-21T12:21:03.680" v="337" actId="14100"/>
          <ac:spMkLst>
            <pc:docMk/>
            <pc:sldMk cId="164851179" sldId="286"/>
            <ac:spMk id="6" creationId="{8AFFFCB9-8BB2-5AAC-A891-23DEECD5D1A8}"/>
          </ac:spMkLst>
        </pc:spChg>
        <pc:spChg chg="del mod">
          <ac:chgData name="Daley, Don E" userId="55bc10f8-c860-4e46-86aa-ecb48ac08ee1" providerId="ADAL" clId="{D4DEC138-9F41-4F56-A81E-2E479142D8A5}" dt="2025-05-21T12:14:27.200" v="158" actId="478"/>
          <ac:spMkLst>
            <pc:docMk/>
            <pc:sldMk cId="164851179" sldId="286"/>
            <ac:spMk id="7" creationId="{9D79DD94-8483-DAB3-3FD0-1E15FA761753}"/>
          </ac:spMkLst>
        </pc:spChg>
        <pc:spChg chg="add mod">
          <ac:chgData name="Daley, Don E" userId="55bc10f8-c860-4e46-86aa-ecb48ac08ee1" providerId="ADAL" clId="{D4DEC138-9F41-4F56-A81E-2E479142D8A5}" dt="2025-05-21T12:21:46.229" v="343" actId="1076"/>
          <ac:spMkLst>
            <pc:docMk/>
            <pc:sldMk cId="164851179" sldId="286"/>
            <ac:spMk id="8" creationId="{F9EC1D06-F207-9C84-5267-9342F9648204}"/>
          </ac:spMkLst>
        </pc:spChg>
        <pc:picChg chg="ord">
          <ac:chgData name="Daley, Don E" userId="55bc10f8-c860-4e46-86aa-ecb48ac08ee1" providerId="ADAL" clId="{D4DEC138-9F41-4F56-A81E-2E479142D8A5}" dt="2025-05-21T12:14:00.428" v="152" actId="166"/>
          <ac:picMkLst>
            <pc:docMk/>
            <pc:sldMk cId="164851179" sldId="286"/>
            <ac:picMk id="3" creationId="{C14E549C-5619-3D32-ED76-A06DE0A12A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1A624-C0B9-4C23-9113-702B8FD06147}" type="datetimeFigureOut">
              <a:rPr lang="en-US" smtClean="0"/>
              <a:t>5/21/2025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822C2-3693-44C3-8152-EDB8EE6FDCDD}" type="slidenum">
              <a:rPr lang="en-US" smtClean="0"/>
              <a:t>‹#›</a:t>
            </a:fld>
            <a:endParaRPr lang="en-US" dirty="0"/>
          </a:p>
        </p:txBody>
      </p:sp>
    </p:spTree>
    <p:extLst>
      <p:ext uri="{BB962C8B-B14F-4D97-AF65-F5344CB8AC3E}">
        <p14:creationId xmlns:p14="http://schemas.microsoft.com/office/powerpoint/2010/main" val="375311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822C2-3693-44C3-8152-EDB8EE6FDCDD}" type="slidenum">
              <a:rPr lang="en-US" smtClean="0"/>
              <a:t>1</a:t>
            </a:fld>
            <a:endParaRPr lang="en-US" dirty="0"/>
          </a:p>
        </p:txBody>
      </p:sp>
    </p:spTree>
    <p:extLst>
      <p:ext uri="{BB962C8B-B14F-4D97-AF65-F5344CB8AC3E}">
        <p14:creationId xmlns:p14="http://schemas.microsoft.com/office/powerpoint/2010/main" val="177691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323729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401267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10248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214854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412997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182852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7509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298649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166688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183676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80F3C-C469-4A93-A6A6-65180DD2C871}"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D156C-53A4-4951-A2EF-539E36C88D43}" type="slidenum">
              <a:rPr lang="en-US" smtClean="0"/>
              <a:t>‹#›</a:t>
            </a:fld>
            <a:endParaRPr lang="en-US" dirty="0"/>
          </a:p>
        </p:txBody>
      </p:sp>
    </p:spTree>
    <p:extLst>
      <p:ext uri="{BB962C8B-B14F-4D97-AF65-F5344CB8AC3E}">
        <p14:creationId xmlns:p14="http://schemas.microsoft.com/office/powerpoint/2010/main" val="368413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680F3C-C469-4A93-A6A6-65180DD2C871}" type="datetimeFigureOut">
              <a:rPr lang="en-US" smtClean="0"/>
              <a:t>5/21/2025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BD156C-53A4-4951-A2EF-539E36C88D43}" type="slidenum">
              <a:rPr lang="en-US" smtClean="0"/>
              <a:t>‹#›</a:t>
            </a:fld>
            <a:endParaRPr lang="en-US" dirty="0"/>
          </a:p>
        </p:txBody>
      </p:sp>
    </p:spTree>
    <p:extLst>
      <p:ext uri="{BB962C8B-B14F-4D97-AF65-F5344CB8AC3E}">
        <p14:creationId xmlns:p14="http://schemas.microsoft.com/office/powerpoint/2010/main" val="3859724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8858-9347-320F-EE40-85B111C20FF3}"/>
              </a:ext>
            </a:extLst>
          </p:cNvPr>
          <p:cNvSpPr>
            <a:spLocks noGrp="1"/>
          </p:cNvSpPr>
          <p:nvPr>
            <p:ph type="title"/>
          </p:nvPr>
        </p:nvSpPr>
        <p:spPr>
          <a:xfrm>
            <a:off x="4880344" y="3429001"/>
            <a:ext cx="7018290" cy="2157984"/>
          </a:xfrm>
        </p:spPr>
        <p:txBody>
          <a:bodyPr>
            <a:normAutofit/>
          </a:bodyPr>
          <a:lstStyle/>
          <a:p>
            <a:r>
              <a:rPr lang="en-US" sz="4000" dirty="0">
                <a:solidFill>
                  <a:schemeClr val="accent2"/>
                </a:solidFill>
                <a:latin typeface="Garamond" panose="02020404030301010803" pitchFamily="18" charset="0"/>
              </a:rPr>
              <a:t>2025 Structural Pest Control Rules Revision Workshops</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D46171D3-5F8F-B698-CB28-FF3F3DC81C0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3366" y="1569716"/>
            <a:ext cx="3718568" cy="3718568"/>
          </a:xfrm>
        </p:spPr>
      </p:pic>
    </p:spTree>
    <p:extLst>
      <p:ext uri="{BB962C8B-B14F-4D97-AF65-F5344CB8AC3E}">
        <p14:creationId xmlns:p14="http://schemas.microsoft.com/office/powerpoint/2010/main" val="253110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72F9B-0974-614C-5F1E-1213F63BE827}"/>
              </a:ext>
            </a:extLst>
          </p:cNvPr>
          <p:cNvPicPr>
            <a:picLocks noChangeAspect="1"/>
          </p:cNvPicPr>
          <p:nvPr/>
        </p:nvPicPr>
        <p:blipFill>
          <a:blip r:embed="rId2"/>
          <a:stretch>
            <a:fillRect/>
          </a:stretch>
        </p:blipFill>
        <p:spPr>
          <a:xfrm>
            <a:off x="3302581" y="163191"/>
            <a:ext cx="5586838" cy="6531617"/>
          </a:xfrm>
          <a:prstGeom prst="rect">
            <a:avLst/>
          </a:prstGeom>
        </p:spPr>
      </p:pic>
    </p:spTree>
    <p:extLst>
      <p:ext uri="{BB962C8B-B14F-4D97-AF65-F5344CB8AC3E}">
        <p14:creationId xmlns:p14="http://schemas.microsoft.com/office/powerpoint/2010/main" val="312285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536944" y="1241572"/>
            <a:ext cx="11413017" cy="1015068"/>
          </a:xfrm>
        </p:spPr>
        <p:txBody>
          <a:bodyPr>
            <a:normAutofit/>
          </a:bodyPr>
          <a:lstStyle/>
          <a:p>
            <a:r>
              <a:rPr lang="en-US" sz="3200" dirty="0">
                <a:latin typeface="Garamond" panose="02020404030301010803" pitchFamily="18" charset="0"/>
              </a:rPr>
              <a:t>Rule .0101(b) - Applicable to both Licensees &amp; Certified Applicators: Supervision of RT’s - Training Requirements (continued)</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536944" y="2341701"/>
            <a:ext cx="11118112" cy="4293016"/>
          </a:xfrm>
        </p:spPr>
        <p:txBody>
          <a:bodyPr>
            <a:normAutofit fontScale="92500" lnSpcReduction="10000"/>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RTTP training must be completed prior to anyone being able to make a pesticide application.</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RTs will be required to attend annual training in addition to their initial Registered Technician Training Program (RTTP)/RT School training.</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Annual RT training will soon be made available on our web site - Pesticide Educational Resources Collaborative (PERC) Training for “non-certified applicators”. This national training video will be edited for N.C. Structural Pest Control non-certified applicators. A certificate of completion will be available. Training must be conducted/monitored by a: licensee, CA, or designated trainer of in-house RT Schools. (see Rule .0313(g)(1)and (2))</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There is a RT eligibility record-keeping requirement. However, since the SPC Section currently maintains attendance records &amp; issues a Certificate of Completion for RT Schools and also for RT Equivalent training, then this requirement is already being met. However, you need to keep copies of </a:t>
            </a:r>
            <a:r>
              <a:rPr lang="en-US" u="sng" dirty="0">
                <a:solidFill>
                  <a:schemeClr val="accent2"/>
                </a:solidFill>
                <a:latin typeface="Garamond" panose="02020404030301010803" pitchFamily="18" charset="0"/>
              </a:rPr>
              <a:t>ALL</a:t>
            </a:r>
            <a:r>
              <a:rPr lang="en-US" dirty="0">
                <a:solidFill>
                  <a:schemeClr val="accent2"/>
                </a:solidFill>
                <a:latin typeface="Garamond" panose="02020404030301010803" pitchFamily="18" charset="0"/>
              </a:rPr>
              <a:t> RT training records and make sure they are readily available for NCDA&amp;CS inspections.</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76949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322E54-4875-2848-F387-4C661EE0188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7555104-6047-326D-AC39-80026F8DBDB8}"/>
              </a:ext>
            </a:extLst>
          </p:cNvPr>
          <p:cNvSpPr>
            <a:spLocks noGrp="1"/>
          </p:cNvSpPr>
          <p:nvPr>
            <p:ph type="title"/>
          </p:nvPr>
        </p:nvSpPr>
        <p:spPr>
          <a:xfrm>
            <a:off x="831850" y="1241572"/>
            <a:ext cx="11204205" cy="651023"/>
          </a:xfrm>
        </p:spPr>
        <p:txBody>
          <a:bodyPr>
            <a:normAutofit fontScale="90000"/>
          </a:bodyPr>
          <a:lstStyle/>
          <a:p>
            <a:r>
              <a:rPr lang="en-US" sz="4000" dirty="0">
                <a:latin typeface="Garamond" panose="02020404030301010803" pitchFamily="18" charset="0"/>
              </a:rPr>
              <a:t>Rule .0302  - Application for Licenses &amp; Cards: Examinations</a:t>
            </a:r>
          </a:p>
        </p:txBody>
      </p:sp>
      <p:sp>
        <p:nvSpPr>
          <p:cNvPr id="7" name="Text Placeholder 6">
            <a:extLst>
              <a:ext uri="{FF2B5EF4-FFF2-40B4-BE49-F238E27FC236}">
                <a16:creationId xmlns:a16="http://schemas.microsoft.com/office/drawing/2014/main" id="{A560E0EA-EC62-3223-EAC1-4328384F8ADE}"/>
              </a:ext>
            </a:extLst>
          </p:cNvPr>
          <p:cNvSpPr>
            <a:spLocks noGrp="1"/>
          </p:cNvSpPr>
          <p:nvPr>
            <p:ph type="body" idx="1"/>
          </p:nvPr>
        </p:nvSpPr>
        <p:spPr>
          <a:xfrm>
            <a:off x="831850" y="1892595"/>
            <a:ext cx="10789535" cy="4295555"/>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 </a:t>
            </a:r>
            <a:r>
              <a:rPr lang="en-US" dirty="0">
                <a:solidFill>
                  <a:schemeClr val="tx1"/>
                </a:solidFill>
                <a:latin typeface="Garamond" panose="02020404030301010803" pitchFamily="18" charset="0"/>
              </a:rPr>
              <a:t>Unauthorized assistance </a:t>
            </a:r>
            <a:r>
              <a:rPr lang="en-US" dirty="0">
                <a:solidFill>
                  <a:schemeClr val="accent2"/>
                </a:solidFill>
                <a:latin typeface="Garamond" panose="02020404030301010803" pitchFamily="18" charset="0"/>
              </a:rPr>
              <a:t>while taking exams is now indicated as “anyone who is not employed by the Division” and “any outside assistance that has not been previously approved by the Division”.  Anyone using </a:t>
            </a:r>
            <a:r>
              <a:rPr lang="en-US" dirty="0">
                <a:solidFill>
                  <a:schemeClr val="tx1"/>
                </a:solidFill>
                <a:latin typeface="Garamond" panose="02020404030301010803" pitchFamily="18" charset="0"/>
              </a:rPr>
              <a:t>unauthorized assistance </a:t>
            </a:r>
            <a:r>
              <a:rPr lang="en-US" dirty="0">
                <a:solidFill>
                  <a:schemeClr val="accent2"/>
                </a:solidFill>
                <a:latin typeface="Garamond" panose="02020404030301010803" pitchFamily="18" charset="0"/>
              </a:rPr>
              <a:t>while taking an exam will be not be allowed to take a re-examination for a period of </a:t>
            </a:r>
            <a:r>
              <a:rPr lang="en-US" u="sng" dirty="0">
                <a:solidFill>
                  <a:schemeClr val="accent2"/>
                </a:solidFill>
                <a:latin typeface="Garamond" panose="02020404030301010803" pitchFamily="18" charset="0"/>
              </a:rPr>
              <a:t>at least </a:t>
            </a:r>
            <a:r>
              <a:rPr lang="en-US" dirty="0">
                <a:solidFill>
                  <a:schemeClr val="accent2"/>
                </a:solidFill>
                <a:latin typeface="Garamond" panose="02020404030301010803" pitchFamily="18" charset="0"/>
              </a:rPr>
              <a:t>6 months. (same as old Rule).   </a:t>
            </a:r>
            <a:r>
              <a:rPr lang="en-US" dirty="0">
                <a:solidFill>
                  <a:schemeClr val="tx1"/>
                </a:solidFill>
                <a:latin typeface="Garamond" panose="02020404030301010803" pitchFamily="18" charset="0"/>
              </a:rPr>
              <a:t>Authorized assistance </a:t>
            </a:r>
            <a:r>
              <a:rPr lang="en-US" dirty="0">
                <a:solidFill>
                  <a:schemeClr val="accent2"/>
                </a:solidFill>
                <a:latin typeface="Garamond" panose="02020404030301010803" pitchFamily="18" charset="0"/>
              </a:rPr>
              <a:t>(approved by the Division)during exams now includes: translation services, interpretation services, or other needs required by ADA.</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FIFRA requirement standards for </a:t>
            </a:r>
            <a:r>
              <a:rPr lang="en-US" u="sng" dirty="0">
                <a:solidFill>
                  <a:schemeClr val="accent2"/>
                </a:solidFill>
                <a:latin typeface="Garamond" panose="02020404030301010803" pitchFamily="18" charset="0"/>
              </a:rPr>
              <a:t>Certified Applicators</a:t>
            </a:r>
            <a:r>
              <a:rPr lang="en-US" dirty="0">
                <a:solidFill>
                  <a:schemeClr val="accent2"/>
                </a:solidFill>
                <a:latin typeface="Garamond" panose="02020404030301010803" pitchFamily="18" charset="0"/>
              </a:rPr>
              <a:t> now included for all three phases - P, W, &amp; F as to what knowledge must be demonstrated.  </a:t>
            </a:r>
            <a:r>
              <a:rPr lang="en-US" u="sng" dirty="0">
                <a:solidFill>
                  <a:schemeClr val="accent2"/>
                </a:solidFill>
                <a:latin typeface="Garamond" panose="02020404030301010803" pitchFamily="18" charset="0"/>
              </a:rPr>
              <a:t>CA Exams</a:t>
            </a:r>
            <a:r>
              <a:rPr lang="en-US" dirty="0">
                <a:solidFill>
                  <a:schemeClr val="accent2"/>
                </a:solidFill>
                <a:latin typeface="Garamond" panose="02020404030301010803" pitchFamily="18" charset="0"/>
              </a:rPr>
              <a:t> are currently being reviewed and will be revised to meet this requirement.</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License Exams are not required to be revised.</a:t>
            </a:r>
            <a:endParaRPr lang="en-US" dirty="0"/>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137AB138-F05F-A86A-7B1E-E9DDF6136C9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154984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2915D9-57C3-699A-A65D-0B05328E11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51F198-A1E3-D1F3-6A6F-6EE464F460F2}"/>
              </a:ext>
            </a:extLst>
          </p:cNvPr>
          <p:cNvSpPr>
            <a:spLocks noGrp="1"/>
          </p:cNvSpPr>
          <p:nvPr>
            <p:ph type="title"/>
          </p:nvPr>
        </p:nvSpPr>
        <p:spPr>
          <a:xfrm>
            <a:off x="831851" y="1241572"/>
            <a:ext cx="10515600" cy="704186"/>
          </a:xfrm>
        </p:spPr>
        <p:txBody>
          <a:bodyPr>
            <a:normAutofit/>
          </a:bodyPr>
          <a:lstStyle/>
          <a:p>
            <a:r>
              <a:rPr lang="en-US" sz="3600" dirty="0">
                <a:latin typeface="Garamond" panose="02020404030301010803" pitchFamily="18" charset="0"/>
              </a:rPr>
              <a:t>Rule .0309 - Recertification</a:t>
            </a:r>
          </a:p>
        </p:txBody>
      </p:sp>
      <p:sp>
        <p:nvSpPr>
          <p:cNvPr id="7" name="Text Placeholder 6">
            <a:extLst>
              <a:ext uri="{FF2B5EF4-FFF2-40B4-BE49-F238E27FC236}">
                <a16:creationId xmlns:a16="http://schemas.microsoft.com/office/drawing/2014/main" id="{D3FA4D9C-1B00-589D-460E-59E2F6C1E6F1}"/>
              </a:ext>
            </a:extLst>
          </p:cNvPr>
          <p:cNvSpPr>
            <a:spLocks noGrp="1"/>
          </p:cNvSpPr>
          <p:nvPr>
            <p:ph type="body" idx="1"/>
          </p:nvPr>
        </p:nvSpPr>
        <p:spPr>
          <a:xfrm>
            <a:off x="831851" y="2052084"/>
            <a:ext cx="10515600" cy="3827509"/>
          </a:xfrm>
        </p:spPr>
        <p:txBody>
          <a:bodyPr>
            <a:normAutofit fontScale="92500"/>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Outdated information removed from this Rule, but </a:t>
            </a:r>
            <a:r>
              <a:rPr lang="en-US" b="1" dirty="0">
                <a:solidFill>
                  <a:schemeClr val="tx1"/>
                </a:solidFill>
                <a:latin typeface="Garamond" panose="02020404030301010803" pitchFamily="18" charset="0"/>
              </a:rPr>
              <a:t>CCU requirements remain the same</a:t>
            </a:r>
            <a:r>
              <a:rPr lang="en-US" dirty="0">
                <a:solidFill>
                  <a:schemeClr val="accent2"/>
                </a:solidFill>
                <a:latin typeface="Garamond" panose="02020404030301010803" pitchFamily="18" charset="0"/>
              </a:rPr>
              <a:t>.</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PMP can still re-examine between Jan.1 - June 30</a:t>
            </a:r>
            <a:r>
              <a:rPr lang="en-US" baseline="30000" dirty="0">
                <a:solidFill>
                  <a:schemeClr val="accent2"/>
                </a:solidFill>
                <a:latin typeface="Garamond" panose="02020404030301010803" pitchFamily="18" charset="0"/>
              </a:rPr>
              <a:t>th</a:t>
            </a:r>
            <a:r>
              <a:rPr lang="en-US" dirty="0">
                <a:solidFill>
                  <a:schemeClr val="accent2"/>
                </a:solidFill>
                <a:latin typeface="Garamond" panose="02020404030301010803" pitchFamily="18" charset="0"/>
              </a:rPr>
              <a:t> of the last year of their 5-year recertification period instead of meeting recertification requirements through CCUs.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a:t>
            </a:r>
            <a:r>
              <a:rPr lang="en-US" dirty="0">
                <a:solidFill>
                  <a:schemeClr val="tx1"/>
                </a:solidFill>
                <a:latin typeface="Garamond" panose="02020404030301010803" pitchFamily="18" charset="0"/>
              </a:rPr>
              <a:t>NOTE </a:t>
            </a:r>
            <a:r>
              <a:rPr lang="en-US" dirty="0">
                <a:solidFill>
                  <a:schemeClr val="accent2"/>
                </a:solidFill>
                <a:latin typeface="Garamond" panose="02020404030301010803" pitchFamily="18" charset="0"/>
              </a:rPr>
              <a:t>- Beginning July 1, 2025, All Licensees and CA’s will have to complete a one-time training before the expiration of their 5-year recertification period.  This is not a Rule requirement, but an EPA requirement in our N.C. Certification &amp; Training Plan for Licensees &amp; CA’s who tested under the old C&amp;T Plan.</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We will provide guidance on our web site as to how to access this training.  More than likely, a presentation will be made available on our web site along with a certificate of completion.</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PLEASE STAY TUNED &amp; visit our web site for information in the near future!</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F29DB785-2ADD-8573-C11A-BD9B6CF0A34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77864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81E34C-6FAB-382E-8751-C92EA2F627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41AC1C4-D2AA-8E66-CEE5-C461A69448E5}"/>
              </a:ext>
            </a:extLst>
          </p:cNvPr>
          <p:cNvSpPr>
            <a:spLocks noGrp="1"/>
          </p:cNvSpPr>
          <p:nvPr>
            <p:ph type="title"/>
          </p:nvPr>
        </p:nvSpPr>
        <p:spPr>
          <a:xfrm>
            <a:off x="838200" y="1315999"/>
            <a:ext cx="10515600" cy="1065693"/>
          </a:xfrm>
        </p:spPr>
        <p:txBody>
          <a:bodyPr>
            <a:normAutofit fontScale="90000"/>
          </a:bodyPr>
          <a:lstStyle/>
          <a:p>
            <a:r>
              <a:rPr lang="en-US" sz="4000" dirty="0">
                <a:latin typeface="Garamond" panose="02020404030301010803" pitchFamily="18" charset="0"/>
              </a:rPr>
              <a:t>Rule .0313 - Registered Technician ID Card/Training Materials</a:t>
            </a:r>
          </a:p>
        </p:txBody>
      </p:sp>
      <p:sp>
        <p:nvSpPr>
          <p:cNvPr id="7" name="Text Placeholder 6">
            <a:extLst>
              <a:ext uri="{FF2B5EF4-FFF2-40B4-BE49-F238E27FC236}">
                <a16:creationId xmlns:a16="http://schemas.microsoft.com/office/drawing/2014/main" id="{795D017B-C40F-89C1-5626-40E8B78D9818}"/>
              </a:ext>
            </a:extLst>
          </p:cNvPr>
          <p:cNvSpPr>
            <a:spLocks noGrp="1"/>
          </p:cNvSpPr>
          <p:nvPr>
            <p:ph type="body" idx="1"/>
          </p:nvPr>
        </p:nvSpPr>
        <p:spPr>
          <a:xfrm>
            <a:off x="762000" y="2511822"/>
            <a:ext cx="10515600" cy="2878886"/>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References that requirements of Rule .0101(b)(4)(B) must be met before applying for issuance or renewal of RT Card which is: Complete all requirements of Rule .0313 RT Rule, RT must be instructed in safe operation of all equipment used for mixing, loading, transferring or applying pesticides (annual RT training video) and RT must be 18 years old.</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Now includes annual training requirement and criteria for trainer: must be a Licensee, CA, or approved designated trainer for In-house RT Schools.</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451DCDCF-9C44-0F54-4040-3E18972BD76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23322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831851" y="1358866"/>
            <a:ext cx="10698865" cy="676275"/>
          </a:xfrm>
        </p:spPr>
        <p:txBody>
          <a:bodyPr>
            <a:normAutofit fontScale="90000"/>
          </a:bodyPr>
          <a:lstStyle/>
          <a:p>
            <a:r>
              <a:rPr lang="en-US" sz="4000" dirty="0">
                <a:latin typeface="Garamond" panose="02020404030301010803" pitchFamily="18" charset="0"/>
              </a:rPr>
              <a:t>Revised Rule .0327 - Licenses Issued To Persons Under 18</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1851" y="2275367"/>
            <a:ext cx="10515600" cy="2670259"/>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This Rule has been revised to the following: “No license certificate or certified applicator’s identification card </a:t>
            </a:r>
            <a:r>
              <a:rPr lang="en-US" u="sng" dirty="0">
                <a:solidFill>
                  <a:schemeClr val="accent2"/>
                </a:solidFill>
                <a:latin typeface="Garamond" panose="02020404030301010803" pitchFamily="18" charset="0"/>
              </a:rPr>
              <a:t>or registered technician’s identification card </a:t>
            </a:r>
            <a:r>
              <a:rPr lang="en-US" dirty="0">
                <a:solidFill>
                  <a:schemeClr val="accent2"/>
                </a:solidFill>
                <a:latin typeface="Garamond" panose="02020404030301010803" pitchFamily="18" charset="0"/>
              </a:rPr>
              <a:t>shall be issued to any person who is less than 18 years old.</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All RTs will now be required to be at least 18 years of age.  Previously this was only a requirement for licensees &amp; CA’s.</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24071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762000" y="1273056"/>
            <a:ext cx="10515600" cy="711694"/>
          </a:xfrm>
        </p:spPr>
        <p:txBody>
          <a:bodyPr>
            <a:normAutofit/>
          </a:bodyPr>
          <a:lstStyle/>
          <a:p>
            <a:r>
              <a:rPr lang="en-US" sz="3600" dirty="0">
                <a:latin typeface="Garamond" panose="02020404030301010803" pitchFamily="18" charset="0"/>
              </a:rPr>
              <a:t>Rule .0604 - Wood-Destroying Organisms Records</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762000" y="2137145"/>
            <a:ext cx="10515600" cy="4145668"/>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No major revisions for this Rule</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Reference added for FIFRA record-keeping requirements for Licensees &amp; Non-Commercial Certified Applicators- CFR Part 171.303(b)(7)(vi)</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Reference added for: RUP’s-as defined in G.S.106-65.24(21) of SPC Law</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Reference to NCDA&amp;CS SPC web site link where Pretreatment record form can be found.</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419409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1D525E-BB7E-8DE1-7364-39E4BFF9D9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F363EA3-476A-7C14-FAA2-81F13349B1DD}"/>
              </a:ext>
            </a:extLst>
          </p:cNvPr>
          <p:cNvSpPr>
            <a:spLocks noGrp="1"/>
          </p:cNvSpPr>
          <p:nvPr>
            <p:ph type="title"/>
          </p:nvPr>
        </p:nvSpPr>
        <p:spPr>
          <a:xfrm>
            <a:off x="831851" y="1297859"/>
            <a:ext cx="10515600" cy="722327"/>
          </a:xfrm>
        </p:spPr>
        <p:txBody>
          <a:bodyPr>
            <a:normAutofit fontScale="90000"/>
          </a:bodyPr>
          <a:lstStyle/>
          <a:p>
            <a:r>
              <a:rPr lang="en-US" sz="4000" dirty="0">
                <a:latin typeface="Garamond" panose="02020404030301010803" pitchFamily="18" charset="0"/>
              </a:rPr>
              <a:t>Rule .0703 - Written Records of Household Pest Control</a:t>
            </a:r>
          </a:p>
        </p:txBody>
      </p:sp>
      <p:sp>
        <p:nvSpPr>
          <p:cNvPr id="7" name="Text Placeholder 6">
            <a:extLst>
              <a:ext uri="{FF2B5EF4-FFF2-40B4-BE49-F238E27FC236}">
                <a16:creationId xmlns:a16="http://schemas.microsoft.com/office/drawing/2014/main" id="{BFC6A003-2B38-E691-C611-889CB469D898}"/>
              </a:ext>
            </a:extLst>
          </p:cNvPr>
          <p:cNvSpPr>
            <a:spLocks noGrp="1"/>
          </p:cNvSpPr>
          <p:nvPr>
            <p:ph type="body" idx="1"/>
          </p:nvPr>
        </p:nvSpPr>
        <p:spPr>
          <a:xfrm>
            <a:off x="762000" y="2167784"/>
            <a:ext cx="10678633" cy="3785419"/>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No major revisions for this Rule</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References added for FIFRA record-keeping requirements CFR Part 171.303(b)(7)(vi) for Licensees and Non-Commercial Certified Applicators.</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3B33A94C-D5E9-F395-2B24-563E1928C4C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60123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831851" y="1286538"/>
            <a:ext cx="10515600" cy="709343"/>
          </a:xfrm>
        </p:spPr>
        <p:txBody>
          <a:bodyPr>
            <a:normAutofit/>
          </a:bodyPr>
          <a:lstStyle/>
          <a:p>
            <a:r>
              <a:rPr lang="en-US" sz="3600" dirty="0">
                <a:latin typeface="Garamond" panose="02020404030301010803" pitchFamily="18" charset="0"/>
              </a:rPr>
              <a:t>Rule .0803 - Written Records of Fumigation</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1851" y="2094615"/>
            <a:ext cx="10515600" cy="2591686"/>
          </a:xfrm>
        </p:spPr>
        <p:txBody>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Reference to record-keeping requirement of FIFRA 40 CFR Part 171.303(b)(7)(vi)</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.0803 (a)(8): Date and </a:t>
            </a:r>
            <a:r>
              <a:rPr lang="en-US" u="sng" dirty="0">
                <a:solidFill>
                  <a:schemeClr val="tx1"/>
                </a:solidFill>
                <a:latin typeface="Garamond" panose="02020404030301010803" pitchFamily="18" charset="0"/>
              </a:rPr>
              <a:t>Time</a:t>
            </a:r>
            <a:r>
              <a:rPr lang="en-US" dirty="0">
                <a:solidFill>
                  <a:schemeClr val="accent2"/>
                </a:solidFill>
                <a:latin typeface="Garamond" panose="02020404030301010803" pitchFamily="18" charset="0"/>
              </a:rPr>
              <a:t> of fumigation application now required for the record-keeping requirements for fumigations performed by Licensees and Non-Commercial Certified Applicators. (Previously only Date was required)</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133457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8C5B97-AEDD-C843-DE93-6A0042E54C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BB51F96-3D18-5908-3924-1648A32DE02A}"/>
              </a:ext>
            </a:extLst>
          </p:cNvPr>
          <p:cNvSpPr>
            <a:spLocks noGrp="1"/>
          </p:cNvSpPr>
          <p:nvPr>
            <p:ph type="title"/>
          </p:nvPr>
        </p:nvSpPr>
        <p:spPr>
          <a:xfrm>
            <a:off x="831851" y="1371601"/>
            <a:ext cx="10515600" cy="616688"/>
          </a:xfrm>
        </p:spPr>
        <p:txBody>
          <a:bodyPr>
            <a:normAutofit/>
          </a:bodyPr>
          <a:lstStyle/>
          <a:p>
            <a:r>
              <a:rPr lang="en-US" sz="3600" dirty="0">
                <a:latin typeface="Garamond" panose="02020404030301010803" pitchFamily="18" charset="0"/>
              </a:rPr>
              <a:t>Rule .0902 - Financial Responsibility</a:t>
            </a:r>
          </a:p>
        </p:txBody>
      </p:sp>
      <p:sp>
        <p:nvSpPr>
          <p:cNvPr id="7" name="Text Placeholder 6">
            <a:extLst>
              <a:ext uri="{FF2B5EF4-FFF2-40B4-BE49-F238E27FC236}">
                <a16:creationId xmlns:a16="http://schemas.microsoft.com/office/drawing/2014/main" id="{87E014C5-E415-B2C2-3C45-3E1666483472}"/>
              </a:ext>
            </a:extLst>
          </p:cNvPr>
          <p:cNvSpPr>
            <a:spLocks noGrp="1"/>
          </p:cNvSpPr>
          <p:nvPr>
            <p:ph type="body" idx="1"/>
          </p:nvPr>
        </p:nvSpPr>
        <p:spPr>
          <a:xfrm>
            <a:off x="762000" y="2094424"/>
            <a:ext cx="10515600" cy="1167493"/>
          </a:xfrm>
        </p:spPr>
        <p:txBody>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No major revisions to this Rule.</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Only some minor language/wording changes.</a:t>
            </a:r>
            <a:endParaRPr lang="en-US" dirty="0"/>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6E5AE4A6-9DC9-DD09-1E6C-B4FB4CE1E1A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22613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F1A2E-8BD9-15BD-06CF-886CD276DB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D5E194-0339-467A-5850-64F9A1C22D7A}"/>
              </a:ext>
            </a:extLst>
          </p:cNvPr>
          <p:cNvPicPr>
            <a:picLocks noChangeAspect="1"/>
          </p:cNvPicPr>
          <p:nvPr/>
        </p:nvPicPr>
        <p:blipFill>
          <a:blip r:embed="rId2"/>
          <a:stretch>
            <a:fillRect/>
          </a:stretch>
        </p:blipFill>
        <p:spPr>
          <a:xfrm>
            <a:off x="1376137" y="857250"/>
            <a:ext cx="9136742" cy="5829299"/>
          </a:xfrm>
          <a:prstGeom prst="rect">
            <a:avLst/>
          </a:prstGeom>
        </p:spPr>
      </p:pic>
      <p:sp>
        <p:nvSpPr>
          <p:cNvPr id="6" name="Title 5">
            <a:extLst>
              <a:ext uri="{FF2B5EF4-FFF2-40B4-BE49-F238E27FC236}">
                <a16:creationId xmlns:a16="http://schemas.microsoft.com/office/drawing/2014/main" id="{BF6F8761-9F30-2874-CE8A-F42312B56386}"/>
              </a:ext>
            </a:extLst>
          </p:cNvPr>
          <p:cNvSpPr>
            <a:spLocks noGrp="1"/>
          </p:cNvSpPr>
          <p:nvPr>
            <p:ph type="title"/>
          </p:nvPr>
        </p:nvSpPr>
        <p:spPr>
          <a:xfrm>
            <a:off x="831851" y="171451"/>
            <a:ext cx="10515600" cy="923924"/>
          </a:xfrm>
        </p:spPr>
        <p:txBody>
          <a:bodyPr>
            <a:normAutofit/>
          </a:bodyPr>
          <a:lstStyle/>
          <a:p>
            <a:r>
              <a:rPr lang="en-US" sz="4400" dirty="0">
                <a:latin typeface="Garamond" panose="02020404030301010803" pitchFamily="18" charset="0"/>
              </a:rPr>
              <a:t>Structural Pest Control Program Staff</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3EDA2FB2-4E52-AB5F-FCD1-4062C0E9085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86101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970332-DF6A-6DA7-D12A-0AFA66B6C4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62DD0B-3C4F-C8BD-767D-42F3B110F4CC}"/>
              </a:ext>
            </a:extLst>
          </p:cNvPr>
          <p:cNvSpPr>
            <a:spLocks noGrp="1"/>
          </p:cNvSpPr>
          <p:nvPr>
            <p:ph type="title"/>
          </p:nvPr>
        </p:nvSpPr>
        <p:spPr>
          <a:xfrm>
            <a:off x="831851" y="1297173"/>
            <a:ext cx="10515600" cy="617069"/>
          </a:xfrm>
        </p:spPr>
        <p:txBody>
          <a:bodyPr>
            <a:normAutofit/>
          </a:bodyPr>
          <a:lstStyle/>
          <a:p>
            <a:r>
              <a:rPr lang="en-US" sz="3600" dirty="0">
                <a:latin typeface="Garamond" panose="02020404030301010803" pitchFamily="18" charset="0"/>
              </a:rPr>
              <a:t>Final Thoughts &amp; “To-Do” List</a:t>
            </a:r>
          </a:p>
        </p:txBody>
      </p:sp>
      <p:sp>
        <p:nvSpPr>
          <p:cNvPr id="7" name="Text Placeholder 6">
            <a:extLst>
              <a:ext uri="{FF2B5EF4-FFF2-40B4-BE49-F238E27FC236}">
                <a16:creationId xmlns:a16="http://schemas.microsoft.com/office/drawing/2014/main" id="{BB976841-602D-6384-3FE4-1EB1345F6436}"/>
              </a:ext>
            </a:extLst>
          </p:cNvPr>
          <p:cNvSpPr>
            <a:spLocks noGrp="1"/>
          </p:cNvSpPr>
          <p:nvPr>
            <p:ph type="body" idx="1"/>
          </p:nvPr>
        </p:nvSpPr>
        <p:spPr>
          <a:xfrm>
            <a:off x="831851" y="2020567"/>
            <a:ext cx="10515600" cy="4290615"/>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All nine Rules with Revisions are easily located on our web site-please visit this web page frequently for any future updates.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We have hard copies and electronic copy (on our web site) of Rules available</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Train all appropriate RTs, CAs, and managers on Revisions prior to July 1, 2025.</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Annual RT training &amp; one-time training requirement for Licensees &amp; CAs should eventually be available on our web site. Stay tuned……..Keep records of </a:t>
            </a:r>
            <a:r>
              <a:rPr lang="en-US" b="1" dirty="0">
                <a:solidFill>
                  <a:schemeClr val="tx1"/>
                </a:solidFill>
                <a:latin typeface="Garamond" panose="02020404030301010803" pitchFamily="18" charset="0"/>
              </a:rPr>
              <a:t>ALL</a:t>
            </a:r>
            <a:r>
              <a:rPr lang="en-US" dirty="0">
                <a:solidFill>
                  <a:schemeClr val="accent2"/>
                </a:solidFill>
                <a:latin typeface="Garamond" panose="02020404030301010803" pitchFamily="18" charset="0"/>
              </a:rPr>
              <a:t> training requirements for Licensees, CAs, &amp; RTs and make sure these records are readily available </a:t>
            </a:r>
            <a:r>
              <a:rPr lang="en-US">
                <a:solidFill>
                  <a:schemeClr val="accent2"/>
                </a:solidFill>
                <a:latin typeface="Garamond" panose="02020404030301010803" pitchFamily="18" charset="0"/>
              </a:rPr>
              <a:t>to present </a:t>
            </a:r>
            <a:r>
              <a:rPr lang="en-US" dirty="0">
                <a:solidFill>
                  <a:schemeClr val="accent2"/>
                </a:solidFill>
                <a:latin typeface="Garamond" panose="02020404030301010803" pitchFamily="18" charset="0"/>
              </a:rPr>
              <a:t>to State Inspectors.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Mark your calendars for future annual training and one-time training requirements to stay in compliance.</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5E9C4339-3292-071D-A429-B8AAE079325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419375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9E3B69-9C3D-0ABD-B370-73F78618040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9C328A-88A9-1109-7690-30EF98079A12}"/>
              </a:ext>
            </a:extLst>
          </p:cNvPr>
          <p:cNvSpPr>
            <a:spLocks noGrp="1"/>
          </p:cNvSpPr>
          <p:nvPr>
            <p:ph type="title"/>
          </p:nvPr>
        </p:nvSpPr>
        <p:spPr>
          <a:xfrm>
            <a:off x="831851" y="1339702"/>
            <a:ext cx="10515600" cy="648966"/>
          </a:xfrm>
        </p:spPr>
        <p:txBody>
          <a:bodyPr>
            <a:normAutofit/>
          </a:bodyPr>
          <a:lstStyle/>
          <a:p>
            <a:r>
              <a:rPr lang="en-US" sz="3600" dirty="0">
                <a:latin typeface="Garamond" panose="02020404030301010803" pitchFamily="18" charset="0"/>
              </a:rPr>
              <a:t>Final Thoughts &amp; “To-Do List” (continued):</a:t>
            </a:r>
          </a:p>
        </p:txBody>
      </p:sp>
      <p:sp>
        <p:nvSpPr>
          <p:cNvPr id="7" name="Text Placeholder 6">
            <a:extLst>
              <a:ext uri="{FF2B5EF4-FFF2-40B4-BE49-F238E27FC236}">
                <a16:creationId xmlns:a16="http://schemas.microsoft.com/office/drawing/2014/main" id="{407C18D7-5D54-AAD1-EC46-313B186A7AFA}"/>
              </a:ext>
            </a:extLst>
          </p:cNvPr>
          <p:cNvSpPr>
            <a:spLocks noGrp="1"/>
          </p:cNvSpPr>
          <p:nvPr>
            <p:ph type="body" idx="1"/>
          </p:nvPr>
        </p:nvSpPr>
        <p:spPr>
          <a:xfrm>
            <a:off x="831851" y="2086640"/>
            <a:ext cx="10515600" cy="4033157"/>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Contact your area Inspector and/or Field Manager with questions or training needs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Daily equipment checklist is available as hard copy or electronic version—customize to your company’s equipment inventory &amp; review with RT’s so they are aware this is a DAILY </a:t>
            </a:r>
            <a:r>
              <a:rPr lang="en-US" u="sng" dirty="0">
                <a:solidFill>
                  <a:schemeClr val="accent2"/>
                </a:solidFill>
                <a:latin typeface="Garamond" panose="02020404030301010803" pitchFamily="18" charset="0"/>
              </a:rPr>
              <a:t>requirement</a:t>
            </a:r>
            <a:r>
              <a:rPr lang="en-US" dirty="0">
                <a:solidFill>
                  <a:schemeClr val="accent2"/>
                </a:solidFill>
                <a:latin typeface="Garamond" panose="02020404030301010803" pitchFamily="18" charset="0"/>
              </a:rPr>
              <a:t> before beginning their P.C. or WDO route/workday.</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Also emphasize that the checklist is for their “worker protection” safety, environmental protection and reduces company’s liability.</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July 1, 2025 is date that Division will begin enforcement, so the next 1-2 months is the time to address any questions and prepare your staff.</a:t>
            </a:r>
          </a:p>
          <a:p>
            <a:endParaRPr lang="en-US" dirty="0">
              <a:solidFill>
                <a:schemeClr val="accent2"/>
              </a:solidFill>
              <a:latin typeface="Garamond" panose="02020404030301010803" pitchFamily="18" charset="0"/>
            </a:endParaRPr>
          </a:p>
          <a:p>
            <a:endParaRPr lang="en-US" dirty="0"/>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128A5BD4-8098-20DC-FD9B-53A3268308F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17086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1492982" y="1461300"/>
            <a:ext cx="9837627" cy="1541970"/>
          </a:xfrm>
        </p:spPr>
        <p:txBody>
          <a:bodyPr>
            <a:normAutofit/>
          </a:bodyPr>
          <a:lstStyle/>
          <a:p>
            <a:pPr algn="ctr"/>
            <a:r>
              <a:rPr lang="en-US" sz="4000" dirty="0">
                <a:latin typeface="Garamond" panose="02020404030301010803" pitchFamily="18" charset="0"/>
              </a:rPr>
              <a:t>THANK YOU FOR YOUR ATTENDANCE!</a:t>
            </a:r>
            <a:br>
              <a:rPr lang="en-US" sz="4000" dirty="0">
                <a:latin typeface="Garamond" panose="02020404030301010803" pitchFamily="18" charset="0"/>
              </a:rPr>
            </a:br>
            <a:br>
              <a:rPr lang="en-US" sz="2000" dirty="0">
                <a:latin typeface="Garamond" panose="02020404030301010803" pitchFamily="18" charset="0"/>
              </a:rPr>
            </a:br>
            <a:r>
              <a:rPr lang="en-US" sz="4000" dirty="0">
                <a:latin typeface="Garamond" panose="02020404030301010803" pitchFamily="18" charset="0"/>
              </a:rPr>
              <a:t>QUESTIONS?</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762000" y="4194972"/>
            <a:ext cx="10515600" cy="1812621"/>
          </a:xfrm>
        </p:spPr>
        <p:txBody>
          <a:bodyPr>
            <a:normAutofit fontScale="92500" lnSpcReduction="20000"/>
          </a:bodyPr>
          <a:lstStyle/>
          <a:p>
            <a:r>
              <a:rPr lang="en-US" dirty="0">
                <a:solidFill>
                  <a:srgbClr val="0070C0"/>
                </a:solidFill>
              </a:rPr>
              <a:t>Richard.Willis@ncagr.gov (Eastern N.C. Territory)</a:t>
            </a:r>
            <a:endParaRPr lang="en-US" dirty="0">
              <a:solidFill>
                <a:srgbClr val="467886"/>
              </a:solidFill>
            </a:endParaRPr>
          </a:p>
          <a:p>
            <a:r>
              <a:rPr lang="en-US" dirty="0">
                <a:solidFill>
                  <a:srgbClr val="0070C0"/>
                </a:solidFill>
              </a:rPr>
              <a:t>Roger.Bryan@ncagr.gov (Western N.C. Territory)</a:t>
            </a:r>
            <a:endParaRPr lang="en-US" dirty="0">
              <a:solidFill>
                <a:srgbClr val="467886"/>
              </a:solidFill>
            </a:endParaRPr>
          </a:p>
          <a:p>
            <a:r>
              <a:rPr lang="en-US" dirty="0">
                <a:solidFill>
                  <a:srgbClr val="0070C0"/>
                </a:solidFill>
              </a:rPr>
              <a:t>Victor.Lennon@ncagr.gov (Raleigh-headquarters)                  </a:t>
            </a:r>
          </a:p>
          <a:p>
            <a:r>
              <a:rPr lang="en-US" dirty="0">
                <a:solidFill>
                  <a:srgbClr val="0070C0"/>
                </a:solidFill>
              </a:rPr>
              <a:t>Headquarters Phone #: 984-236-4625</a:t>
            </a:r>
          </a:p>
          <a:p>
            <a:r>
              <a:rPr lang="en-US" dirty="0">
                <a:solidFill>
                  <a:srgbClr val="0070C0"/>
                </a:solidFill>
              </a:rPr>
              <a:t>www.ncagr.gov/spcap</a:t>
            </a:r>
          </a:p>
          <a:p>
            <a:endParaRPr lang="en-US" dirty="0"/>
          </a:p>
          <a:p>
            <a:endParaRPr lang="en-US" dirty="0"/>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pic>
        <p:nvPicPr>
          <p:cNvPr id="3" name="Picture 2">
            <a:extLst>
              <a:ext uri="{FF2B5EF4-FFF2-40B4-BE49-F238E27FC236}">
                <a16:creationId xmlns:a16="http://schemas.microsoft.com/office/drawing/2014/main" id="{013D3263-C2D8-F5F8-3CC7-24F94C965284}"/>
              </a:ext>
            </a:extLst>
          </p:cNvPr>
          <p:cNvPicPr>
            <a:picLocks noChangeAspect="1"/>
          </p:cNvPicPr>
          <p:nvPr/>
        </p:nvPicPr>
        <p:blipFill>
          <a:blip r:embed="rId4"/>
          <a:stretch>
            <a:fillRect/>
          </a:stretch>
        </p:blipFill>
        <p:spPr>
          <a:xfrm>
            <a:off x="7339230" y="4023281"/>
            <a:ext cx="4282156" cy="1891919"/>
          </a:xfrm>
          <a:prstGeom prst="rect">
            <a:avLst/>
          </a:prstGeom>
        </p:spPr>
      </p:pic>
    </p:spTree>
    <p:extLst>
      <p:ext uri="{BB962C8B-B14F-4D97-AF65-F5344CB8AC3E}">
        <p14:creationId xmlns:p14="http://schemas.microsoft.com/office/powerpoint/2010/main" val="29790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59EAFA-5035-F8CE-11DA-2DA3F4067B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AFFFCB9-8BB2-5AAC-A891-23DEECD5D1A8}"/>
              </a:ext>
            </a:extLst>
          </p:cNvPr>
          <p:cNvSpPr>
            <a:spLocks noGrp="1"/>
          </p:cNvSpPr>
          <p:nvPr>
            <p:ph type="title"/>
          </p:nvPr>
        </p:nvSpPr>
        <p:spPr>
          <a:xfrm>
            <a:off x="273782" y="1467883"/>
            <a:ext cx="11420378" cy="1641077"/>
          </a:xfrm>
        </p:spPr>
        <p:txBody>
          <a:bodyPr>
            <a:normAutofit fontScale="90000"/>
          </a:bodyPr>
          <a:lstStyle/>
          <a:p>
            <a:pPr algn="ctr">
              <a:lnSpc>
                <a:spcPct val="150000"/>
              </a:lnSpc>
            </a:pPr>
            <a:r>
              <a:rPr lang="en-US" sz="4000" dirty="0">
                <a:solidFill>
                  <a:srgbClr val="0070C0"/>
                </a:solidFill>
                <a:latin typeface="Garamond" panose="02020404030301010803" pitchFamily="18" charset="0"/>
              </a:rPr>
              <a:t>If you have questions about the new rule changes that have not been addressed already, please email them to:</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18D50B5C-9435-5A12-2A73-DCCD23B13E3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pic>
        <p:nvPicPr>
          <p:cNvPr id="3" name="Picture 2">
            <a:extLst>
              <a:ext uri="{FF2B5EF4-FFF2-40B4-BE49-F238E27FC236}">
                <a16:creationId xmlns:a16="http://schemas.microsoft.com/office/drawing/2014/main" id="{C14E549C-5619-3D32-ED76-A06DE0A12AE6}"/>
              </a:ext>
            </a:extLst>
          </p:cNvPr>
          <p:cNvPicPr>
            <a:picLocks noChangeAspect="1"/>
          </p:cNvPicPr>
          <p:nvPr/>
        </p:nvPicPr>
        <p:blipFill>
          <a:blip r:embed="rId4"/>
          <a:stretch>
            <a:fillRect/>
          </a:stretch>
        </p:blipFill>
        <p:spPr>
          <a:xfrm>
            <a:off x="7339230" y="4023281"/>
            <a:ext cx="4282156" cy="1891919"/>
          </a:xfrm>
          <a:prstGeom prst="rect">
            <a:avLst/>
          </a:prstGeom>
        </p:spPr>
      </p:pic>
      <p:sp>
        <p:nvSpPr>
          <p:cNvPr id="8" name="TextBox 7">
            <a:extLst>
              <a:ext uri="{FF2B5EF4-FFF2-40B4-BE49-F238E27FC236}">
                <a16:creationId xmlns:a16="http://schemas.microsoft.com/office/drawing/2014/main" id="{F9EC1D06-F207-9C84-5267-9342F9648204}"/>
              </a:ext>
            </a:extLst>
          </p:cNvPr>
          <p:cNvSpPr txBox="1"/>
          <p:nvPr/>
        </p:nvSpPr>
        <p:spPr>
          <a:xfrm>
            <a:off x="762000" y="3543458"/>
            <a:ext cx="7017252" cy="1846659"/>
          </a:xfrm>
          <a:prstGeom prst="rect">
            <a:avLst/>
          </a:prstGeom>
          <a:noFill/>
        </p:spPr>
        <p:txBody>
          <a:bodyPr wrap="square" rtlCol="0">
            <a:spAutoFit/>
          </a:bodyPr>
          <a:lstStyle/>
          <a:p>
            <a:r>
              <a:rPr lang="en-US" sz="3200" dirty="0">
                <a:solidFill>
                  <a:srgbClr val="0070C0"/>
                </a:solidFill>
                <a:latin typeface="Garamond" panose="02020404030301010803" pitchFamily="18" charset="0"/>
              </a:rPr>
              <a:t>Don.Daley@ncagr.gov                      </a:t>
            </a:r>
            <a:br>
              <a:rPr lang="en-US" sz="3200" dirty="0">
                <a:solidFill>
                  <a:srgbClr val="0070C0"/>
                </a:solidFill>
                <a:latin typeface="Garamond" panose="02020404030301010803" pitchFamily="18" charset="0"/>
              </a:rPr>
            </a:br>
            <a:r>
              <a:rPr lang="en-US" sz="3200" dirty="0">
                <a:solidFill>
                  <a:srgbClr val="0070C0"/>
                </a:solidFill>
                <a:latin typeface="Garamond" panose="02020404030301010803" pitchFamily="18" charset="0"/>
              </a:rPr>
              <a:t>or</a:t>
            </a:r>
            <a:br>
              <a:rPr lang="en-US" sz="3200" dirty="0">
                <a:solidFill>
                  <a:srgbClr val="0070C0"/>
                </a:solidFill>
                <a:latin typeface="Garamond" panose="02020404030301010803" pitchFamily="18" charset="0"/>
              </a:rPr>
            </a:br>
            <a:r>
              <a:rPr lang="en-US" sz="3200" dirty="0">
                <a:solidFill>
                  <a:srgbClr val="0070C0"/>
                </a:solidFill>
                <a:latin typeface="Garamond" panose="02020404030301010803" pitchFamily="18" charset="0"/>
              </a:rPr>
              <a:t>David.Propoggio@ncagr.gov</a:t>
            </a:r>
            <a:br>
              <a:rPr lang="en-US" sz="1800" dirty="0">
                <a:solidFill>
                  <a:srgbClr val="0070C0"/>
                </a:solidFill>
                <a:latin typeface="Garamond" panose="02020404030301010803" pitchFamily="18" charset="0"/>
              </a:rPr>
            </a:br>
            <a:endParaRPr lang="en-US" dirty="0">
              <a:solidFill>
                <a:srgbClr val="0070C0"/>
              </a:solidFill>
            </a:endParaRPr>
          </a:p>
        </p:txBody>
      </p:sp>
    </p:spTree>
    <p:extLst>
      <p:ext uri="{BB962C8B-B14F-4D97-AF65-F5344CB8AC3E}">
        <p14:creationId xmlns:p14="http://schemas.microsoft.com/office/powerpoint/2010/main" val="16485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831851" y="1453897"/>
            <a:ext cx="10515600" cy="1801367"/>
          </a:xfrm>
        </p:spPr>
        <p:txBody>
          <a:bodyPr>
            <a:normAutofit fontScale="90000"/>
          </a:bodyPr>
          <a:lstStyle/>
          <a:p>
            <a:r>
              <a:rPr lang="en-US" sz="4400" dirty="0">
                <a:solidFill>
                  <a:schemeClr val="accent2"/>
                </a:solidFill>
                <a:latin typeface="Garamond" panose="02020404030301010803" pitchFamily="18" charset="0"/>
              </a:rPr>
              <a:t>Why are we here?</a:t>
            </a:r>
            <a:r>
              <a:rPr lang="en-US" sz="4400" dirty="0">
                <a:latin typeface="Garamond" panose="02020404030301010803" pitchFamily="18" charset="0"/>
              </a:rPr>
              <a:t> EPA required all States who have  Cooperative Agreements to revise their respective C&amp;T Plans-beginning in 2017</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1851" y="3429000"/>
            <a:ext cx="10515600" cy="2496311"/>
          </a:xfrm>
        </p:spPr>
        <p:txBody>
          <a:bodyPr>
            <a:normAutofit lnSpcReduction="10000"/>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States worked with Region 4 EPA staff and legal staff out of Atlanta on initial revisions to C&amp;T Plans before sending to EPA headquarters.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In North Carolina we began meeting with the N.C. Pest Management Association to review proposed revisions and eventually presented to the Structural Pest Control Committee for discussion &amp; approval.</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Revised C&amp;T Plan was eventually sent to EPA Headquarters staff and legal staff in D.C. for review, dialogue and more revisions.</a:t>
            </a:r>
          </a:p>
          <a:p>
            <a:endParaRPr lang="en-US" dirty="0"/>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253429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490766" y="1393427"/>
            <a:ext cx="11210470" cy="3400424"/>
          </a:xfrm>
        </p:spPr>
        <p:txBody>
          <a:bodyPr>
            <a:normAutofit/>
          </a:bodyPr>
          <a:lstStyle/>
          <a:p>
            <a:r>
              <a:rPr lang="en-US" sz="4000" dirty="0">
                <a:latin typeface="Garamond" panose="02020404030301010803" pitchFamily="18" charset="0"/>
              </a:rPr>
              <a:t>Our Division received final approval from EPA headquarters for N.C. C&amp;T Plan in July 2023!</a:t>
            </a:r>
            <a:br>
              <a:rPr lang="en-US" sz="4000" dirty="0">
                <a:latin typeface="Garamond" panose="02020404030301010803" pitchFamily="18" charset="0"/>
              </a:rPr>
            </a:br>
            <a:br>
              <a:rPr lang="en-US" sz="4000" dirty="0">
                <a:latin typeface="Garamond" panose="02020404030301010803" pitchFamily="18" charset="0"/>
              </a:rPr>
            </a:br>
            <a:r>
              <a:rPr lang="en-US" sz="3800" dirty="0">
                <a:latin typeface="Garamond" panose="02020404030301010803" pitchFamily="18" charset="0"/>
              </a:rPr>
              <a:t>I. C&amp;T Plan approval: 2023</a:t>
            </a:r>
            <a:br>
              <a:rPr lang="en-US" sz="3800" dirty="0">
                <a:latin typeface="Garamond" panose="02020404030301010803" pitchFamily="18" charset="0"/>
              </a:rPr>
            </a:br>
            <a:r>
              <a:rPr lang="en-US" sz="3800" dirty="0">
                <a:latin typeface="Garamond" panose="02020404030301010803" pitchFamily="18" charset="0"/>
              </a:rPr>
              <a:t>II. Rules Review Process: 2024 - 2025</a:t>
            </a:r>
            <a:br>
              <a:rPr lang="en-US" sz="3800" dirty="0">
                <a:latin typeface="Garamond" panose="02020404030301010803" pitchFamily="18" charset="0"/>
              </a:rPr>
            </a:br>
            <a:r>
              <a:rPr lang="en-US" sz="3800" dirty="0">
                <a:latin typeface="Garamond" panose="02020404030301010803" pitchFamily="18" charset="0"/>
              </a:rPr>
              <a:t>III. Implementation: We are here! - 2025</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8200" y="4953156"/>
            <a:ext cx="10515600" cy="1191986"/>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Thanks to the dedicated effort of our Division’s C&amp;T and Enforcement Team, EPA    Region 4 staff and valuable input from NCPMA &amp; guidance from the N.C. Structural Pest Control Committee.</a:t>
            </a:r>
          </a:p>
          <a:p>
            <a:endParaRPr lang="en-US" dirty="0"/>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pic>
        <p:nvPicPr>
          <p:cNvPr id="2" name="Picture 1" descr="Person hurdling on track">
            <a:extLst>
              <a:ext uri="{FF2B5EF4-FFF2-40B4-BE49-F238E27FC236}">
                <a16:creationId xmlns:a16="http://schemas.microsoft.com/office/drawing/2014/main" id="{69215434-6A08-8C26-8BEC-19CDA7BD7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137" y="2724932"/>
            <a:ext cx="2906543" cy="2068919"/>
          </a:xfrm>
          <a:prstGeom prst="rect">
            <a:avLst/>
          </a:prstGeom>
        </p:spPr>
      </p:pic>
    </p:spTree>
    <p:extLst>
      <p:ext uri="{BB962C8B-B14F-4D97-AF65-F5344CB8AC3E}">
        <p14:creationId xmlns:p14="http://schemas.microsoft.com/office/powerpoint/2010/main" val="372769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831851" y="1413494"/>
            <a:ext cx="10515600" cy="1327355"/>
          </a:xfrm>
        </p:spPr>
        <p:txBody>
          <a:bodyPr>
            <a:normAutofit/>
          </a:bodyPr>
          <a:lstStyle/>
          <a:p>
            <a:r>
              <a:rPr lang="en-US" sz="4400" dirty="0">
                <a:latin typeface="Garamond" panose="02020404030301010803" pitchFamily="18" charset="0"/>
              </a:rPr>
              <a:t>Timeline of Rules Revisions Implementation &amp; Enforcement in North Carolina</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1851" y="2845103"/>
            <a:ext cx="10515600" cy="2544097"/>
          </a:xfrm>
        </p:spPr>
        <p:txBody>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Rules Revisions effective (published) date of February 1, 2025.</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Outreach &amp; notification to PMP’s via NCDA&amp;CS SPC Program web site and emails  in March 2025 and renewal insert with Rules Revisions in April - May 2025.</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Training workshops in 7 locations throughout N.C. in May 2025: Wilmington, Dallas, Morganton, Greenville, Fayetteville, Raleigh (virtual also), and Greensboro. </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Enforcement of Rules Revisions will begin on July 1, 2025.</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83187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838200" y="1279230"/>
            <a:ext cx="10763250" cy="1126235"/>
          </a:xfrm>
        </p:spPr>
        <p:txBody>
          <a:bodyPr>
            <a:normAutofit fontScale="90000"/>
          </a:bodyPr>
          <a:lstStyle/>
          <a:p>
            <a:r>
              <a:rPr lang="en-US" sz="4000" dirty="0">
                <a:latin typeface="Garamond" panose="02020404030301010803" pitchFamily="18" charset="0"/>
              </a:rPr>
              <a:t>Revised C&amp;T Plan for N.C.-Structural Pest Control - Rules Implications - </a:t>
            </a:r>
            <a:r>
              <a:rPr lang="en-US" sz="4000" u="sng" dirty="0">
                <a:latin typeface="Garamond" panose="02020404030301010803" pitchFamily="18" charset="0"/>
              </a:rPr>
              <a:t>Supervision &amp; Training Requirements</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8200" y="2520802"/>
            <a:ext cx="10515600" cy="3667125"/>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The overall Rules regarding the supervision of “non-certified” applicators (i.e. RTs) are changing, however since our N.C. Rules already require non-certified applicators to become RTs (Registered Technicians) through the RTTP (RT Training Program), some training elements are already in place.</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Several of the upcoming changes/requirements will be completed “behind the scenes” by the Division staff so the overall impact to PMP’s day-to-day operations will be minimal.</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There will be additional training requirements for RTs, revisions of Certified Applicator Exams, record-keeping requirements, and a one-time training requirement for current CA’s and Licensees.</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90883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1220788" y="1287647"/>
            <a:ext cx="9750424" cy="723900"/>
          </a:xfrm>
        </p:spPr>
        <p:txBody>
          <a:bodyPr>
            <a:normAutofit/>
          </a:bodyPr>
          <a:lstStyle/>
          <a:p>
            <a:r>
              <a:rPr lang="en-US" sz="4000" u="sng" dirty="0">
                <a:latin typeface="Garamond" panose="02020404030301010803" pitchFamily="18" charset="0"/>
              </a:rPr>
              <a:t>Nine Structural Pest Control Rules were revised:</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8200" y="2184278"/>
            <a:ext cx="10515600" cy="3854129"/>
          </a:xfrm>
        </p:spPr>
        <p:txBody>
          <a:bodyPr>
            <a:normAutofit lnSpcReduction="10000"/>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.0101:  General Duties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.0302:  Application for License &amp; Cards-Examination</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.0309:  Recertification</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.0313:  Registered Technician’s ID Cards/Training Materials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.0327:  Licenses and Cards Not Issued to Persons Under 18</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.0604:  Wood-Destroying Organisms Records</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.0703:  Written Records of Household Pest Control</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.0803:  Written Records of Fumigation</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Rule .0902:  Financial Responsibility</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251008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8E51BA-EB6B-1054-6FBF-F566672F73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2EC15A-AD08-85AD-02BA-2AD0DEE34FBE}"/>
              </a:ext>
            </a:extLst>
          </p:cNvPr>
          <p:cNvSpPr>
            <a:spLocks noGrp="1"/>
          </p:cNvSpPr>
          <p:nvPr>
            <p:ph type="title"/>
          </p:nvPr>
        </p:nvSpPr>
        <p:spPr>
          <a:xfrm>
            <a:off x="838200" y="1292693"/>
            <a:ext cx="9405938" cy="1126829"/>
          </a:xfrm>
        </p:spPr>
        <p:txBody>
          <a:bodyPr>
            <a:normAutofit fontScale="90000"/>
          </a:bodyPr>
          <a:lstStyle/>
          <a:p>
            <a:r>
              <a:rPr lang="en-US" sz="4000" dirty="0">
                <a:latin typeface="Garamond" panose="02020404030301010803" pitchFamily="18" charset="0"/>
              </a:rPr>
              <a:t>Rule .0101 General Duties (b) - Applicable to both Licensees and Certified Applicators</a:t>
            </a:r>
          </a:p>
        </p:txBody>
      </p:sp>
      <p:sp>
        <p:nvSpPr>
          <p:cNvPr id="7" name="Text Placeholder 6">
            <a:extLst>
              <a:ext uri="{FF2B5EF4-FFF2-40B4-BE49-F238E27FC236}">
                <a16:creationId xmlns:a16="http://schemas.microsoft.com/office/drawing/2014/main" id="{0891AC1C-6596-0691-1107-A4E534235ABC}"/>
              </a:ext>
            </a:extLst>
          </p:cNvPr>
          <p:cNvSpPr>
            <a:spLocks noGrp="1"/>
          </p:cNvSpPr>
          <p:nvPr>
            <p:ph type="body" idx="1"/>
          </p:nvPr>
        </p:nvSpPr>
        <p:spPr>
          <a:xfrm>
            <a:off x="838200" y="2504429"/>
            <a:ext cx="10515600" cy="3411261"/>
          </a:xfrm>
        </p:spPr>
        <p:txBody>
          <a:bodyPr>
            <a:normAutofit/>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Before any RT may use any pesticide under the “direct supervision” of licensee or CA,  Licensee or CA must ensure that RT has completed 1) the RTTP Rule.0313; (2) that RT has been instructed within the last 12 months in the safe operation of any equipment used for mixing, loading, transferring, or applying pesticides; and 3) that the RT is 18 years old.</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RT must always have access to applicable product labeling.</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Also, RT must be provided with proper PPE required by labeling, and ensure PPE is being worn and used correctly for its intended purposes through training, documentation, or supervision.</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33FE0164-9D66-6606-B819-20620EEAD53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260046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10AB-38A8-6E5C-5B98-194D7EEB232B}"/>
              </a:ext>
            </a:extLst>
          </p:cNvPr>
          <p:cNvSpPr>
            <a:spLocks noGrp="1"/>
          </p:cNvSpPr>
          <p:nvPr>
            <p:ph type="title"/>
          </p:nvPr>
        </p:nvSpPr>
        <p:spPr>
          <a:xfrm>
            <a:off x="638629" y="1161743"/>
            <a:ext cx="10914744" cy="1114732"/>
          </a:xfrm>
        </p:spPr>
        <p:txBody>
          <a:bodyPr>
            <a:normAutofit fontScale="90000"/>
          </a:bodyPr>
          <a:lstStyle/>
          <a:p>
            <a:br>
              <a:rPr lang="en-US" sz="4000" dirty="0">
                <a:latin typeface="Garamond" panose="02020404030301010803" pitchFamily="18" charset="0"/>
              </a:rPr>
            </a:br>
            <a:br>
              <a:rPr lang="en-US" sz="4000" dirty="0">
                <a:latin typeface="Garamond" panose="02020404030301010803" pitchFamily="18" charset="0"/>
              </a:rPr>
            </a:br>
            <a:r>
              <a:rPr lang="en-US" sz="4000" dirty="0">
                <a:latin typeface="Garamond" panose="02020404030301010803" pitchFamily="18" charset="0"/>
              </a:rPr>
              <a:t>Rule .0101 General Duties (b) - Applicable to both Licensees &amp; Certified Applicators (continued)</a:t>
            </a:r>
          </a:p>
        </p:txBody>
      </p:sp>
      <p:sp>
        <p:nvSpPr>
          <p:cNvPr id="7" name="Text Placeholder 6">
            <a:extLst>
              <a:ext uri="{FF2B5EF4-FFF2-40B4-BE49-F238E27FC236}">
                <a16:creationId xmlns:a16="http://schemas.microsoft.com/office/drawing/2014/main" id="{9B4BAA30-6F5C-BFBF-3770-2D57B76214FF}"/>
              </a:ext>
            </a:extLst>
          </p:cNvPr>
          <p:cNvSpPr>
            <a:spLocks noGrp="1"/>
          </p:cNvSpPr>
          <p:nvPr>
            <p:ph type="body" idx="1"/>
          </p:nvPr>
        </p:nvSpPr>
        <p:spPr>
          <a:xfrm>
            <a:off x="838200" y="2209800"/>
            <a:ext cx="10515600" cy="4152899"/>
          </a:xfrm>
        </p:spPr>
        <p:txBody>
          <a:bodyPr>
            <a:normAutofit fontScale="92500"/>
          </a:bodyPr>
          <a:lstStyle/>
          <a:p>
            <a:pPr marL="342900" indent="-342900">
              <a:buFont typeface="Wingdings" panose="05000000000000000000" pitchFamily="2" charset="2"/>
              <a:buChar char="Ø"/>
            </a:pPr>
            <a:r>
              <a:rPr lang="en-US" dirty="0">
                <a:solidFill>
                  <a:schemeClr val="accent2"/>
                </a:solidFill>
                <a:latin typeface="Garamond" panose="02020404030301010803" pitchFamily="18" charset="0"/>
              </a:rPr>
              <a:t>Licensee or CA must provide to RT through training, tools necessary to analyze a site prior to pesticide application being made and understanding when it is necessary to postpone an application until contacting Licensee or CA for input.</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Examples of site-specific training: Pest ID, damage assessment, construction types, control/management options, and other factors such as surface/ground water, runoff potential, soil type, weather forecast, endangered species, drift, flowering plants, etc.</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Licensee or CA must be physically present at the use site when required by product labeling</a:t>
            </a:r>
          </a:p>
          <a:p>
            <a:pPr marL="342900" indent="-342900">
              <a:buFont typeface="Wingdings" panose="05000000000000000000" pitchFamily="2" charset="2"/>
              <a:buChar char="Ø"/>
            </a:pPr>
            <a:r>
              <a:rPr lang="en-US" dirty="0">
                <a:solidFill>
                  <a:schemeClr val="accent2"/>
                </a:solidFill>
                <a:latin typeface="Garamond" panose="02020404030301010803" pitchFamily="18" charset="0"/>
              </a:rPr>
              <a:t>Licensee or CA must ensure through </a:t>
            </a:r>
            <a:r>
              <a:rPr lang="en-US" u="sng" dirty="0">
                <a:solidFill>
                  <a:schemeClr val="accent2"/>
                </a:solidFill>
                <a:latin typeface="Garamond" panose="02020404030301010803" pitchFamily="18" charset="0"/>
              </a:rPr>
              <a:t>training</a:t>
            </a:r>
            <a:r>
              <a:rPr lang="en-US" dirty="0">
                <a:solidFill>
                  <a:schemeClr val="accent2"/>
                </a:solidFill>
                <a:latin typeface="Garamond" panose="02020404030301010803" pitchFamily="18" charset="0"/>
              </a:rPr>
              <a:t>, </a:t>
            </a:r>
            <a:r>
              <a:rPr lang="en-US" u="sng" dirty="0">
                <a:solidFill>
                  <a:schemeClr val="accent2"/>
                </a:solidFill>
                <a:latin typeface="Garamond" panose="02020404030301010803" pitchFamily="18" charset="0"/>
              </a:rPr>
              <a:t>documentation</a:t>
            </a:r>
            <a:r>
              <a:rPr lang="en-US" dirty="0">
                <a:solidFill>
                  <a:schemeClr val="accent2"/>
                </a:solidFill>
                <a:latin typeface="Garamond" panose="02020404030301010803" pitchFamily="18" charset="0"/>
              </a:rPr>
              <a:t>, or </a:t>
            </a:r>
            <a:r>
              <a:rPr lang="en-US" u="sng" dirty="0">
                <a:solidFill>
                  <a:schemeClr val="accent2"/>
                </a:solidFill>
                <a:latin typeface="Garamond" panose="02020404030301010803" pitchFamily="18" charset="0"/>
              </a:rPr>
              <a:t>inspections</a:t>
            </a:r>
            <a:r>
              <a:rPr lang="en-US" dirty="0">
                <a:solidFill>
                  <a:schemeClr val="accent2"/>
                </a:solidFill>
                <a:latin typeface="Garamond" panose="02020404030301010803" pitchFamily="18" charset="0"/>
              </a:rPr>
              <a:t> that before each day of use, pesticide application equipment is in proper operating condition as intended by manufacturer.  Example template for equipment checklist will be available on our website, and you should design yours to reflect </a:t>
            </a:r>
            <a:r>
              <a:rPr lang="en-US" u="sng" dirty="0">
                <a:solidFill>
                  <a:schemeClr val="accent2"/>
                </a:solidFill>
                <a:latin typeface="Garamond" panose="02020404030301010803" pitchFamily="18" charset="0"/>
              </a:rPr>
              <a:t>all</a:t>
            </a:r>
            <a:r>
              <a:rPr lang="en-US" dirty="0">
                <a:solidFill>
                  <a:schemeClr val="accent2"/>
                </a:solidFill>
                <a:latin typeface="Garamond" panose="02020404030301010803" pitchFamily="18" charset="0"/>
              </a:rPr>
              <a:t> application equipment that your RT uses each day. You may also add your company logo.</a:t>
            </a:r>
          </a:p>
        </p:txBody>
      </p:sp>
      <p:pic>
        <p:nvPicPr>
          <p:cNvPr id="5" name="Content Placeholder 4" descr="A circular emblem with a picture of a plant and a chair&#10;&#10;Description automatically generated with medium confidence">
            <a:extLst>
              <a:ext uri="{FF2B5EF4-FFF2-40B4-BE49-F238E27FC236}">
                <a16:creationId xmlns:a16="http://schemas.microsoft.com/office/drawing/2014/main" id="{A31E49E1-5B02-E937-7F7C-85E904EEE6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 y="84138"/>
            <a:ext cx="676275" cy="676275"/>
          </a:xfrm>
        </p:spPr>
      </p:pic>
    </p:spTree>
    <p:extLst>
      <p:ext uri="{BB962C8B-B14F-4D97-AF65-F5344CB8AC3E}">
        <p14:creationId xmlns:p14="http://schemas.microsoft.com/office/powerpoint/2010/main" val="3533538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1471</TotalTime>
  <Words>2119</Words>
  <Application>Microsoft Office PowerPoint</Application>
  <PresentationFormat>Widescreen</PresentationFormat>
  <Paragraphs>91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Garamond</vt:lpstr>
      <vt:lpstr>Wingdings</vt:lpstr>
      <vt:lpstr>Office Theme</vt:lpstr>
      <vt:lpstr>2025 Structural Pest Control Rules Revision Workshops</vt:lpstr>
      <vt:lpstr>Structural Pest Control Program Staff</vt:lpstr>
      <vt:lpstr>Why are we here? EPA required all States who have  Cooperative Agreements to revise their respective C&amp;T Plans-beginning in 2017</vt:lpstr>
      <vt:lpstr>Our Division received final approval from EPA headquarters for N.C. C&amp;T Plan in July 2023!  I. C&amp;T Plan approval: 2023 II. Rules Review Process: 2024 - 2025 III. Implementation: We are here! - 2025</vt:lpstr>
      <vt:lpstr>Timeline of Rules Revisions Implementation &amp; Enforcement in North Carolina</vt:lpstr>
      <vt:lpstr>Revised C&amp;T Plan for N.C.-Structural Pest Control - Rules Implications - Supervision &amp; Training Requirements</vt:lpstr>
      <vt:lpstr>Nine Structural Pest Control Rules were revised:</vt:lpstr>
      <vt:lpstr>Rule .0101 General Duties (b) - Applicable to both Licensees and Certified Applicators</vt:lpstr>
      <vt:lpstr>  Rule .0101 General Duties (b) - Applicable to both Licensees &amp; Certified Applicators (continued)</vt:lpstr>
      <vt:lpstr>PowerPoint Presentation</vt:lpstr>
      <vt:lpstr>Rule .0101(b) - Applicable to both Licensees &amp; Certified Applicators: Supervision of RT’s - Training Requirements (continued)</vt:lpstr>
      <vt:lpstr>Rule .0302  - Application for Licenses &amp; Cards: Examinations</vt:lpstr>
      <vt:lpstr>Rule .0309 - Recertification</vt:lpstr>
      <vt:lpstr>Rule .0313 - Registered Technician ID Card/Training Materials</vt:lpstr>
      <vt:lpstr>Revised Rule .0327 - Licenses Issued To Persons Under 18</vt:lpstr>
      <vt:lpstr>Rule .0604 - Wood-Destroying Organisms Records</vt:lpstr>
      <vt:lpstr>Rule .0703 - Written Records of Household Pest Control</vt:lpstr>
      <vt:lpstr>Rule .0803 - Written Records of Fumigation</vt:lpstr>
      <vt:lpstr>Rule .0902 - Financial Responsibility</vt:lpstr>
      <vt:lpstr>Final Thoughts &amp; “To-Do” List</vt:lpstr>
      <vt:lpstr>Final Thoughts &amp; “To-Do List” (continued):</vt:lpstr>
      <vt:lpstr>THANK YOU FOR YOUR ATTENDANCE!  QUESTIONS?</vt:lpstr>
      <vt:lpstr>If you have questions about the new rule changes that have not been addressed already, please email them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Daley, Don E</dc:creator>
  <cp:lastModifiedBy>Daley, Don E</cp:lastModifiedBy>
  <cp:revision>7</cp:revision>
  <dcterms:created xsi:type="dcterms:W3CDTF">2024-07-12T14:07:57Z</dcterms:created>
  <dcterms:modified xsi:type="dcterms:W3CDTF">2025-05-21T12:21:51Z</dcterms:modified>
</cp:coreProperties>
</file>