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84"/>
  </p:notesMasterIdLst>
  <p:sldIdLst>
    <p:sldId id="336" r:id="rId2"/>
    <p:sldId id="258" r:id="rId3"/>
    <p:sldId id="334" r:id="rId4"/>
    <p:sldId id="333" r:id="rId5"/>
    <p:sldId id="259" r:id="rId6"/>
    <p:sldId id="257" r:id="rId7"/>
    <p:sldId id="271" r:id="rId8"/>
    <p:sldId id="260" r:id="rId9"/>
    <p:sldId id="261" r:id="rId10"/>
    <p:sldId id="262" r:id="rId11"/>
    <p:sldId id="264" r:id="rId12"/>
    <p:sldId id="265" r:id="rId13"/>
    <p:sldId id="266" r:id="rId14"/>
    <p:sldId id="267" r:id="rId15"/>
    <p:sldId id="290" r:id="rId16"/>
    <p:sldId id="353" r:id="rId17"/>
    <p:sldId id="269" r:id="rId18"/>
    <p:sldId id="268" r:id="rId19"/>
    <p:sldId id="270" r:id="rId20"/>
    <p:sldId id="273" r:id="rId21"/>
    <p:sldId id="274" r:id="rId22"/>
    <p:sldId id="275" r:id="rId23"/>
    <p:sldId id="276" r:id="rId24"/>
    <p:sldId id="337" r:id="rId25"/>
    <p:sldId id="277" r:id="rId26"/>
    <p:sldId id="278" r:id="rId27"/>
    <p:sldId id="345" r:id="rId28"/>
    <p:sldId id="281" r:id="rId29"/>
    <p:sldId id="282" r:id="rId30"/>
    <p:sldId id="283" r:id="rId31"/>
    <p:sldId id="284" r:id="rId32"/>
    <p:sldId id="286" r:id="rId33"/>
    <p:sldId id="287" r:id="rId34"/>
    <p:sldId id="348" r:id="rId35"/>
    <p:sldId id="280" r:id="rId36"/>
    <p:sldId id="291" r:id="rId37"/>
    <p:sldId id="292" r:id="rId38"/>
    <p:sldId id="293" r:id="rId39"/>
    <p:sldId id="294" r:id="rId40"/>
    <p:sldId id="297" r:id="rId41"/>
    <p:sldId id="295" r:id="rId42"/>
    <p:sldId id="346" r:id="rId43"/>
    <p:sldId id="308" r:id="rId44"/>
    <p:sldId id="349" r:id="rId45"/>
    <p:sldId id="299" r:id="rId46"/>
    <p:sldId id="300" r:id="rId47"/>
    <p:sldId id="301" r:id="rId48"/>
    <p:sldId id="302" r:id="rId49"/>
    <p:sldId id="309" r:id="rId50"/>
    <p:sldId id="303" r:id="rId51"/>
    <p:sldId id="304" r:id="rId52"/>
    <p:sldId id="305" r:id="rId53"/>
    <p:sldId id="306" r:id="rId54"/>
    <p:sldId id="310" r:id="rId55"/>
    <p:sldId id="311" r:id="rId56"/>
    <p:sldId id="307" r:id="rId57"/>
    <p:sldId id="312" r:id="rId58"/>
    <p:sldId id="315" r:id="rId59"/>
    <p:sldId id="313" r:id="rId60"/>
    <p:sldId id="314" r:id="rId61"/>
    <p:sldId id="317" r:id="rId62"/>
    <p:sldId id="338" r:id="rId63"/>
    <p:sldId id="319" r:id="rId64"/>
    <p:sldId id="320" r:id="rId65"/>
    <p:sldId id="321" r:id="rId66"/>
    <p:sldId id="322" r:id="rId67"/>
    <p:sldId id="323" r:id="rId68"/>
    <p:sldId id="316" r:id="rId69"/>
    <p:sldId id="324" r:id="rId70"/>
    <p:sldId id="325" r:id="rId71"/>
    <p:sldId id="326" r:id="rId72"/>
    <p:sldId id="327" r:id="rId73"/>
    <p:sldId id="328" r:id="rId74"/>
    <p:sldId id="329" r:id="rId75"/>
    <p:sldId id="352" r:id="rId76"/>
    <p:sldId id="351" r:id="rId77"/>
    <p:sldId id="332" r:id="rId78"/>
    <p:sldId id="347" r:id="rId79"/>
    <p:sldId id="341" r:id="rId80"/>
    <p:sldId id="342" r:id="rId81"/>
    <p:sldId id="350" r:id="rId82"/>
    <p:sldId id="344"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FFBC"/>
    <a:srgbClr val="009242"/>
    <a:srgbClr val="00D05E"/>
    <a:srgbClr val="25FF88"/>
    <a:srgbClr val="57FFA3"/>
    <a:srgbClr val="00EE6C"/>
    <a:srgbClr val="00B050"/>
    <a:srgbClr val="00D25F"/>
    <a:srgbClr val="0A9C4B"/>
    <a:srgbClr val="54812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73382" autoAdjust="0"/>
  </p:normalViewPr>
  <p:slideViewPr>
    <p:cSldViewPr snapToGrid="0">
      <p:cViewPr varScale="1">
        <p:scale>
          <a:sx n="70" d="100"/>
          <a:sy n="70" d="100"/>
        </p:scale>
        <p:origin x="1027" y="48"/>
      </p:cViewPr>
      <p:guideLst/>
    </p:cSldViewPr>
  </p:slideViewPr>
  <p:notesTextViewPr>
    <p:cViewPr>
      <p:scale>
        <a:sx n="150" d="100"/>
        <a:sy n="150" d="100"/>
      </p:scale>
      <p:origin x="0" y="0"/>
    </p:cViewPr>
  </p:notesTextViewPr>
  <p:sorterViewPr>
    <p:cViewPr varScale="1">
      <p:scale>
        <a:sx n="1" d="1"/>
        <a:sy n="1" d="1"/>
      </p:scale>
      <p:origin x="0" y="-170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nodgrass, Travis" userId="abed79c3-56ab-49a7-a8c7-0bd77a6d6fba" providerId="ADAL" clId="{21BF5915-D7DC-4B21-86AE-6D9181BB2A14}"/>
    <pc:docChg chg="modSld">
      <pc:chgData name="Snodgrass, Travis" userId="abed79c3-56ab-49a7-a8c7-0bd77a6d6fba" providerId="ADAL" clId="{21BF5915-D7DC-4B21-86AE-6D9181BB2A14}" dt="2025-01-08T01:06:08.322" v="23" actId="20577"/>
      <pc:docMkLst>
        <pc:docMk/>
      </pc:docMkLst>
      <pc:sldChg chg="modSp mod modNotesTx">
        <pc:chgData name="Snodgrass, Travis" userId="abed79c3-56ab-49a7-a8c7-0bd77a6d6fba" providerId="ADAL" clId="{21BF5915-D7DC-4B21-86AE-6D9181BB2A14}" dt="2025-01-08T01:06:08.322" v="23" actId="20577"/>
        <pc:sldMkLst>
          <pc:docMk/>
          <pc:sldMk cId="2762621502" sldId="313"/>
        </pc:sldMkLst>
        <pc:spChg chg="mod">
          <ac:chgData name="Snodgrass, Travis" userId="abed79c3-56ab-49a7-a8c7-0bd77a6d6fba" providerId="ADAL" clId="{21BF5915-D7DC-4B21-86AE-6D9181BB2A14}" dt="2025-01-08T01:06:08.322" v="23" actId="20577"/>
          <ac:spMkLst>
            <pc:docMk/>
            <pc:sldMk cId="2762621502" sldId="313"/>
            <ac:spMk id="7" creationId="{D57261FD-5EB7-4518-BEB3-43B927B4DB02}"/>
          </ac:spMkLst>
        </pc:spChg>
      </pc:sldChg>
    </pc:docChg>
  </pc:docChgLst>
  <pc:docChgLst>
    <pc:chgData name="Snodgrass, Travis" userId="abed79c3-56ab-49a7-a8c7-0bd77a6d6fba" providerId="ADAL" clId="{C0670976-C259-4DD0-8A91-2163586CD01A}"/>
    <pc:docChg chg="undo custSel addSld modSld">
      <pc:chgData name="Snodgrass, Travis" userId="abed79c3-56ab-49a7-a8c7-0bd77a6d6fba" providerId="ADAL" clId="{C0670976-C259-4DD0-8A91-2163586CD01A}" dt="2024-12-17T16:51:54.183" v="678" actId="1076"/>
      <pc:docMkLst>
        <pc:docMk/>
      </pc:docMkLst>
      <pc:sldChg chg="addSp delSp modSp mod">
        <pc:chgData name="Snodgrass, Travis" userId="abed79c3-56ab-49a7-a8c7-0bd77a6d6fba" providerId="ADAL" clId="{C0670976-C259-4DD0-8A91-2163586CD01A}" dt="2024-12-17T15:17:05.944" v="425" actId="14100"/>
        <pc:sldMkLst>
          <pc:docMk/>
          <pc:sldMk cId="2506733001" sldId="280"/>
        </pc:sldMkLst>
        <pc:spChg chg="mod">
          <ac:chgData name="Snodgrass, Travis" userId="abed79c3-56ab-49a7-a8c7-0bd77a6d6fba" providerId="ADAL" clId="{C0670976-C259-4DD0-8A91-2163586CD01A}" dt="2024-12-17T15:16:40.357" v="419" actId="1076"/>
          <ac:spMkLst>
            <pc:docMk/>
            <pc:sldMk cId="2506733001" sldId="280"/>
            <ac:spMk id="8" creationId="{1DE9EF24-8BE1-4017-9D63-2618E583EB3C}"/>
          </ac:spMkLst>
        </pc:spChg>
        <pc:spChg chg="mod">
          <ac:chgData name="Snodgrass, Travis" userId="abed79c3-56ab-49a7-a8c7-0bd77a6d6fba" providerId="ADAL" clId="{C0670976-C259-4DD0-8A91-2163586CD01A}" dt="2024-12-17T15:17:01.651" v="424" actId="14100"/>
          <ac:spMkLst>
            <pc:docMk/>
            <pc:sldMk cId="2506733001" sldId="280"/>
            <ac:spMk id="13" creationId="{7DC1BCEB-E64F-4924-9ED0-B77F855F91D3}"/>
          </ac:spMkLst>
        </pc:spChg>
        <pc:picChg chg="add mod ord">
          <ac:chgData name="Snodgrass, Travis" userId="abed79c3-56ab-49a7-a8c7-0bd77a6d6fba" providerId="ADAL" clId="{C0670976-C259-4DD0-8A91-2163586CD01A}" dt="2024-12-17T15:16:53.745" v="422" actId="1076"/>
          <ac:picMkLst>
            <pc:docMk/>
            <pc:sldMk cId="2506733001" sldId="280"/>
            <ac:picMk id="11" creationId="{BFD656BF-06C3-7A56-4390-93D0D9289988}"/>
          </ac:picMkLst>
        </pc:picChg>
        <pc:cxnChg chg="mod">
          <ac:chgData name="Snodgrass, Travis" userId="abed79c3-56ab-49a7-a8c7-0bd77a6d6fba" providerId="ADAL" clId="{C0670976-C259-4DD0-8A91-2163586CD01A}" dt="2024-12-17T15:16:46.830" v="420" actId="14100"/>
          <ac:cxnSpMkLst>
            <pc:docMk/>
            <pc:sldMk cId="2506733001" sldId="280"/>
            <ac:cxnSpMk id="18" creationId="{D38F4F37-BE4A-43EF-970B-3C4CC6E05F4F}"/>
          </ac:cxnSpMkLst>
        </pc:cxnChg>
        <pc:cxnChg chg="mod">
          <ac:chgData name="Snodgrass, Travis" userId="abed79c3-56ab-49a7-a8c7-0bd77a6d6fba" providerId="ADAL" clId="{C0670976-C259-4DD0-8A91-2163586CD01A}" dt="2024-12-17T15:17:05.944" v="425" actId="14100"/>
          <ac:cxnSpMkLst>
            <pc:docMk/>
            <pc:sldMk cId="2506733001" sldId="280"/>
            <ac:cxnSpMk id="20" creationId="{8FF23960-A135-4DD7-AC52-DF1794DB933F}"/>
          </ac:cxnSpMkLst>
        </pc:cxnChg>
      </pc:sldChg>
      <pc:sldChg chg="modSp mod modNotesTx">
        <pc:chgData name="Snodgrass, Travis" userId="abed79c3-56ab-49a7-a8c7-0bd77a6d6fba" providerId="ADAL" clId="{C0670976-C259-4DD0-8A91-2163586CD01A}" dt="2024-12-17T16:47:38.695" v="677" actId="20577"/>
        <pc:sldMkLst>
          <pc:docMk/>
          <pc:sldMk cId="1750565626" sldId="290"/>
        </pc:sldMkLst>
        <pc:spChg chg="mod">
          <ac:chgData name="Snodgrass, Travis" userId="abed79c3-56ab-49a7-a8c7-0bd77a6d6fba" providerId="ADAL" clId="{C0670976-C259-4DD0-8A91-2163586CD01A}" dt="2024-12-17T14:51:01.836" v="15" actId="20577"/>
          <ac:spMkLst>
            <pc:docMk/>
            <pc:sldMk cId="1750565626" sldId="290"/>
            <ac:spMk id="3" creationId="{68D3F858-ACE6-4B7E-9F13-A4DE916FE82A}"/>
          </ac:spMkLst>
        </pc:spChg>
        <pc:cxnChg chg="mod">
          <ac:chgData name="Snodgrass, Travis" userId="abed79c3-56ab-49a7-a8c7-0bd77a6d6fba" providerId="ADAL" clId="{C0670976-C259-4DD0-8A91-2163586CD01A}" dt="2024-12-17T15:02:31.624" v="373" actId="14100"/>
          <ac:cxnSpMkLst>
            <pc:docMk/>
            <pc:sldMk cId="1750565626" sldId="290"/>
            <ac:cxnSpMk id="5" creationId="{92277167-7A35-49C3-A87C-82F71BADD4F4}"/>
          </ac:cxnSpMkLst>
        </pc:cxnChg>
      </pc:sldChg>
      <pc:sldChg chg="modSp mod">
        <pc:chgData name="Snodgrass, Travis" userId="abed79c3-56ab-49a7-a8c7-0bd77a6d6fba" providerId="ADAL" clId="{C0670976-C259-4DD0-8A91-2163586CD01A}" dt="2024-12-11T19:16:12.898" v="9" actId="20577"/>
        <pc:sldMkLst>
          <pc:docMk/>
          <pc:sldMk cId="763144478" sldId="328"/>
        </pc:sldMkLst>
        <pc:spChg chg="mod">
          <ac:chgData name="Snodgrass, Travis" userId="abed79c3-56ab-49a7-a8c7-0bd77a6d6fba" providerId="ADAL" clId="{C0670976-C259-4DD0-8A91-2163586CD01A}" dt="2024-12-11T19:16:12.898" v="9" actId="20577"/>
          <ac:spMkLst>
            <pc:docMk/>
            <pc:sldMk cId="763144478" sldId="328"/>
            <ac:spMk id="3" creationId="{9EF93D86-7203-4792-8A7C-0DBCA47B4790}"/>
          </ac:spMkLst>
        </pc:spChg>
      </pc:sldChg>
      <pc:sldChg chg="modSp mod modNotesTx">
        <pc:chgData name="Snodgrass, Travis" userId="abed79c3-56ab-49a7-a8c7-0bd77a6d6fba" providerId="ADAL" clId="{C0670976-C259-4DD0-8A91-2163586CD01A}" dt="2024-12-17T15:04:17.706" v="381" actId="1076"/>
        <pc:sldMkLst>
          <pc:docMk/>
          <pc:sldMk cId="3782554876" sldId="337"/>
        </pc:sldMkLst>
        <pc:picChg chg="mod">
          <ac:chgData name="Snodgrass, Travis" userId="abed79c3-56ab-49a7-a8c7-0bd77a6d6fba" providerId="ADAL" clId="{C0670976-C259-4DD0-8A91-2163586CD01A}" dt="2024-12-17T15:04:17.706" v="381" actId="1076"/>
          <ac:picMkLst>
            <pc:docMk/>
            <pc:sldMk cId="3782554876" sldId="337"/>
            <ac:picMk id="3" creationId="{D7B4281E-782C-4E29-901F-269488ADF9C2}"/>
          </ac:picMkLst>
        </pc:picChg>
      </pc:sldChg>
      <pc:sldChg chg="modNotesTx">
        <pc:chgData name="Snodgrass, Travis" userId="abed79c3-56ab-49a7-a8c7-0bd77a6d6fba" providerId="ADAL" clId="{C0670976-C259-4DD0-8A91-2163586CD01A}" dt="2024-12-17T15:26:57.710" v="616" actId="20577"/>
        <pc:sldMkLst>
          <pc:docMk/>
          <pc:sldMk cId="3422047936" sldId="351"/>
        </pc:sldMkLst>
      </pc:sldChg>
      <pc:sldChg chg="addSp modSp mod modNotesTx">
        <pc:chgData name="Snodgrass, Travis" userId="abed79c3-56ab-49a7-a8c7-0bd77a6d6fba" providerId="ADAL" clId="{C0670976-C259-4DD0-8A91-2163586CD01A}" dt="2024-12-17T16:51:54.183" v="678" actId="1076"/>
        <pc:sldMkLst>
          <pc:docMk/>
          <pc:sldMk cId="2700589329" sldId="352"/>
        </pc:sldMkLst>
        <pc:spChg chg="add mod">
          <ac:chgData name="Snodgrass, Travis" userId="abed79c3-56ab-49a7-a8c7-0bd77a6d6fba" providerId="ADAL" clId="{C0670976-C259-4DD0-8A91-2163586CD01A}" dt="2024-12-17T16:22:06.585" v="675" actId="20577"/>
          <ac:spMkLst>
            <pc:docMk/>
            <pc:sldMk cId="2700589329" sldId="352"/>
            <ac:spMk id="7" creationId="{010A1CFC-BB61-0A58-5869-C9B7F87973AF}"/>
          </ac:spMkLst>
        </pc:spChg>
        <pc:spChg chg="add mod">
          <ac:chgData name="Snodgrass, Travis" userId="abed79c3-56ab-49a7-a8c7-0bd77a6d6fba" providerId="ADAL" clId="{C0670976-C259-4DD0-8A91-2163586CD01A}" dt="2024-12-17T16:21:19.271" v="664" actId="1038"/>
          <ac:spMkLst>
            <pc:docMk/>
            <pc:sldMk cId="2700589329" sldId="352"/>
            <ac:spMk id="8" creationId="{DE3E86F4-8514-266D-EB1A-29C61D0EC6A6}"/>
          </ac:spMkLst>
        </pc:spChg>
        <pc:picChg chg="add mod">
          <ac:chgData name="Snodgrass, Travis" userId="abed79c3-56ab-49a7-a8c7-0bd77a6d6fba" providerId="ADAL" clId="{C0670976-C259-4DD0-8A91-2163586CD01A}" dt="2024-12-17T16:21:19.271" v="664" actId="1038"/>
          <ac:picMkLst>
            <pc:docMk/>
            <pc:sldMk cId="2700589329" sldId="352"/>
            <ac:picMk id="4" creationId="{6BB232EA-6958-663D-6F8C-E2881733ABE6}"/>
          </ac:picMkLst>
        </pc:picChg>
        <pc:picChg chg="add mod">
          <ac:chgData name="Snodgrass, Travis" userId="abed79c3-56ab-49a7-a8c7-0bd77a6d6fba" providerId="ADAL" clId="{C0670976-C259-4DD0-8A91-2163586CD01A}" dt="2024-12-17T16:21:19.271" v="664" actId="1038"/>
          <ac:picMkLst>
            <pc:docMk/>
            <pc:sldMk cId="2700589329" sldId="352"/>
            <ac:picMk id="6" creationId="{DC1388AF-5A06-4D82-13D2-09176D47D654}"/>
          </ac:picMkLst>
        </pc:picChg>
        <pc:picChg chg="mod">
          <ac:chgData name="Snodgrass, Travis" userId="abed79c3-56ab-49a7-a8c7-0bd77a6d6fba" providerId="ADAL" clId="{C0670976-C259-4DD0-8A91-2163586CD01A}" dt="2024-12-17T16:51:54.183" v="678" actId="1076"/>
          <ac:picMkLst>
            <pc:docMk/>
            <pc:sldMk cId="2700589329" sldId="352"/>
            <ac:picMk id="11" creationId="{8B3C33E6-B58A-29A7-7C4F-11CA65E614C0}"/>
          </ac:picMkLst>
        </pc:picChg>
      </pc:sldChg>
      <pc:sldChg chg="addSp delSp modSp add mod modNotesTx">
        <pc:chgData name="Snodgrass, Travis" userId="abed79c3-56ab-49a7-a8c7-0bd77a6d6fba" providerId="ADAL" clId="{C0670976-C259-4DD0-8A91-2163586CD01A}" dt="2024-12-17T14:59:14.700" v="372" actId="20577"/>
        <pc:sldMkLst>
          <pc:docMk/>
          <pc:sldMk cId="572545580" sldId="353"/>
        </pc:sldMkLst>
        <pc:spChg chg="mod">
          <ac:chgData name="Snodgrass, Travis" userId="abed79c3-56ab-49a7-a8c7-0bd77a6d6fba" providerId="ADAL" clId="{C0670976-C259-4DD0-8A91-2163586CD01A}" dt="2024-12-17T14:57:02.848" v="186" actId="122"/>
          <ac:spMkLst>
            <pc:docMk/>
            <pc:sldMk cId="572545580" sldId="353"/>
            <ac:spMk id="2" creationId="{C32E6A5D-619D-D3DF-E29D-821951E4B8C8}"/>
          </ac:spMkLst>
        </pc:spChg>
        <pc:picChg chg="add mod">
          <ac:chgData name="Snodgrass, Travis" userId="abed79c3-56ab-49a7-a8c7-0bd77a6d6fba" providerId="ADAL" clId="{C0670976-C259-4DD0-8A91-2163586CD01A}" dt="2024-12-17T14:56:31.282" v="180" actId="1076"/>
          <ac:picMkLst>
            <pc:docMk/>
            <pc:sldMk cId="572545580" sldId="353"/>
            <ac:picMk id="4" creationId="{2277E76D-49D6-6A18-31F8-AC25D60E7880}"/>
          </ac:picMkLst>
        </pc:picChg>
        <pc:picChg chg="add mod">
          <ac:chgData name="Snodgrass, Travis" userId="abed79c3-56ab-49a7-a8c7-0bd77a6d6fba" providerId="ADAL" clId="{C0670976-C259-4DD0-8A91-2163586CD01A}" dt="2024-12-17T14:56:58.863" v="185" actId="1076"/>
          <ac:picMkLst>
            <pc:docMk/>
            <pc:sldMk cId="572545580" sldId="353"/>
            <ac:picMk id="8" creationId="{DD2C94F7-9257-2840-58BA-94AABF12FE1E}"/>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1:57.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87,'39'-2,"60"-11,-58 7,45-2,233 8,-143 1,-150 1,0 1,0 1,-1 1,0 2,33 12,-26-8,1-2,48 9,31-10,161-8,-108-3,1282 4,-1400-4,57-9,41-2,754 13,-434 3,-304 11,-37-1,218-9,-228-3,-86 1,0 2,0 1,38 11,37 6,136-9,-99-8,16 16,-48-4,444 1,-551-17,25-2,-1-1,1-1,-1-2,0 0,35-15,-32 10,1 2,0 2,47-8,108 11,5-1,-163 2,0-1,0-1,0-1,0-1,28-12,-3-4,0 3,2 3,1 1,0 3,0 2,1 3,81-2,655 12,-748-2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2:04.5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58,'173'-1,"197"3,-202 11,-96-5,2-4,82-5,245-25,-292 13,32-2,-90 14,286 4,-247 9,-70-8,1-1,0-1,0 0,0-2,0 0,35-6,109-18,-73 12,-1 3,163 6,-144 5,1596-2,-1685 2,1 0,-1 1,1 2,21 7,45 8,126-9,-84-7,-23 8,11 2,84 0,76 2,164-3,10 1,-267-14,431-17,-24 4,-378 15,351-2,-553-1,1-1,-1 0,0-1,0 0,-1 0,23-11,-25 9,1 1,-1 1,1-1,0 1,0 1,1 0,-1 0,0 1,1 1,18 0,-16 2,0 0,-1 1,1 1,17 7,-11-1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37809-4D58-4085-AB2E-4CBCF5199790}" type="datetimeFigureOut">
              <a:rPr lang="en-US" smtClean="0"/>
              <a:t>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55BF8-9D55-4481-9DEB-B111ECBEFEC5}" type="slidenum">
              <a:rPr lang="en-US" smtClean="0"/>
              <a:t>‹#›</a:t>
            </a:fld>
            <a:endParaRPr lang="en-US"/>
          </a:p>
        </p:txBody>
      </p:sp>
    </p:spTree>
    <p:extLst>
      <p:ext uri="{BB962C8B-B14F-4D97-AF65-F5344CB8AC3E}">
        <p14:creationId xmlns:p14="http://schemas.microsoft.com/office/powerpoint/2010/main" val="342055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D55BF8-9D55-4481-9DEB-B111ECBEFEC5}" type="slidenum">
              <a:rPr lang="en-US" smtClean="0"/>
              <a:t>1</a:t>
            </a:fld>
            <a:endParaRPr lang="en-US"/>
          </a:p>
        </p:txBody>
      </p:sp>
    </p:spTree>
    <p:extLst>
      <p:ext uri="{BB962C8B-B14F-4D97-AF65-F5344CB8AC3E}">
        <p14:creationId xmlns:p14="http://schemas.microsoft.com/office/powerpoint/2010/main" val="416993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Certified applicators cannot direct or allow any noncertified person to work with Pesticides, including mixing, loading or applying, working on equipment used for a pesticide application, cleaning pesticide containers, or performing any other pesticide-related activity without first being properly qualified.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14</a:t>
            </a:fld>
            <a:endParaRPr lang="en-US"/>
          </a:p>
        </p:txBody>
      </p:sp>
    </p:spTree>
    <p:extLst>
      <p:ext uri="{BB962C8B-B14F-4D97-AF65-F5344CB8AC3E}">
        <p14:creationId xmlns:p14="http://schemas.microsoft.com/office/powerpoint/2010/main" val="354720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way an uncertified pesticide applicator can become qualified is by completing this pesticide safety training within 12 months before any Pesticide use. </a:t>
            </a:r>
          </a:p>
          <a:p>
            <a:r>
              <a:rPr lang="en-US" sz="1200" b="0" i="0" u="none" strike="noStrike" kern="1200" baseline="0" dirty="0">
                <a:solidFill>
                  <a:schemeClr val="tx1"/>
                </a:solidFill>
                <a:latin typeface="+mn-lt"/>
                <a:ea typeface="+mn-ea"/>
                <a:cs typeface="+mn-cs"/>
              </a:rPr>
              <a:t>The supervising Commercial applicator must keep a record of the training, including their qualifications on a training record, for at least three years.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15</a:t>
            </a:fld>
            <a:endParaRPr lang="en-US"/>
          </a:p>
        </p:txBody>
      </p:sp>
    </p:spTree>
    <p:extLst>
      <p:ext uri="{BB962C8B-B14F-4D97-AF65-F5344CB8AC3E}">
        <p14:creationId xmlns:p14="http://schemas.microsoft.com/office/powerpoint/2010/main" val="387113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E230-DCE9-D8C7-C336-CF36725BD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CE15A-6232-634C-23DC-50D65EBA7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A60F1-32D8-5AF9-BA0E-17BACBAECE70}"/>
              </a:ext>
            </a:extLst>
          </p:cNvPr>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an example of the training record, available in both English &amp; Spanish, that you will be required to sign after the completion of this training. Again, the supervising Commercial applicator must keep a record of this training for at least three years following each application. </a:t>
            </a:r>
            <a:endParaRPr lang="en-US" dirty="0"/>
          </a:p>
        </p:txBody>
      </p:sp>
      <p:sp>
        <p:nvSpPr>
          <p:cNvPr id="4" name="Slide Number Placeholder 3">
            <a:extLst>
              <a:ext uri="{FF2B5EF4-FFF2-40B4-BE49-F238E27FC236}">
                <a16:creationId xmlns:a16="http://schemas.microsoft.com/office/drawing/2014/main" id="{D56D0750-4872-71F5-FE1B-AFA3B6A4E112}"/>
              </a:ext>
            </a:extLst>
          </p:cNvPr>
          <p:cNvSpPr>
            <a:spLocks noGrp="1"/>
          </p:cNvSpPr>
          <p:nvPr>
            <p:ph type="sldNum" sz="quarter" idx="5"/>
          </p:nvPr>
        </p:nvSpPr>
        <p:spPr/>
        <p:txBody>
          <a:bodyPr/>
          <a:lstStyle/>
          <a:p>
            <a:fld id="{8FD55BF8-9D55-4481-9DEB-B111ECBEFEC5}" type="slidenum">
              <a:rPr lang="en-US" smtClean="0"/>
              <a:t>16</a:t>
            </a:fld>
            <a:endParaRPr lang="en-US"/>
          </a:p>
        </p:txBody>
      </p:sp>
    </p:spTree>
    <p:extLst>
      <p:ext uri="{BB962C8B-B14F-4D97-AF65-F5344CB8AC3E}">
        <p14:creationId xmlns:p14="http://schemas.microsoft.com/office/powerpoint/2010/main" val="73273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Common types of pesticides include </a:t>
            </a:r>
            <a:r>
              <a:rPr lang="en-US" sz="1200" b="1" kern="1200" dirty="0">
                <a:solidFill>
                  <a:schemeClr val="tx1"/>
                </a:solidFill>
                <a:effectLst/>
                <a:latin typeface="+mn-lt"/>
                <a:ea typeface="+mn-ea"/>
                <a:cs typeface="+mn-cs"/>
              </a:rPr>
              <a:t>insecticides, herbicides, and fungicides</a:t>
            </a:r>
            <a:r>
              <a:rPr lang="en-US" sz="1200" kern="1200" dirty="0">
                <a:solidFill>
                  <a:schemeClr val="tx1"/>
                </a:solidFill>
                <a:effectLst/>
                <a:latin typeface="+mn-lt"/>
                <a:ea typeface="+mn-ea"/>
                <a:cs typeface="+mn-cs"/>
              </a:rPr>
              <a:t>. These are applied as liquids, sprays, powders, granules or gases, such as fumigants.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18</a:t>
            </a:fld>
            <a:endParaRPr lang="en-US"/>
          </a:p>
        </p:txBody>
      </p:sp>
    </p:spTree>
    <p:extLst>
      <p:ext uri="{BB962C8B-B14F-4D97-AF65-F5344CB8AC3E}">
        <p14:creationId xmlns:p14="http://schemas.microsoft.com/office/powerpoint/2010/main" val="237309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Pesticides are intended to be toxic to specific pests but can also be toxic to humans. Health effects from pesticides can differ between people depending on their overall health, age or other factors, including the toxicity of the pesticide itself. For these reasons, you should always take steps to minimize exposure to pesticides. Even the least toxic pesticides may cause illness when not properly used.</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19</a:t>
            </a:fld>
            <a:endParaRPr lang="en-US"/>
          </a:p>
        </p:txBody>
      </p:sp>
    </p:spTree>
    <p:extLst>
      <p:ext uri="{BB962C8B-B14F-4D97-AF65-F5344CB8AC3E}">
        <p14:creationId xmlns:p14="http://schemas.microsoft.com/office/powerpoint/2010/main" val="364929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using a RUP, or any pesticide, it is your responsibility to protect people, animals, and property, and prevent harm to the environment, such as fish, wildlife, endangered or threatened species or their habitats. </a:t>
            </a:r>
          </a:p>
        </p:txBody>
      </p:sp>
      <p:sp>
        <p:nvSpPr>
          <p:cNvPr id="4" name="Slide Number Placeholder 3"/>
          <p:cNvSpPr>
            <a:spLocks noGrp="1"/>
          </p:cNvSpPr>
          <p:nvPr>
            <p:ph type="sldNum" sz="quarter" idx="5"/>
          </p:nvPr>
        </p:nvSpPr>
        <p:spPr/>
        <p:txBody>
          <a:bodyPr/>
          <a:lstStyle/>
          <a:p>
            <a:fld id="{8FD55BF8-9D55-4481-9DEB-B111ECBEFEC5}" type="slidenum">
              <a:rPr lang="en-US" smtClean="0"/>
              <a:t>20</a:t>
            </a:fld>
            <a:endParaRPr lang="en-US"/>
          </a:p>
        </p:txBody>
      </p:sp>
    </p:spTree>
    <p:extLst>
      <p:ext uri="{BB962C8B-B14F-4D97-AF65-F5344CB8AC3E}">
        <p14:creationId xmlns:p14="http://schemas.microsoft.com/office/powerpoint/2010/main" val="54560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making an application, take precautions to prevent exposure from pesticides to yourself or others through </a:t>
            </a:r>
            <a:r>
              <a:rPr lang="en-US" sz="1200" b="1" kern="1200" dirty="0">
                <a:solidFill>
                  <a:schemeClr val="tx1"/>
                </a:solidFill>
                <a:effectLst/>
                <a:latin typeface="+mn-lt"/>
                <a:ea typeface="+mn-ea"/>
                <a:cs typeface="+mn-cs"/>
              </a:rPr>
              <a:t>drift</a:t>
            </a:r>
            <a:r>
              <a:rPr lang="en-US" sz="1200" kern="1200" dirty="0">
                <a:solidFill>
                  <a:schemeClr val="tx1"/>
                </a:solidFill>
                <a:effectLst/>
                <a:latin typeface="+mn-lt"/>
                <a:ea typeface="+mn-ea"/>
                <a:cs typeface="+mn-cs"/>
              </a:rPr>
              <a:t>. Drift is the movement of pesticide spray droplets, vapor or dust away from the application site usually due to certain weather conditions, such as a temperature inversion or wind. </a:t>
            </a:r>
          </a:p>
        </p:txBody>
      </p:sp>
      <p:sp>
        <p:nvSpPr>
          <p:cNvPr id="4" name="Slide Number Placeholder 3"/>
          <p:cNvSpPr>
            <a:spLocks noGrp="1"/>
          </p:cNvSpPr>
          <p:nvPr>
            <p:ph type="sldNum" sz="quarter" idx="5"/>
          </p:nvPr>
        </p:nvSpPr>
        <p:spPr/>
        <p:txBody>
          <a:bodyPr/>
          <a:lstStyle/>
          <a:p>
            <a:fld id="{8FD55BF8-9D55-4481-9DEB-B111ECBEFEC5}" type="slidenum">
              <a:rPr lang="en-US" smtClean="0"/>
              <a:t>21</a:t>
            </a:fld>
            <a:endParaRPr lang="en-US"/>
          </a:p>
        </p:txBody>
      </p:sp>
    </p:spTree>
    <p:extLst>
      <p:ext uri="{BB962C8B-B14F-4D97-AF65-F5344CB8AC3E}">
        <p14:creationId xmlns:p14="http://schemas.microsoft.com/office/powerpoint/2010/main" val="59686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smaller and lighter the pesticide droplet is, the more prone it is to move away from the application site with air movement. Pesticides may also move away from a treated site through water runoff which could contaminate other bodies of water. </a:t>
            </a:r>
          </a:p>
        </p:txBody>
      </p:sp>
      <p:sp>
        <p:nvSpPr>
          <p:cNvPr id="4" name="Slide Number Placeholder 3"/>
          <p:cNvSpPr>
            <a:spLocks noGrp="1"/>
          </p:cNvSpPr>
          <p:nvPr>
            <p:ph type="sldNum" sz="quarter" idx="5"/>
          </p:nvPr>
        </p:nvSpPr>
        <p:spPr/>
        <p:txBody>
          <a:bodyPr/>
          <a:lstStyle/>
          <a:p>
            <a:fld id="{8FD55BF8-9D55-4481-9DEB-B111ECBEFEC5}" type="slidenum">
              <a:rPr lang="en-US" smtClean="0"/>
              <a:t>22</a:t>
            </a:fld>
            <a:endParaRPr lang="en-US"/>
          </a:p>
        </p:txBody>
      </p:sp>
    </p:spTree>
    <p:extLst>
      <p:ext uri="{BB962C8B-B14F-4D97-AF65-F5344CB8AC3E}">
        <p14:creationId xmlns:p14="http://schemas.microsoft.com/office/powerpoint/2010/main" val="3739335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Avoid drift, runoff, or pesticide movement away from a target site at all costs. Always check weather conditions and your surroundings before making an application to determine if it could cause harm or damage to people or property. If an application cannot be made without the potential for harm, then it must be avoided or stopped. Take extreme care and follow all of the protections and restrictions on the product label. Off-site movement of pesticides is a violation of pesticide laws. </a:t>
            </a:r>
          </a:p>
        </p:txBody>
      </p:sp>
      <p:sp>
        <p:nvSpPr>
          <p:cNvPr id="4" name="Slide Number Placeholder 3"/>
          <p:cNvSpPr>
            <a:spLocks noGrp="1"/>
          </p:cNvSpPr>
          <p:nvPr>
            <p:ph type="sldNum" sz="quarter" idx="5"/>
          </p:nvPr>
        </p:nvSpPr>
        <p:spPr/>
        <p:txBody>
          <a:bodyPr/>
          <a:lstStyle/>
          <a:p>
            <a:fld id="{8FD55BF8-9D55-4481-9DEB-B111ECBEFEC5}" type="slidenum">
              <a:rPr lang="en-US" smtClean="0"/>
              <a:t>23</a:t>
            </a:fld>
            <a:endParaRPr lang="en-US"/>
          </a:p>
        </p:txBody>
      </p:sp>
    </p:spTree>
    <p:extLst>
      <p:ext uri="{BB962C8B-B14F-4D97-AF65-F5344CB8AC3E}">
        <p14:creationId xmlns:p14="http://schemas.microsoft.com/office/powerpoint/2010/main" val="95817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Off-site movement of pesticides may be a violation of pesticide laws.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24</a:t>
            </a:fld>
            <a:endParaRPr lang="en-US"/>
          </a:p>
        </p:txBody>
      </p:sp>
    </p:spTree>
    <p:extLst>
      <p:ext uri="{BB962C8B-B14F-4D97-AF65-F5344CB8AC3E}">
        <p14:creationId xmlns:p14="http://schemas.microsoft.com/office/powerpoint/2010/main" val="5310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Welcome to the pesticide safety training for noncertified applicators. This presentation meets the training requirements for noncertified applicators using pesticides under the direct supervision of a certified applicator on non-agricultural sites.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a:t>
            </a:fld>
            <a:endParaRPr lang="en-US"/>
          </a:p>
        </p:txBody>
      </p:sp>
    </p:spTree>
    <p:extLst>
      <p:ext uri="{BB962C8B-B14F-4D97-AF65-F5344CB8AC3E}">
        <p14:creationId xmlns:p14="http://schemas.microsoft.com/office/powerpoint/2010/main" val="1425144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when you are very careful to protect yourself and others during an application, there is still a chance for exposure to pesticide residue.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Pesticide residue</a:t>
            </a:r>
            <a:r>
              <a:rPr lang="en-US" sz="1200" kern="1200" dirty="0">
                <a:solidFill>
                  <a:schemeClr val="tx1"/>
                </a:solidFill>
                <a:effectLst/>
                <a:latin typeface="+mn-lt"/>
                <a:ea typeface="+mn-ea"/>
                <a:cs typeface="+mn-cs"/>
              </a:rPr>
              <a:t> is a small amount of pesticide that is difficult to detect but may still be harmful to your health, depending on the amount, and type of pesticide you are exposed to.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25</a:t>
            </a:fld>
            <a:endParaRPr lang="en-US"/>
          </a:p>
        </p:txBody>
      </p:sp>
    </p:spTree>
    <p:extLst>
      <p:ext uri="{BB962C8B-B14F-4D97-AF65-F5344CB8AC3E}">
        <p14:creationId xmlns:p14="http://schemas.microsoft.com/office/powerpoint/2010/main" val="2132042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 residue is found where pesticides were applied, such as on treated plants, structures, and on equipment used to make pesticide applications. Pesticide residue is also found on dirty work clothes, used personal protective equipment (PPE), empty pesticide containers, in areas used for storing and mixing pesticides, and in the soil.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26</a:t>
            </a:fld>
            <a:endParaRPr lang="en-US"/>
          </a:p>
        </p:txBody>
      </p:sp>
    </p:spTree>
    <p:extLst>
      <p:ext uri="{BB962C8B-B14F-4D97-AF65-F5344CB8AC3E}">
        <p14:creationId xmlns:p14="http://schemas.microsoft.com/office/powerpoint/2010/main" val="1962678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four common ways that pesticides can enter your body: your eyes, nose, mouth or skin. To reduce your health risks, always wear the protective PPE required by the product label and know where to find the decontamination supplies.</a:t>
            </a:r>
          </a:p>
        </p:txBody>
      </p:sp>
      <p:sp>
        <p:nvSpPr>
          <p:cNvPr id="4" name="Slide Number Placeholder 3"/>
          <p:cNvSpPr>
            <a:spLocks noGrp="1"/>
          </p:cNvSpPr>
          <p:nvPr>
            <p:ph type="sldNum" sz="quarter" idx="5"/>
          </p:nvPr>
        </p:nvSpPr>
        <p:spPr/>
        <p:txBody>
          <a:bodyPr/>
          <a:lstStyle/>
          <a:p>
            <a:fld id="{8FD55BF8-9D55-4481-9DEB-B111ECBEFEC5}" type="slidenum">
              <a:rPr lang="en-US" smtClean="0"/>
              <a:t>27</a:t>
            </a:fld>
            <a:endParaRPr lang="en-US"/>
          </a:p>
        </p:txBody>
      </p:sp>
    </p:spTree>
    <p:extLst>
      <p:ext uri="{BB962C8B-B14F-4D97-AF65-F5344CB8AC3E}">
        <p14:creationId xmlns:p14="http://schemas.microsoft.com/office/powerpoint/2010/main" val="1323064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Knowing what to do in an emergency may be critical in minimizing damage to your health caused from pesticide exposure.</a:t>
            </a:r>
            <a:r>
              <a:rPr lang="en-US" sz="1200" kern="1200" baseline="3000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At a minimum, decontamination supplies should include soap, single use towels, change of clothes and water for routine or emergency washing. </a:t>
            </a:r>
          </a:p>
        </p:txBody>
      </p:sp>
      <p:sp>
        <p:nvSpPr>
          <p:cNvPr id="4" name="Slide Number Placeholder 3"/>
          <p:cNvSpPr>
            <a:spLocks noGrp="1"/>
          </p:cNvSpPr>
          <p:nvPr>
            <p:ph type="sldNum" sz="quarter" idx="5"/>
          </p:nvPr>
        </p:nvSpPr>
        <p:spPr/>
        <p:txBody>
          <a:bodyPr/>
          <a:lstStyle/>
          <a:p>
            <a:fld id="{8FD55BF8-9D55-4481-9DEB-B111ECBEFEC5}" type="slidenum">
              <a:rPr lang="en-US" smtClean="0"/>
              <a:t>28</a:t>
            </a:fld>
            <a:endParaRPr lang="en-US"/>
          </a:p>
        </p:txBody>
      </p:sp>
    </p:spTree>
    <p:extLst>
      <p:ext uri="{BB962C8B-B14F-4D97-AF65-F5344CB8AC3E}">
        <p14:creationId xmlns:p14="http://schemas.microsoft.com/office/powerpoint/2010/main" val="3544713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another source of clean water, such as a stream, lake, or pond is closer to you, you should use it in an emergency. Additional emergency eye flushing supplies or an eye wash station may also be required in case of accidental exposure of a pesticide to your eyes.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29</a:t>
            </a:fld>
            <a:endParaRPr lang="en-US"/>
          </a:p>
        </p:txBody>
      </p:sp>
    </p:spTree>
    <p:extLst>
      <p:ext uri="{BB962C8B-B14F-4D97-AF65-F5344CB8AC3E}">
        <p14:creationId xmlns:p14="http://schemas.microsoft.com/office/powerpoint/2010/main" val="325253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the responsibility of both you and the certified applicator supervising you to use each pesticide correctly by following the directions on the pesticide label. When you use a pesticide, your supervising applicator must give you access to the product label at all times while using the product, including mixing, loading, and/or applying.</a:t>
            </a:r>
          </a:p>
        </p:txBody>
      </p:sp>
      <p:sp>
        <p:nvSpPr>
          <p:cNvPr id="4" name="Slide Number Placeholder 3"/>
          <p:cNvSpPr>
            <a:spLocks noGrp="1"/>
          </p:cNvSpPr>
          <p:nvPr>
            <p:ph type="sldNum" sz="quarter" idx="5"/>
          </p:nvPr>
        </p:nvSpPr>
        <p:spPr/>
        <p:txBody>
          <a:bodyPr/>
          <a:lstStyle/>
          <a:p>
            <a:fld id="{8FD55BF8-9D55-4481-9DEB-B111ECBEFEC5}" type="slidenum">
              <a:rPr lang="en-US" smtClean="0"/>
              <a:t>31</a:t>
            </a:fld>
            <a:endParaRPr lang="en-US"/>
          </a:p>
        </p:txBody>
      </p:sp>
    </p:spTree>
    <p:extLst>
      <p:ext uri="{BB962C8B-B14F-4D97-AF65-F5344CB8AC3E}">
        <p14:creationId xmlns:p14="http://schemas.microsoft.com/office/powerpoint/2010/main" val="20737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Labels are found on pesticide product containers and give you information on the </a:t>
            </a:r>
            <a:r>
              <a:rPr lang="en-US" sz="1200" b="1" kern="1200" dirty="0">
                <a:solidFill>
                  <a:schemeClr val="tx1"/>
                </a:solidFill>
                <a:effectLst/>
                <a:latin typeface="+mn-lt"/>
                <a:ea typeface="+mn-ea"/>
                <a:cs typeface="+mn-cs"/>
              </a:rPr>
              <a:t>safe and effective</a:t>
            </a:r>
            <a:r>
              <a:rPr lang="en-US" sz="1200" kern="1200" dirty="0">
                <a:solidFill>
                  <a:schemeClr val="tx1"/>
                </a:solidFill>
                <a:effectLst/>
                <a:latin typeface="+mn-lt"/>
                <a:ea typeface="+mn-ea"/>
                <a:cs typeface="+mn-cs"/>
              </a:rPr>
              <a:t> use of the product. As a pesticide applicator, reading, understanding, and following all the directions and application restrictions on a label is one of the most important parts of your job. This includes information that might be with, and not on the container, such as a detachable pamphlet or a separate manual. If you cannot read and understand a product’s labeling, your supervisor must explain it to you. </a:t>
            </a:r>
            <a:r>
              <a:rPr lang="en-US" sz="1200" b="1" kern="1200" dirty="0">
                <a:solidFill>
                  <a:schemeClr val="tx1"/>
                </a:solidFill>
                <a:effectLst/>
                <a:latin typeface="+mn-lt"/>
                <a:ea typeface="+mn-ea"/>
                <a:cs typeface="+mn-cs"/>
              </a:rPr>
              <a:t>The label is the law.</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32</a:t>
            </a:fld>
            <a:endParaRPr lang="en-US"/>
          </a:p>
        </p:txBody>
      </p:sp>
    </p:spTree>
    <p:extLst>
      <p:ext uri="{BB962C8B-B14F-4D97-AF65-F5344CB8AC3E}">
        <p14:creationId xmlns:p14="http://schemas.microsoft.com/office/powerpoint/2010/main" val="428095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the product label directions, your supervising applicator must also provide you with instructions specific to the site, the equipment you are using, method of application, and any precautions you should take to perform the application. These instructions must also include ways to reduce risk to the environment.</a:t>
            </a:r>
          </a:p>
        </p:txBody>
      </p:sp>
      <p:sp>
        <p:nvSpPr>
          <p:cNvPr id="4" name="Slide Number Placeholder 3"/>
          <p:cNvSpPr>
            <a:spLocks noGrp="1"/>
          </p:cNvSpPr>
          <p:nvPr>
            <p:ph type="sldNum" sz="quarter" idx="5"/>
          </p:nvPr>
        </p:nvSpPr>
        <p:spPr/>
        <p:txBody>
          <a:bodyPr/>
          <a:lstStyle/>
          <a:p>
            <a:fld id="{8FD55BF8-9D55-4481-9DEB-B111ECBEFEC5}" type="slidenum">
              <a:rPr lang="en-US" smtClean="0"/>
              <a:t>33</a:t>
            </a:fld>
            <a:endParaRPr lang="en-US"/>
          </a:p>
        </p:txBody>
      </p:sp>
    </p:spTree>
    <p:extLst>
      <p:ext uri="{BB962C8B-B14F-4D97-AF65-F5344CB8AC3E}">
        <p14:creationId xmlns:p14="http://schemas.microsoft.com/office/powerpoint/2010/main" val="3886243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know the different parts of a pesticide label and the information within each part. You should always review the product label before using any pesticide.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Restricted use pesticides will contain a </a:t>
            </a:r>
            <a:r>
              <a:rPr lang="en-US" sz="1200" b="1" kern="1200" dirty="0">
                <a:solidFill>
                  <a:schemeClr val="tx1"/>
                </a:solidFill>
                <a:effectLst/>
                <a:latin typeface="+mn-lt"/>
                <a:ea typeface="+mn-ea"/>
                <a:cs typeface="+mn-cs"/>
              </a:rPr>
              <a:t>restricted use pesticide statement</a:t>
            </a:r>
            <a:r>
              <a:rPr lang="en-US" sz="1200" kern="1200" dirty="0">
                <a:solidFill>
                  <a:schemeClr val="tx1"/>
                </a:solidFill>
                <a:effectLst/>
                <a:latin typeface="+mn-lt"/>
                <a:ea typeface="+mn-ea"/>
                <a:cs typeface="+mn-cs"/>
              </a:rPr>
              <a:t> enclosed in a box located at the top of the front panel of the product label. This statement indicates why EPA classified the product as an RUP, whether its sale and use is limited to certified applicators only, or also to noncertified applicators under the direct supervision of a certified applicator. This statement will also let you know if the certified applicator must be </a:t>
            </a:r>
            <a:r>
              <a:rPr lang="en-US" sz="1200" b="1" kern="1200" dirty="0">
                <a:solidFill>
                  <a:schemeClr val="tx1"/>
                </a:solidFill>
                <a:effectLst/>
                <a:latin typeface="+mn-lt"/>
                <a:ea typeface="+mn-ea"/>
                <a:cs typeface="+mn-cs"/>
              </a:rPr>
              <a:t>physically present</a:t>
            </a:r>
            <a:r>
              <a:rPr lang="en-US" sz="1200" kern="1200" dirty="0">
                <a:solidFill>
                  <a:schemeClr val="tx1"/>
                </a:solidFill>
                <a:effectLst/>
                <a:latin typeface="+mn-lt"/>
                <a:ea typeface="+mn-ea"/>
                <a:cs typeface="+mn-cs"/>
              </a:rPr>
              <a:t> when you use the product.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34</a:t>
            </a:fld>
            <a:endParaRPr lang="en-US"/>
          </a:p>
        </p:txBody>
      </p:sp>
    </p:spTree>
    <p:extLst>
      <p:ext uri="{BB962C8B-B14F-4D97-AF65-F5344CB8AC3E}">
        <p14:creationId xmlns:p14="http://schemas.microsoft.com/office/powerpoint/2010/main" val="1456214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important information you should know on pesticide product labels include: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a:t>
            </a:r>
            <a:r>
              <a:rPr lang="en-US" sz="1200" b="1" kern="1200" dirty="0">
                <a:solidFill>
                  <a:schemeClr val="tx1"/>
                </a:solidFill>
                <a:effectLst/>
                <a:latin typeface="+mn-lt"/>
                <a:ea typeface="+mn-ea"/>
                <a:cs typeface="+mn-cs"/>
              </a:rPr>
              <a:t>Brand name</a:t>
            </a:r>
            <a:r>
              <a:rPr lang="en-US" sz="1200" kern="1200" dirty="0">
                <a:solidFill>
                  <a:schemeClr val="tx1"/>
                </a:solidFill>
                <a:effectLst/>
                <a:latin typeface="+mn-lt"/>
                <a:ea typeface="+mn-ea"/>
                <a:cs typeface="+mn-cs"/>
              </a:rPr>
              <a:t> or the commercial name of the pesticide. This is usually the biggest, most noticeable word on the front of the label.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EPA Registration Number</a:t>
            </a:r>
            <a:r>
              <a:rPr lang="en-US" sz="1200" kern="1200" dirty="0">
                <a:solidFill>
                  <a:schemeClr val="tx1"/>
                </a:solidFill>
                <a:effectLst/>
                <a:latin typeface="+mn-lt"/>
                <a:ea typeface="+mn-ea"/>
                <a:cs typeface="+mn-cs"/>
              </a:rPr>
              <a:t> is the unique number given to each pesticide by the EPA. This number identifies the product and gives medical personnel valuable information in an emergency.</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35</a:t>
            </a:fld>
            <a:endParaRPr lang="en-US"/>
          </a:p>
        </p:txBody>
      </p:sp>
    </p:spTree>
    <p:extLst>
      <p:ext uri="{BB962C8B-B14F-4D97-AF65-F5344CB8AC3E}">
        <p14:creationId xmlns:p14="http://schemas.microsoft.com/office/powerpoint/2010/main" val="180853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Examples of non-agricultural sites include wildland, urban areas, wood treatment facilities, structures, commodities, landscapes, golf courses and others.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7</a:t>
            </a:fld>
            <a:endParaRPr lang="en-US"/>
          </a:p>
        </p:txBody>
      </p:sp>
    </p:spTree>
    <p:extLst>
      <p:ext uri="{BB962C8B-B14F-4D97-AF65-F5344CB8AC3E}">
        <p14:creationId xmlns:p14="http://schemas.microsoft.com/office/powerpoint/2010/main" val="1433611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Signal Words </a:t>
            </a:r>
            <a:r>
              <a:rPr lang="en-US" sz="1200" kern="1200" dirty="0">
                <a:solidFill>
                  <a:schemeClr val="tx1"/>
                </a:solidFill>
                <a:effectLst/>
                <a:latin typeface="+mn-lt"/>
                <a:ea typeface="+mn-ea"/>
                <a:cs typeface="+mn-cs"/>
              </a:rPr>
              <a:t>are found in capital letters on the front panel of a label that indicate how poisonous the product is.  There are four signal words used to describe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immediate or acute, short-term toxicity of the product: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DANGER WITH SKULL AND CROSS BONES</a:t>
            </a:r>
            <a:r>
              <a:rPr lang="en-US" sz="1200" kern="1200" dirty="0">
                <a:solidFill>
                  <a:schemeClr val="tx1"/>
                </a:solidFill>
                <a:effectLst/>
                <a:latin typeface="+mn-lt"/>
                <a:ea typeface="+mn-ea"/>
                <a:cs typeface="+mn-cs"/>
              </a:rPr>
              <a:t> and the word </a:t>
            </a:r>
            <a:r>
              <a:rPr lang="en-US" sz="1200" b="1" kern="1200" dirty="0">
                <a:solidFill>
                  <a:schemeClr val="tx1"/>
                </a:solidFill>
                <a:effectLst/>
                <a:latin typeface="+mn-lt"/>
                <a:ea typeface="+mn-ea"/>
                <a:cs typeface="+mn-cs"/>
              </a:rPr>
              <a:t>POISON </a:t>
            </a:r>
            <a:r>
              <a:rPr lang="en-US" sz="1200" kern="1200" dirty="0">
                <a:solidFill>
                  <a:schemeClr val="tx1"/>
                </a:solidFill>
                <a:effectLst/>
                <a:latin typeface="+mn-lt"/>
                <a:ea typeface="+mn-ea"/>
                <a:cs typeface="+mn-cs"/>
              </a:rPr>
              <a:t>printed in red ink. This means that the pesticide is highly toxic or extremely poisonous and will make you very sick or may cause death if absorbed through one or more routes, including the skin, if swallowed, or if inhaled.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DANGER </a:t>
            </a:r>
            <a:r>
              <a:rPr lang="en-US" sz="1200" kern="1200" dirty="0">
                <a:solidFill>
                  <a:schemeClr val="tx1"/>
                </a:solidFill>
                <a:effectLst/>
                <a:latin typeface="+mn-lt"/>
                <a:ea typeface="+mn-ea"/>
                <a:cs typeface="+mn-cs"/>
              </a:rPr>
              <a:t>means the pesticide is very poisonous if it enters your body, or it is corrosive and causes irreversible damage to the skin or eyes.  Even small amounts of this product will cause serious harm.</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WARNING </a:t>
            </a:r>
            <a:r>
              <a:rPr lang="en-US" sz="1200" kern="1200" dirty="0">
                <a:solidFill>
                  <a:schemeClr val="tx1"/>
                </a:solidFill>
                <a:effectLst/>
                <a:latin typeface="+mn-lt"/>
                <a:ea typeface="+mn-ea"/>
                <a:cs typeface="+mn-cs"/>
              </a:rPr>
              <a:t>means the pesticide is moderately toxic or poisonous through one or more routes, including if absorbed through the skin, if swallowed or if inhaled, or causes moderate eye or skin irritation.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CAUTION</a:t>
            </a:r>
            <a:r>
              <a:rPr lang="en-US" sz="1200" kern="1200" dirty="0">
                <a:solidFill>
                  <a:schemeClr val="tx1"/>
                </a:solidFill>
                <a:effectLst/>
                <a:latin typeface="+mn-lt"/>
                <a:ea typeface="+mn-ea"/>
                <a:cs typeface="+mn-cs"/>
              </a:rPr>
              <a:t> means slightly toxic but it can still make you sick if absorbed through one or more routes, including by the skin, if inhaled, or if it gets into the eye.</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36</a:t>
            </a:fld>
            <a:endParaRPr lang="en-US"/>
          </a:p>
        </p:txBody>
      </p:sp>
    </p:spTree>
    <p:extLst>
      <p:ext uri="{BB962C8B-B14F-4D97-AF65-F5344CB8AC3E}">
        <p14:creationId xmlns:p14="http://schemas.microsoft.com/office/powerpoint/2010/main" val="1333013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First Aid Instructions </a:t>
            </a:r>
            <a:r>
              <a:rPr lang="en-US" sz="1200" kern="1200" dirty="0">
                <a:solidFill>
                  <a:schemeClr val="tx1"/>
                </a:solidFill>
                <a:effectLst/>
                <a:latin typeface="+mn-lt"/>
                <a:ea typeface="+mn-ea"/>
                <a:cs typeface="+mn-cs"/>
              </a:rPr>
              <a:t>tell you what to do if you get the pesticide in your eyes, inhale it into your lungs, swallow it, or get it on your skin. It also provides a number to call in case of an emergency.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Precautionary Statements</a:t>
            </a:r>
            <a:r>
              <a:rPr lang="en-US" sz="1200" kern="1200" dirty="0">
                <a:solidFill>
                  <a:schemeClr val="tx1"/>
                </a:solidFill>
                <a:effectLst/>
                <a:latin typeface="+mn-lt"/>
                <a:ea typeface="+mn-ea"/>
                <a:cs typeface="+mn-cs"/>
              </a:rPr>
              <a:t> explain the potential hazards to humans and domestic animals, health risks, and the protections you need to take while using the product. It will also tell you what personal protective equipment (PPE) you must use when mixing, loading or applying the pesticide, or when you clean, repair and maintain application equipment. The type of PPE depends on the toxicity of the product.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Environmental Hazards Statement</a:t>
            </a:r>
            <a:r>
              <a:rPr lang="en-US" sz="1200" kern="1200" dirty="0">
                <a:solidFill>
                  <a:schemeClr val="tx1"/>
                </a:solidFill>
                <a:effectLst/>
                <a:latin typeface="+mn-lt"/>
                <a:ea typeface="+mn-ea"/>
                <a:cs typeface="+mn-cs"/>
              </a:rPr>
              <a:t> is found under the Precautionary Statements. It gives you information about how the pesticide can harm the environment and the steps you must take to prevent contamination.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Directions for Use</a:t>
            </a:r>
            <a:r>
              <a:rPr lang="en-US" sz="1200" kern="1200" dirty="0">
                <a:solidFill>
                  <a:schemeClr val="tx1"/>
                </a:solidFill>
                <a:effectLst/>
                <a:latin typeface="+mn-lt"/>
                <a:ea typeface="+mn-ea"/>
                <a:cs typeface="+mn-cs"/>
              </a:rPr>
              <a:t> section opens with two important statements reminding the applicator to follow all pesticide label directions and not to allow the pesticide to contact anyone directly or indirectly. This section identifies the sites where you may use the pesticide, the application rates, the type of equipment to use, and any application restrictions.</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37</a:t>
            </a:fld>
            <a:endParaRPr lang="en-US"/>
          </a:p>
        </p:txBody>
      </p:sp>
    </p:spTree>
    <p:extLst>
      <p:ext uri="{BB962C8B-B14F-4D97-AF65-F5344CB8AC3E}">
        <p14:creationId xmlns:p14="http://schemas.microsoft.com/office/powerpoint/2010/main" val="4081687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the information on the product label is very important to the safety and success of your work. Other things your supervising certified applicator must do (and that you may do) to be safe when applying pesticides 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Your supervising certified applicator is responsible for </a:t>
            </a:r>
            <a:r>
              <a:rPr lang="en-US" sz="1200" b="1" kern="1200" dirty="0">
                <a:solidFill>
                  <a:schemeClr val="tx1"/>
                </a:solidFill>
                <a:effectLst/>
                <a:latin typeface="+mn-lt"/>
                <a:ea typeface="+mn-ea"/>
                <a:cs typeface="+mn-cs"/>
              </a:rPr>
              <a:t>inspecting</a:t>
            </a:r>
            <a:r>
              <a:rPr lang="en-US" sz="1200" kern="1200" dirty="0">
                <a:solidFill>
                  <a:schemeClr val="tx1"/>
                </a:solidFill>
                <a:effectLst/>
                <a:latin typeface="+mn-lt"/>
                <a:ea typeface="+mn-ea"/>
                <a:cs typeface="+mn-cs"/>
              </a:rPr>
              <a:t> your equipment each day before it is used for mixing, loading, transferring, or applying pesticides to make sure it is working correctly. They must also ensure that you know how to use the equipment safely to prevent accidents or pesticide exposure to you, others or the environment. </a:t>
            </a:r>
          </a:p>
        </p:txBody>
      </p:sp>
      <p:sp>
        <p:nvSpPr>
          <p:cNvPr id="4" name="Slide Number Placeholder 3"/>
          <p:cNvSpPr>
            <a:spLocks noGrp="1"/>
          </p:cNvSpPr>
          <p:nvPr>
            <p:ph type="sldNum" sz="quarter" idx="5"/>
          </p:nvPr>
        </p:nvSpPr>
        <p:spPr/>
        <p:txBody>
          <a:bodyPr/>
          <a:lstStyle/>
          <a:p>
            <a:fld id="{8FD55BF8-9D55-4481-9DEB-B111ECBEFEC5}" type="slidenum">
              <a:rPr lang="en-US" smtClean="0"/>
              <a:t>38</a:t>
            </a:fld>
            <a:endParaRPr lang="en-US"/>
          </a:p>
        </p:txBody>
      </p:sp>
    </p:spTree>
    <p:extLst>
      <p:ext uri="{BB962C8B-B14F-4D97-AF65-F5344CB8AC3E}">
        <p14:creationId xmlns:p14="http://schemas.microsoft.com/office/powerpoint/2010/main" val="792739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Always </a:t>
            </a:r>
            <a:r>
              <a:rPr lang="en-US" sz="1200" b="1" kern="1200" dirty="0">
                <a:solidFill>
                  <a:schemeClr val="tx1"/>
                </a:solidFill>
                <a:effectLst/>
                <a:latin typeface="+mn-lt"/>
                <a:ea typeface="+mn-ea"/>
                <a:cs typeface="+mn-cs"/>
              </a:rPr>
              <a:t>transport </a:t>
            </a:r>
            <a:r>
              <a:rPr lang="en-US" sz="1200" kern="1200" dirty="0">
                <a:solidFill>
                  <a:schemeClr val="tx1"/>
                </a:solidFill>
                <a:effectLst/>
                <a:latin typeface="+mn-lt"/>
                <a:ea typeface="+mn-ea"/>
                <a:cs typeface="+mn-cs"/>
              </a:rPr>
              <a:t>pesticides securely in a truck bed, cargo area or other area away from the driver or passenger compartment.  Check containers for leaks before loading and unloading, protect them from damage, and monitor them during transport. Never leave pesticides unattended and when possible store them in a locked area.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39</a:t>
            </a:fld>
            <a:endParaRPr lang="en-US"/>
          </a:p>
        </p:txBody>
      </p:sp>
    </p:spTree>
    <p:extLst>
      <p:ext uri="{BB962C8B-B14F-4D97-AF65-F5344CB8AC3E}">
        <p14:creationId xmlns:p14="http://schemas.microsoft.com/office/powerpoint/2010/main" val="280584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Information on how to </a:t>
            </a:r>
            <a:r>
              <a:rPr lang="en-US" sz="1200" b="1" kern="1200" dirty="0">
                <a:solidFill>
                  <a:schemeClr val="tx1"/>
                </a:solidFill>
                <a:effectLst/>
                <a:latin typeface="+mn-lt"/>
                <a:ea typeface="+mn-ea"/>
                <a:cs typeface="+mn-cs"/>
              </a:rPr>
              <a:t>store or dispose</a:t>
            </a:r>
            <a:r>
              <a:rPr lang="en-US" sz="1200" kern="1200" dirty="0">
                <a:solidFill>
                  <a:schemeClr val="tx1"/>
                </a:solidFill>
                <a:effectLst/>
                <a:latin typeface="+mn-lt"/>
                <a:ea typeface="+mn-ea"/>
                <a:cs typeface="+mn-cs"/>
              </a:rPr>
              <a:t> of unused product is typically found near the end of the label. Specific storage conditions, such as the temperature range or distance from other products may be required to keep the product safe for future use or from creating a hazard, such as a fire or environmental contamination. </a:t>
            </a:r>
          </a:p>
        </p:txBody>
      </p:sp>
      <p:sp>
        <p:nvSpPr>
          <p:cNvPr id="4" name="Slide Number Placeholder 3"/>
          <p:cNvSpPr>
            <a:spLocks noGrp="1"/>
          </p:cNvSpPr>
          <p:nvPr>
            <p:ph type="sldNum" sz="quarter" idx="5"/>
          </p:nvPr>
        </p:nvSpPr>
        <p:spPr/>
        <p:txBody>
          <a:bodyPr/>
          <a:lstStyle/>
          <a:p>
            <a:fld id="{8FD55BF8-9D55-4481-9DEB-B111ECBEFEC5}" type="slidenum">
              <a:rPr lang="en-US" smtClean="0"/>
              <a:t>40</a:t>
            </a:fld>
            <a:endParaRPr lang="en-US"/>
          </a:p>
        </p:txBody>
      </p:sp>
    </p:spTree>
    <p:extLst>
      <p:ext uri="{BB962C8B-B14F-4D97-AF65-F5344CB8AC3E}">
        <p14:creationId xmlns:p14="http://schemas.microsoft.com/office/powerpoint/2010/main" val="254318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It is also important to read the label before using a pesticide in case of </a:t>
            </a:r>
            <a:r>
              <a:rPr lang="en-US" sz="1200" b="1" kern="1200" dirty="0">
                <a:solidFill>
                  <a:schemeClr val="tx1"/>
                </a:solidFill>
                <a:effectLst/>
                <a:latin typeface="+mn-lt"/>
                <a:ea typeface="+mn-ea"/>
                <a:cs typeface="+mn-cs"/>
              </a:rPr>
              <a:t>a spill</a:t>
            </a:r>
            <a:r>
              <a:rPr lang="en-US" sz="1200" kern="1200" dirty="0">
                <a:solidFill>
                  <a:schemeClr val="tx1"/>
                </a:solidFill>
                <a:effectLst/>
                <a:latin typeface="+mn-lt"/>
                <a:ea typeface="+mn-ea"/>
                <a:cs typeface="+mn-cs"/>
              </a:rPr>
              <a:t>. If a spill does occur, first protect yourself by using the PPE listed on the product label. Always contact your supervisor for instructions or in an emergency, call 9-1-1. For additional help call the emergency contact number listed on the product label.</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41</a:t>
            </a:fld>
            <a:endParaRPr lang="en-US"/>
          </a:p>
        </p:txBody>
      </p:sp>
    </p:spTree>
    <p:extLst>
      <p:ext uri="{BB962C8B-B14F-4D97-AF65-F5344CB8AC3E}">
        <p14:creationId xmlns:p14="http://schemas.microsoft.com/office/powerpoint/2010/main" val="332062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four C’s for emergency spills are: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Control </a:t>
            </a:r>
            <a:r>
              <a:rPr lang="en-US" sz="1200" kern="1200" dirty="0">
                <a:solidFill>
                  <a:schemeClr val="tx1"/>
                </a:solidFill>
                <a:effectLst/>
                <a:latin typeface="+mn-lt"/>
                <a:ea typeface="+mn-ea"/>
                <a:cs typeface="+mn-cs"/>
              </a:rPr>
              <a:t>the spill. Stop the spill or leak by returning the container to an upright position, turning off the pump, or closing valves.</a:t>
            </a:r>
          </a:p>
          <a:p>
            <a:pPr lvl="0"/>
            <a:r>
              <a:rPr lang="en-US" sz="1200" b="1" kern="1200" dirty="0">
                <a:solidFill>
                  <a:schemeClr val="tx1"/>
                </a:solidFill>
                <a:effectLst/>
                <a:latin typeface="+mn-lt"/>
                <a:ea typeface="+mn-ea"/>
                <a:cs typeface="+mn-cs"/>
              </a:rPr>
              <a:t>Contain</a:t>
            </a:r>
            <a:r>
              <a:rPr lang="en-US" sz="1200" kern="1200" dirty="0">
                <a:solidFill>
                  <a:schemeClr val="tx1"/>
                </a:solidFill>
                <a:effectLst/>
                <a:latin typeface="+mn-lt"/>
                <a:ea typeface="+mn-ea"/>
                <a:cs typeface="+mn-cs"/>
              </a:rPr>
              <a:t> the spill with absorbent material, such as kitty litter, sand or clay.  Keep others away from the spill area.</a:t>
            </a:r>
          </a:p>
          <a:p>
            <a:pPr lvl="0"/>
            <a:r>
              <a:rPr lang="en-US" sz="1200" b="1" kern="1200" dirty="0">
                <a:solidFill>
                  <a:schemeClr val="tx1"/>
                </a:solidFill>
                <a:effectLst/>
                <a:latin typeface="+mn-lt"/>
                <a:ea typeface="+mn-ea"/>
                <a:cs typeface="+mn-cs"/>
              </a:rPr>
              <a:t>Clean up </a:t>
            </a:r>
            <a:r>
              <a:rPr lang="en-US" sz="1200" kern="1200" dirty="0">
                <a:solidFill>
                  <a:schemeClr val="tx1"/>
                </a:solidFill>
                <a:effectLst/>
                <a:latin typeface="+mn-lt"/>
                <a:ea typeface="+mn-ea"/>
                <a:cs typeface="+mn-cs"/>
              </a:rPr>
              <a:t>the spill.  Never wash it down as this will only contaminate a much larger area. Dispose of pesticide waste according to label directions and in a safe and legal manner. </a:t>
            </a:r>
          </a:p>
          <a:p>
            <a:pPr lvl="0"/>
            <a:r>
              <a:rPr lang="en-US" sz="1200" b="1" kern="1200" dirty="0">
                <a:solidFill>
                  <a:schemeClr val="tx1"/>
                </a:solidFill>
                <a:effectLst/>
                <a:latin typeface="+mn-lt"/>
                <a:ea typeface="+mn-ea"/>
                <a:cs typeface="+mn-cs"/>
              </a:rPr>
              <a:t>Contact </a:t>
            </a:r>
            <a:r>
              <a:rPr lang="en-US" sz="1200" kern="1200" dirty="0">
                <a:solidFill>
                  <a:schemeClr val="tx1"/>
                </a:solidFill>
                <a:effectLst/>
                <a:latin typeface="+mn-lt"/>
                <a:ea typeface="+mn-ea"/>
                <a:cs typeface="+mn-cs"/>
              </a:rPr>
              <a:t>your supervising applicator immediately. States and tribes may require reporting of pesticide spills.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42</a:t>
            </a:fld>
            <a:endParaRPr lang="en-US"/>
          </a:p>
        </p:txBody>
      </p:sp>
    </p:spTree>
    <p:extLst>
      <p:ext uri="{BB962C8B-B14F-4D97-AF65-F5344CB8AC3E}">
        <p14:creationId xmlns:p14="http://schemas.microsoft.com/office/powerpoint/2010/main" val="483578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most effective way to protect yourself from pesticides and pesticide residue before, during and after using a pesticide, is to use the PPE required by the pesticide label. The product label will tell you which type of PPE you must use.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44</a:t>
            </a:fld>
            <a:endParaRPr lang="en-US"/>
          </a:p>
        </p:txBody>
      </p:sp>
    </p:spTree>
    <p:extLst>
      <p:ext uri="{BB962C8B-B14F-4D97-AF65-F5344CB8AC3E}">
        <p14:creationId xmlns:p14="http://schemas.microsoft.com/office/powerpoint/2010/main" val="3801889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It is the responsibility of the certified applicator supervising you to provide the PPE that is required by the product label and make sure it is worn and used correctly when mixing, loading, applying or otherwise using Pesticides. PPE must be clean and in proper operating condition. Depending on the protection that is needed for the pesticide you are using, PPE is made from different types of materials and can be reusable or disposable. Reusable PPE, such as gloves, aprons, eye protection, coveralls, boots and respirators, must be properly cleaned and maintained after each use. If PPE is torn or saturated with pesticides, throw it away.` Never use damaged PPE and never clean and reuse single use PPE.</a:t>
            </a:r>
          </a:p>
        </p:txBody>
      </p:sp>
      <p:sp>
        <p:nvSpPr>
          <p:cNvPr id="4" name="Slide Number Placeholder 3"/>
          <p:cNvSpPr>
            <a:spLocks noGrp="1"/>
          </p:cNvSpPr>
          <p:nvPr>
            <p:ph type="sldNum" sz="quarter" idx="5"/>
          </p:nvPr>
        </p:nvSpPr>
        <p:spPr/>
        <p:txBody>
          <a:bodyPr/>
          <a:lstStyle/>
          <a:p>
            <a:fld id="{8FD55BF8-9D55-4481-9DEB-B111ECBEFEC5}" type="slidenum">
              <a:rPr lang="en-US" smtClean="0"/>
              <a:t>45</a:t>
            </a:fld>
            <a:endParaRPr lang="en-US"/>
          </a:p>
        </p:txBody>
      </p:sp>
    </p:spTree>
    <p:extLst>
      <p:ext uri="{BB962C8B-B14F-4D97-AF65-F5344CB8AC3E}">
        <p14:creationId xmlns:p14="http://schemas.microsoft.com/office/powerpoint/2010/main" val="1848377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pesticide label requires you to wear a respirator, it must be clean, working correctly and inspected prior to use. Your supervising applicator is responsible to ensure you take all the steps necessary to wear a respirator safely.</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46</a:t>
            </a:fld>
            <a:endParaRPr lang="en-US"/>
          </a:p>
        </p:txBody>
      </p:sp>
    </p:spTree>
    <p:extLst>
      <p:ext uri="{BB962C8B-B14F-4D97-AF65-F5344CB8AC3E}">
        <p14:creationId xmlns:p14="http://schemas.microsoft.com/office/powerpoint/2010/main" val="248287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Federal regulations require this training to </a:t>
            </a:r>
            <a:r>
              <a:rPr lang="en-US" sz="1200" b="1" kern="1200" dirty="0">
                <a:solidFill>
                  <a:schemeClr val="tx1"/>
                </a:solidFill>
                <a:effectLst/>
                <a:latin typeface="+mn-lt"/>
                <a:ea typeface="+mn-ea"/>
                <a:cs typeface="+mn-cs"/>
              </a:rPr>
              <a:t>inform</a:t>
            </a:r>
            <a:r>
              <a:rPr lang="en-US" sz="1200" kern="1200" dirty="0">
                <a:solidFill>
                  <a:schemeClr val="tx1"/>
                </a:solidFill>
                <a:effectLst/>
                <a:latin typeface="+mn-lt"/>
                <a:ea typeface="+mn-ea"/>
                <a:cs typeface="+mn-cs"/>
              </a:rPr>
              <a:t> you about the pesticide hazards you may encounter and demonstrate the steps you can take to </a:t>
            </a:r>
            <a:r>
              <a:rPr lang="en-US" sz="1200" b="1" kern="1200" dirty="0">
                <a:solidFill>
                  <a:schemeClr val="tx1"/>
                </a:solidFill>
                <a:effectLst/>
                <a:latin typeface="+mn-lt"/>
                <a:ea typeface="+mn-ea"/>
                <a:cs typeface="+mn-cs"/>
              </a:rPr>
              <a:t>protect</a:t>
            </a:r>
            <a:r>
              <a:rPr lang="en-US" sz="1200" kern="1200" dirty="0">
                <a:solidFill>
                  <a:schemeClr val="tx1"/>
                </a:solidFill>
                <a:effectLst/>
                <a:latin typeface="+mn-lt"/>
                <a:ea typeface="+mn-ea"/>
                <a:cs typeface="+mn-cs"/>
              </a:rPr>
              <a:t> yourself, your family, and others from pesticide exposure. You will also learn the specific responsibilities that apply to you and your supervisor when applying pesticides.</a:t>
            </a:r>
          </a:p>
        </p:txBody>
      </p:sp>
      <p:sp>
        <p:nvSpPr>
          <p:cNvPr id="4" name="Slide Number Placeholder 3"/>
          <p:cNvSpPr>
            <a:spLocks noGrp="1"/>
          </p:cNvSpPr>
          <p:nvPr>
            <p:ph type="sldNum" sz="quarter" idx="5"/>
          </p:nvPr>
        </p:nvSpPr>
        <p:spPr/>
        <p:txBody>
          <a:bodyPr/>
          <a:lstStyle/>
          <a:p>
            <a:fld id="{8FD55BF8-9D55-4481-9DEB-B111ECBEFEC5}" type="slidenum">
              <a:rPr lang="en-US" smtClean="0"/>
              <a:t>8</a:t>
            </a:fld>
            <a:endParaRPr lang="en-US"/>
          </a:p>
        </p:txBody>
      </p:sp>
    </p:spTree>
    <p:extLst>
      <p:ext uri="{BB962C8B-B14F-4D97-AF65-F5344CB8AC3E}">
        <p14:creationId xmlns:p14="http://schemas.microsoft.com/office/powerpoint/2010/main" val="2938277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avoid contact with pesticides and pesticide residue, never remove your PPE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you are doing activities such as mixing and loading, or working on application equipment.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finished using a RUP, remove each piece of PPE in a specific order to prevent exposure to residues. Remember that </a:t>
            </a:r>
            <a:r>
              <a:rPr lang="en-US" sz="1200" b="1" kern="1200" dirty="0">
                <a:solidFill>
                  <a:schemeClr val="tx1"/>
                </a:solidFill>
                <a:effectLst/>
                <a:latin typeface="+mn-lt"/>
                <a:ea typeface="+mn-ea"/>
                <a:cs typeface="+mn-cs"/>
              </a:rPr>
              <a:t>dirty</a:t>
            </a:r>
            <a:r>
              <a:rPr lang="en-US" sz="1200" kern="1200" dirty="0">
                <a:solidFill>
                  <a:schemeClr val="tx1"/>
                </a:solidFill>
                <a:effectLst/>
                <a:latin typeface="+mn-lt"/>
                <a:ea typeface="+mn-ea"/>
                <a:cs typeface="+mn-cs"/>
              </a:rPr>
              <a:t> gloves touch the outside of </a:t>
            </a:r>
            <a:r>
              <a:rPr lang="en-US" sz="1200" b="1" kern="1200" dirty="0">
                <a:solidFill>
                  <a:schemeClr val="tx1"/>
                </a:solidFill>
                <a:effectLst/>
                <a:latin typeface="+mn-lt"/>
                <a:ea typeface="+mn-ea"/>
                <a:cs typeface="+mn-cs"/>
              </a:rPr>
              <a:t>dirty</a:t>
            </a:r>
            <a:r>
              <a:rPr lang="en-US" sz="1200" kern="1200" dirty="0">
                <a:solidFill>
                  <a:schemeClr val="tx1"/>
                </a:solidFill>
                <a:effectLst/>
                <a:latin typeface="+mn-lt"/>
                <a:ea typeface="+mn-ea"/>
                <a:cs typeface="+mn-cs"/>
              </a:rPr>
              <a:t> PPE, and </a:t>
            </a:r>
            <a:r>
              <a:rPr lang="en-US" sz="1200" b="1" kern="1200" dirty="0">
                <a:solidFill>
                  <a:schemeClr val="tx1"/>
                </a:solidFill>
                <a:effectLst/>
                <a:latin typeface="+mn-lt"/>
                <a:ea typeface="+mn-ea"/>
                <a:cs typeface="+mn-cs"/>
              </a:rPr>
              <a:t>clean</a:t>
            </a:r>
            <a:r>
              <a:rPr lang="en-US" sz="1200" kern="1200" dirty="0">
                <a:solidFill>
                  <a:schemeClr val="tx1"/>
                </a:solidFill>
                <a:effectLst/>
                <a:latin typeface="+mn-lt"/>
                <a:ea typeface="+mn-ea"/>
                <a:cs typeface="+mn-cs"/>
              </a:rPr>
              <a:t> gloves or </a:t>
            </a:r>
            <a:r>
              <a:rPr lang="en-US" sz="1200" b="1" kern="1200" dirty="0">
                <a:solidFill>
                  <a:schemeClr val="tx1"/>
                </a:solidFill>
                <a:effectLst/>
                <a:latin typeface="+mn-lt"/>
                <a:ea typeface="+mn-ea"/>
                <a:cs typeface="+mn-cs"/>
              </a:rPr>
              <a:t>clean</a:t>
            </a:r>
            <a:r>
              <a:rPr lang="en-US" sz="1200" kern="1200" dirty="0">
                <a:solidFill>
                  <a:schemeClr val="tx1"/>
                </a:solidFill>
                <a:effectLst/>
                <a:latin typeface="+mn-lt"/>
                <a:ea typeface="+mn-ea"/>
                <a:cs typeface="+mn-cs"/>
              </a:rPr>
              <a:t> hands touch the clean parts of your PPE.  Always wear gloves, eye protection and boots when washing dirty PPE, and keep your clean clothes and clean PPE in an area free from pesticides or pesticide residues.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47</a:t>
            </a:fld>
            <a:endParaRPr lang="en-US"/>
          </a:p>
        </p:txBody>
      </p:sp>
    </p:spTree>
    <p:extLst>
      <p:ext uri="{BB962C8B-B14F-4D97-AF65-F5344CB8AC3E}">
        <p14:creationId xmlns:p14="http://schemas.microsoft.com/office/powerpoint/2010/main" val="1438847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Immediately at the end of your work period, wash your body with soap, shampoo your hair and change into clean clothes, especially before having any physical contact with others. This is important as your work clothes may have pesticide residues on them and these steps reduce the risk of pesticide exposure to yourself and others.</a:t>
            </a:r>
          </a:p>
        </p:txBody>
      </p:sp>
      <p:sp>
        <p:nvSpPr>
          <p:cNvPr id="4" name="Slide Number Placeholder 3"/>
          <p:cNvSpPr>
            <a:spLocks noGrp="1"/>
          </p:cNvSpPr>
          <p:nvPr>
            <p:ph type="sldNum" sz="quarter" idx="5"/>
          </p:nvPr>
        </p:nvSpPr>
        <p:spPr/>
        <p:txBody>
          <a:bodyPr/>
          <a:lstStyle/>
          <a:p>
            <a:fld id="{8FD55BF8-9D55-4481-9DEB-B111ECBEFEC5}" type="slidenum">
              <a:rPr lang="en-US" smtClean="0"/>
              <a:t>48</a:t>
            </a:fld>
            <a:endParaRPr lang="en-US"/>
          </a:p>
        </p:txBody>
      </p:sp>
    </p:spTree>
    <p:extLst>
      <p:ext uri="{BB962C8B-B14F-4D97-AF65-F5344CB8AC3E}">
        <p14:creationId xmlns:p14="http://schemas.microsoft.com/office/powerpoint/2010/main" val="2110846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it is possible that harmful pesticide residues may be on you and your work clothes, there are things you can do to protect yourself, your co-workers, your children and other family members from being exposed to pesticide residues. Children and pregnant individuals are especially at risk as pesticide exposure may lead to birth defects, learning problems, low birthweight, premature birth or miscarriage. </a:t>
            </a: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50</a:t>
            </a:fld>
            <a:endParaRPr lang="en-US"/>
          </a:p>
        </p:txBody>
      </p:sp>
    </p:spTree>
    <p:extLst>
      <p:ext uri="{BB962C8B-B14F-4D97-AF65-F5344CB8AC3E}">
        <p14:creationId xmlns:p14="http://schemas.microsoft.com/office/powerpoint/2010/main" val="536484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AR" sz="1200" kern="1200" dirty="0" err="1">
                <a:solidFill>
                  <a:schemeClr val="tx1"/>
                </a:solidFill>
                <a:effectLst/>
                <a:latin typeface="+mn-lt"/>
                <a:ea typeface="+mn-ea"/>
                <a:cs typeface="+mn-cs"/>
              </a:rPr>
              <a:t>To</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keep</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everyone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safe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you</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should</a:t>
            </a:r>
            <a:r>
              <a:rPr lang="es-AR"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Wash your hands before touching your eyes or mouth and before eating, drinking, and smoking, chewing gum or tobacco, using the toilet, and handling your phone.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Never take pesticides or empty pesticide containers home with you. Even if they are rinsed they are never completely free of pesticides. Do not put pesticides in any unmarked container and never pour pesticides from their original containers into food or beverage containers. This is very dangerous and illegal. An unsuspecting adult or child may mistake the pesticide for food or drink and swallow it. </a:t>
            </a:r>
          </a:p>
          <a:p>
            <a:pPr lvl="0"/>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51</a:t>
            </a:fld>
            <a:endParaRPr lang="en-US"/>
          </a:p>
        </p:txBody>
      </p:sp>
    </p:spTree>
    <p:extLst>
      <p:ext uri="{BB962C8B-B14F-4D97-AF65-F5344CB8AC3E}">
        <p14:creationId xmlns:p14="http://schemas.microsoft.com/office/powerpoint/2010/main" val="1123660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Remove your work shoes or boots before entering your home.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Keep dirty work clothes separate from family or other clothes and away from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Wash your work clothes in hot, soapy water before wearing them again. Do not wash your work clothes and any non-work clothes together.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possible, rinse the washing machine at least twice before doing family laundry.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Air-dry work clothes outside when possible to allow sunlight to help breakdown any remaining pesticide residue.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52</a:t>
            </a:fld>
            <a:endParaRPr lang="en-US"/>
          </a:p>
        </p:txBody>
      </p:sp>
    </p:spTree>
    <p:extLst>
      <p:ext uri="{BB962C8B-B14F-4D97-AF65-F5344CB8AC3E}">
        <p14:creationId xmlns:p14="http://schemas.microsoft.com/office/powerpoint/2010/main" val="2263408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Exposure to pesticides and pesticide residues can be harmful to anyone, so keep household members away from treated areas or items that may have pesticide residue on them. Remember to always keep pesticides out of the reach of children.  </a:t>
            </a: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53</a:t>
            </a:fld>
            <a:endParaRPr lang="en-US"/>
          </a:p>
        </p:txBody>
      </p:sp>
    </p:spTree>
    <p:extLst>
      <p:ext uri="{BB962C8B-B14F-4D97-AF65-F5344CB8AC3E}">
        <p14:creationId xmlns:p14="http://schemas.microsoft.com/office/powerpoint/2010/main" val="2151437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Contact with a pesticide or pesticide residue is called </a:t>
            </a:r>
            <a:r>
              <a:rPr lang="en-US" sz="1200" b="1" kern="1200" dirty="0">
                <a:solidFill>
                  <a:schemeClr val="tx1"/>
                </a:solidFill>
                <a:effectLst/>
                <a:latin typeface="+mn-lt"/>
                <a:ea typeface="+mn-ea"/>
                <a:cs typeface="+mn-cs"/>
              </a:rPr>
              <a:t>pesticide exposure</a:t>
            </a:r>
            <a:r>
              <a:rPr lang="en-US" sz="1200" kern="1200" dirty="0">
                <a:solidFill>
                  <a:schemeClr val="tx1"/>
                </a:solidFill>
                <a:effectLst/>
                <a:latin typeface="+mn-lt"/>
                <a:ea typeface="+mn-ea"/>
                <a:cs typeface="+mn-cs"/>
              </a:rPr>
              <a:t> and may affect some people more than others.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Since pesticides are different from one another, so is the potential</a:t>
            </a:r>
            <a:r>
              <a:rPr lang="en-US" sz="1200" b="1" kern="1200" dirty="0">
                <a:solidFill>
                  <a:schemeClr val="tx1"/>
                </a:solidFill>
                <a:effectLst/>
                <a:latin typeface="+mn-lt"/>
                <a:ea typeface="+mn-ea"/>
                <a:cs typeface="+mn-cs"/>
              </a:rPr>
              <a:t> hazard</a:t>
            </a:r>
            <a:r>
              <a:rPr lang="en-US" sz="1200" kern="1200" dirty="0">
                <a:solidFill>
                  <a:schemeClr val="tx1"/>
                </a:solidFill>
                <a:effectLst/>
                <a:latin typeface="+mn-lt"/>
                <a:ea typeface="+mn-ea"/>
                <a:cs typeface="+mn-cs"/>
              </a:rPr>
              <a:t>, or harm, they may have on your health.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55</a:t>
            </a:fld>
            <a:endParaRPr lang="en-US"/>
          </a:p>
        </p:txBody>
      </p:sp>
    </p:spTree>
    <p:extLst>
      <p:ext uri="{BB962C8B-B14F-4D97-AF65-F5344CB8AC3E}">
        <p14:creationId xmlns:p14="http://schemas.microsoft.com/office/powerpoint/2010/main" val="152731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a:t>
            </a:r>
            <a:r>
              <a:rPr lang="en-US" sz="1200" b="1" kern="1200" dirty="0">
                <a:solidFill>
                  <a:schemeClr val="tx1"/>
                </a:solidFill>
                <a:effectLst/>
                <a:latin typeface="+mn-lt"/>
                <a:ea typeface="+mn-ea"/>
                <a:cs typeface="+mn-cs"/>
              </a:rPr>
              <a:t>acute pesticide illness </a:t>
            </a:r>
            <a:r>
              <a:rPr lang="en-US" sz="1200" kern="1200" dirty="0">
                <a:solidFill>
                  <a:schemeClr val="tx1"/>
                </a:solidFill>
                <a:effectLst/>
                <a:latin typeface="+mn-lt"/>
                <a:ea typeface="+mn-ea"/>
                <a:cs typeface="+mn-cs"/>
              </a:rPr>
              <a:t>is one that occurs shortly after a single or short-term exposure incident and the symptoms are usually seen within 24 hours. Some of the most common symptoms include headaches, sweating, weakness, rapid or slow pulse, nausea, or loss of consciousness. Acute pesticide poisoning can be serious and require medical treatment and in extreme cases people can die.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chronic pesticide illness</a:t>
            </a:r>
            <a:r>
              <a:rPr lang="en-US" sz="1200" kern="1200" dirty="0">
                <a:solidFill>
                  <a:schemeClr val="tx1"/>
                </a:solidFill>
                <a:effectLst/>
                <a:latin typeface="+mn-lt"/>
                <a:ea typeface="+mn-ea"/>
                <a:cs typeface="+mn-cs"/>
              </a:rPr>
              <a:t> can result from repeated exposures to small amounts of pesticides over a long period of time. The symptoms of a chronic pesticide illness may be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delayed, meaning they may not show up until long after the exposure has taken place. Serious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chronic or</a:t>
            </a:r>
            <a:r>
              <a:rPr lang="en-US" sz="1200" b="1" kern="1200" dirty="0">
                <a:solidFill>
                  <a:schemeClr val="tx1"/>
                </a:solidFill>
                <a:effectLst/>
                <a:latin typeface="+mn-lt"/>
                <a:ea typeface="+mn-ea"/>
                <a:cs typeface="+mn-cs"/>
              </a:rPr>
              <a:t> delayed effects</a:t>
            </a:r>
            <a:r>
              <a:rPr lang="en-US" sz="1200" kern="1200" dirty="0">
                <a:solidFill>
                  <a:schemeClr val="tx1"/>
                </a:solidFill>
                <a:effectLst/>
                <a:latin typeface="+mn-lt"/>
                <a:ea typeface="+mn-ea"/>
                <a:cs typeface="+mn-cs"/>
              </a:rPr>
              <a:t> may include cancer or damage to your respiratory or nervous system.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Repeated pesticide exposure may cause </a:t>
            </a:r>
            <a:r>
              <a:rPr lang="en-US" sz="1200" b="1" kern="1200" dirty="0">
                <a:solidFill>
                  <a:schemeClr val="tx1"/>
                </a:solidFill>
                <a:effectLst/>
                <a:latin typeface="+mn-lt"/>
                <a:ea typeface="+mn-ea"/>
                <a:cs typeface="+mn-cs"/>
              </a:rPr>
              <a:t>sensitization </a:t>
            </a:r>
            <a:r>
              <a:rPr lang="en-US" sz="1200" kern="1200" dirty="0">
                <a:solidFill>
                  <a:schemeClr val="tx1"/>
                </a:solidFill>
                <a:effectLst/>
                <a:latin typeface="+mn-lt"/>
                <a:ea typeface="+mn-ea"/>
                <a:cs typeface="+mn-cs"/>
              </a:rPr>
              <a:t>to the pesticide you were exposed to. This is similar to an allergic reaction that may get worse with each time you are exposed and can even become life-threatening. Typical reactions from sensitization are rashes and breathing problems. If you think you have symptoms caused by any type of pesticide exposure, contact your employer or supervisor at once and get medical attention.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56</a:t>
            </a:fld>
            <a:endParaRPr lang="en-US"/>
          </a:p>
        </p:txBody>
      </p:sp>
    </p:spTree>
    <p:extLst>
      <p:ext uri="{BB962C8B-B14F-4D97-AF65-F5344CB8AC3E}">
        <p14:creationId xmlns:p14="http://schemas.microsoft.com/office/powerpoint/2010/main" val="192445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Exposure to pesticides can be hazardous. As previously mentioned, pesticides can enter your body through four routes:  your </a:t>
            </a:r>
            <a:r>
              <a:rPr lang="en-US" sz="1200" b="1" kern="1200" dirty="0">
                <a:solidFill>
                  <a:schemeClr val="tx1"/>
                </a:solidFill>
                <a:effectLst/>
                <a:latin typeface="+mn-lt"/>
                <a:ea typeface="+mn-ea"/>
                <a:cs typeface="+mn-cs"/>
              </a:rPr>
              <a:t>skin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eyes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nose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mouth.</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58</a:t>
            </a:fld>
            <a:endParaRPr lang="en-US"/>
          </a:p>
        </p:txBody>
      </p:sp>
    </p:spTree>
    <p:extLst>
      <p:ext uri="{BB962C8B-B14F-4D97-AF65-F5344CB8AC3E}">
        <p14:creationId xmlns:p14="http://schemas.microsoft.com/office/powerpoint/2010/main" val="1287302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Knowing the symptoms of exposure through these routes, and knowing what to do if you, or a co-worker, are exposed to pesticides is important for everyone’s safety. Your supervising applicator is required to provide a way to immediately communicate with you the entire time you are working with Pesticides in case of a pesticide emergency.</a:t>
            </a:r>
          </a:p>
        </p:txBody>
      </p:sp>
      <p:sp>
        <p:nvSpPr>
          <p:cNvPr id="4" name="Slide Number Placeholder 3"/>
          <p:cNvSpPr>
            <a:spLocks noGrp="1"/>
          </p:cNvSpPr>
          <p:nvPr>
            <p:ph type="sldNum" sz="quarter" idx="5"/>
          </p:nvPr>
        </p:nvSpPr>
        <p:spPr/>
        <p:txBody>
          <a:bodyPr/>
          <a:lstStyle/>
          <a:p>
            <a:fld id="{8FD55BF8-9D55-4481-9DEB-B111ECBEFEC5}" type="slidenum">
              <a:rPr lang="en-US" smtClean="0"/>
              <a:t>59</a:t>
            </a:fld>
            <a:endParaRPr lang="en-US"/>
          </a:p>
        </p:txBody>
      </p:sp>
    </p:spTree>
    <p:extLst>
      <p:ext uri="{BB962C8B-B14F-4D97-AF65-F5344CB8AC3E}">
        <p14:creationId xmlns:p14="http://schemas.microsoft.com/office/powerpoint/2010/main" val="2317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Anyone who works in an agricultural setting where pesticides are used must comply with additional training requirements outlined in the </a:t>
            </a:r>
            <a:r>
              <a:rPr lang="en-US" sz="1200" b="1" kern="1200" dirty="0">
                <a:solidFill>
                  <a:schemeClr val="tx1"/>
                </a:solidFill>
                <a:effectLst/>
                <a:latin typeface="+mn-lt"/>
                <a:ea typeface="+mn-ea"/>
                <a:cs typeface="+mn-cs"/>
              </a:rPr>
              <a:t>Worker Protection Standard</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9</a:t>
            </a:fld>
            <a:endParaRPr lang="en-US"/>
          </a:p>
        </p:txBody>
      </p:sp>
    </p:spTree>
    <p:extLst>
      <p:ext uri="{BB962C8B-B14F-4D97-AF65-F5344CB8AC3E}">
        <p14:creationId xmlns:p14="http://schemas.microsoft.com/office/powerpoint/2010/main" val="2772752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the pesticide exposures and injuries are from pesticides entering the body through the</a:t>
            </a:r>
            <a:r>
              <a:rPr lang="en-US" sz="1200" b="1" kern="1200" dirty="0">
                <a:solidFill>
                  <a:schemeClr val="tx1"/>
                </a:solidFill>
                <a:effectLst/>
                <a:latin typeface="+mn-lt"/>
                <a:ea typeface="+mn-ea"/>
                <a:cs typeface="+mn-cs"/>
              </a:rPr>
              <a:t> skin</a:t>
            </a:r>
            <a:r>
              <a:rPr lang="en-US" sz="1200" kern="1200" dirty="0">
                <a:solidFill>
                  <a:schemeClr val="tx1"/>
                </a:solidFill>
                <a:effectLst/>
                <a:latin typeface="+mn-lt"/>
                <a:ea typeface="+mn-ea"/>
                <a:cs typeface="+mn-cs"/>
              </a:rPr>
              <a:t>. Pesticide contact with skin can occur while mixing, loading, making applications, splashes, drips or drift, or if you contact pesticide residue on plants, soil, dirty work clothes, contaminated equipment, or even your phone. Some pesticides cause skin irritation or may pass through the skin and be absorbed into the blood stream causing more severe reactions or complications. </a:t>
            </a: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60</a:t>
            </a:fld>
            <a:endParaRPr lang="en-US"/>
          </a:p>
        </p:txBody>
      </p:sp>
    </p:spTree>
    <p:extLst>
      <p:ext uri="{BB962C8B-B14F-4D97-AF65-F5344CB8AC3E}">
        <p14:creationId xmlns:p14="http://schemas.microsoft.com/office/powerpoint/2010/main" val="1997822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think your skin has contacted a pesticide or pesticide residue, remove the pesticide-contaminated clothing and wash the affected area immediately with soap and water to slow or stop the skin from absorbing more of the pesticide. If decontamination supplies are far away, use the nearest clean water such as a stream or pond in an emergency. As soon as possible, follow up by washing with soap and water, shampooing your hair, and changing into clean clothes. If you develop any symptoms from pesticide exposure, seek medical attention.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61</a:t>
            </a:fld>
            <a:endParaRPr lang="en-US"/>
          </a:p>
        </p:txBody>
      </p:sp>
    </p:spTree>
    <p:extLst>
      <p:ext uri="{BB962C8B-B14F-4D97-AF65-F5344CB8AC3E}">
        <p14:creationId xmlns:p14="http://schemas.microsoft.com/office/powerpoint/2010/main" val="26383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Pesticides can get into your</a:t>
            </a:r>
            <a:r>
              <a:rPr lang="en-US" sz="1200" b="1" kern="1200" dirty="0">
                <a:solidFill>
                  <a:schemeClr val="tx1"/>
                </a:solidFill>
                <a:effectLst/>
                <a:latin typeface="+mn-lt"/>
                <a:ea typeface="+mn-ea"/>
                <a:cs typeface="+mn-cs"/>
              </a:rPr>
              <a:t> eyes</a:t>
            </a:r>
            <a:r>
              <a:rPr lang="en-US" sz="1200" kern="1200" dirty="0">
                <a:solidFill>
                  <a:schemeClr val="tx1"/>
                </a:solidFill>
                <a:effectLst/>
                <a:latin typeface="+mn-lt"/>
                <a:ea typeface="+mn-ea"/>
                <a:cs typeface="+mn-cs"/>
              </a:rPr>
              <a:t> from airborne dust or particles, splashes or spills, broken hoses, spray mists, by rubbing them with contaminated hands, or residues from dirty PPE. The tissues of the eye are extremely absorbent. Because of this, pesticides can easily move from your eyes to other parts of your body and cause other serious health effects. </a:t>
            </a:r>
          </a:p>
        </p:txBody>
      </p:sp>
      <p:sp>
        <p:nvSpPr>
          <p:cNvPr id="4" name="Slide Number Placeholder 3"/>
          <p:cNvSpPr>
            <a:spLocks noGrp="1"/>
          </p:cNvSpPr>
          <p:nvPr>
            <p:ph type="sldNum" sz="quarter" idx="5"/>
          </p:nvPr>
        </p:nvSpPr>
        <p:spPr/>
        <p:txBody>
          <a:bodyPr/>
          <a:lstStyle/>
          <a:p>
            <a:fld id="{8FD55BF8-9D55-4481-9DEB-B111ECBEFEC5}" type="slidenum">
              <a:rPr lang="en-US" smtClean="0"/>
              <a:t>62</a:t>
            </a:fld>
            <a:endParaRPr lang="en-US"/>
          </a:p>
        </p:txBody>
      </p:sp>
    </p:spTree>
    <p:extLst>
      <p:ext uri="{BB962C8B-B14F-4D97-AF65-F5344CB8AC3E}">
        <p14:creationId xmlns:p14="http://schemas.microsoft.com/office/powerpoint/2010/main" val="3293631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pesticide gets into your eye, flush it out immediately by rinsing with an eye wash kit or any source of clean water. Make sure that the water flow is gentle and that you turn your head so the injured eye is below the good eye. This will stop contaminated water from going into the unaffected eye. Keep the injured eye as wide open as you can and continue flushing for at least 15 minutes. To avoid further eye injury, make sure that the water is clean, not too hot, and never put anything in the water or in the eye. Get medical attention as soon as possible.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63</a:t>
            </a:fld>
            <a:endParaRPr lang="en-US"/>
          </a:p>
        </p:txBody>
      </p:sp>
    </p:spTree>
    <p:extLst>
      <p:ext uri="{BB962C8B-B14F-4D97-AF65-F5344CB8AC3E}">
        <p14:creationId xmlns:p14="http://schemas.microsoft.com/office/powerpoint/2010/main" val="3347127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Pesticides can enter your </a:t>
            </a:r>
            <a:r>
              <a:rPr lang="en-US" sz="1200" b="1" kern="1200" dirty="0">
                <a:solidFill>
                  <a:schemeClr val="tx1"/>
                </a:solidFill>
                <a:effectLst/>
                <a:latin typeface="+mn-lt"/>
                <a:ea typeface="+mn-ea"/>
                <a:cs typeface="+mn-cs"/>
              </a:rPr>
              <a:t>mouth</a:t>
            </a:r>
            <a:r>
              <a:rPr lang="en-US" sz="1200" kern="1200" dirty="0">
                <a:solidFill>
                  <a:schemeClr val="tx1"/>
                </a:solidFill>
                <a:effectLst/>
                <a:latin typeface="+mn-lt"/>
                <a:ea typeface="+mn-ea"/>
                <a:cs typeface="+mn-cs"/>
              </a:rPr>
              <a:t> when you eat, drink, smoke, or chew gum or tobacco without first washing your hands. Never eat or drink from any container used for pesticides, even if the container has been washed. </a:t>
            </a:r>
          </a:p>
        </p:txBody>
      </p:sp>
      <p:sp>
        <p:nvSpPr>
          <p:cNvPr id="4" name="Slide Number Placeholder 3"/>
          <p:cNvSpPr>
            <a:spLocks noGrp="1"/>
          </p:cNvSpPr>
          <p:nvPr>
            <p:ph type="sldNum" sz="quarter" idx="5"/>
          </p:nvPr>
        </p:nvSpPr>
        <p:spPr/>
        <p:txBody>
          <a:bodyPr/>
          <a:lstStyle/>
          <a:p>
            <a:fld id="{8FD55BF8-9D55-4481-9DEB-B111ECBEFEC5}" type="slidenum">
              <a:rPr lang="en-US" smtClean="0"/>
              <a:t>64</a:t>
            </a:fld>
            <a:endParaRPr lang="en-US"/>
          </a:p>
        </p:txBody>
      </p:sp>
    </p:spTree>
    <p:extLst>
      <p:ext uri="{BB962C8B-B14F-4D97-AF65-F5344CB8AC3E}">
        <p14:creationId xmlns:p14="http://schemas.microsoft.com/office/powerpoint/2010/main" val="3011648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person accidently swallows a pesticide, follow the emergency first aid directions on the pesticide label. Never make a person vomit if a person is unconscious, having convulsions, or is lying face up. The most important step is to get the person to a nearby medical facility as quickly as possible.</a:t>
            </a:r>
            <a:endParaRPr lang="en-US" dirty="0"/>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65</a:t>
            </a:fld>
            <a:endParaRPr lang="en-US"/>
          </a:p>
        </p:txBody>
      </p:sp>
    </p:spTree>
    <p:extLst>
      <p:ext uri="{BB962C8B-B14F-4D97-AF65-F5344CB8AC3E}">
        <p14:creationId xmlns:p14="http://schemas.microsoft.com/office/powerpoint/2010/main" val="1909008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Pesticide exposure can also occur by </a:t>
            </a:r>
            <a:r>
              <a:rPr lang="en-US" sz="1200" b="1" kern="1200" dirty="0">
                <a:solidFill>
                  <a:schemeClr val="tx1"/>
                </a:solidFill>
                <a:effectLst/>
                <a:latin typeface="+mn-lt"/>
                <a:ea typeface="+mn-ea"/>
                <a:cs typeface="+mn-cs"/>
              </a:rPr>
              <a:t>inhalation</a:t>
            </a:r>
            <a:r>
              <a:rPr lang="en-US" sz="1200" kern="1200" dirty="0">
                <a:solidFill>
                  <a:schemeClr val="tx1"/>
                </a:solidFill>
                <a:effectLst/>
                <a:latin typeface="+mn-lt"/>
                <a:ea typeface="+mn-ea"/>
                <a:cs typeface="+mn-cs"/>
              </a:rPr>
              <a:t> or breathing in pesticide vapors, dust, or spray particles through your nose and mouth. This type of exposure is more serious with some pesticides than with others, particularly fumigant pesticides which form gases. Once in the lungs, pesticides can enter other parts of the body quickly, and damage other organs. Inhalation of fumigants may cause permanent breathing difficulties or death. </a:t>
            </a:r>
          </a:p>
        </p:txBody>
      </p:sp>
      <p:sp>
        <p:nvSpPr>
          <p:cNvPr id="4" name="Slide Number Placeholder 3"/>
          <p:cNvSpPr>
            <a:spLocks noGrp="1"/>
          </p:cNvSpPr>
          <p:nvPr>
            <p:ph type="sldNum" sz="quarter" idx="5"/>
          </p:nvPr>
        </p:nvSpPr>
        <p:spPr/>
        <p:txBody>
          <a:bodyPr/>
          <a:lstStyle/>
          <a:p>
            <a:fld id="{8FD55BF8-9D55-4481-9DEB-B111ECBEFEC5}" type="slidenum">
              <a:rPr lang="en-US" smtClean="0"/>
              <a:t>66</a:t>
            </a:fld>
            <a:endParaRPr lang="en-US"/>
          </a:p>
        </p:txBody>
      </p:sp>
    </p:spTree>
    <p:extLst>
      <p:ext uri="{BB962C8B-B14F-4D97-AF65-F5344CB8AC3E}">
        <p14:creationId xmlns:p14="http://schemas.microsoft.com/office/powerpoint/2010/main" val="1532448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or someone else has inhaled a pesticide, assess the situation to make sure it is safe to enter the area and never go into an enclosed area unless you protect yourself with the appropriate respiratory equipment. If it is safe to enter, get the person to fresh air and loosen any clothing that might make breathing difficult. Inhalation of a pesticide can be very serious and it is important to get emergency medical treatment as quickly as possible.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67</a:t>
            </a:fld>
            <a:endParaRPr lang="en-US"/>
          </a:p>
        </p:txBody>
      </p:sp>
    </p:spTree>
    <p:extLst>
      <p:ext uri="{BB962C8B-B14F-4D97-AF65-F5344CB8AC3E}">
        <p14:creationId xmlns:p14="http://schemas.microsoft.com/office/powerpoint/2010/main" val="3590524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Besides pesticide exposure, hot working conditions can also harm you. If you are working in excessive heat with limited air movement or high humidity, and start to feel sick or dizzy, it could be heat stress and not pesticide exposure. If you have heart problems, high blood pressure, diabetes or other medical issues you are at a much higher risk for heat-related illnesses than someone without these conditions. Heat-related illnesses happen when you sweat and your body loses much needed moisture and salt. The results can be mild or very serious and the action you take can make a difference. Take precautions to prevent heat-related illnesses by considering the heat and humidity you are working in, the PPE you are wearing, your access to shade, taking frequent short breaks, and most importantly, drinking plenty of water.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68</a:t>
            </a:fld>
            <a:endParaRPr lang="en-US"/>
          </a:p>
        </p:txBody>
      </p:sp>
    </p:spTree>
    <p:extLst>
      <p:ext uri="{BB962C8B-B14F-4D97-AF65-F5344CB8AC3E}">
        <p14:creationId xmlns:p14="http://schemas.microsoft.com/office/powerpoint/2010/main" val="2144217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four most common heat-related illnesses, their symptoms and the first aid steps you can take are:</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Heat rash</a:t>
            </a:r>
            <a:r>
              <a:rPr lang="en-US" sz="1200" kern="1200" dirty="0">
                <a:solidFill>
                  <a:schemeClr val="tx1"/>
                </a:solidFill>
                <a:effectLst/>
                <a:latin typeface="+mn-lt"/>
                <a:ea typeface="+mn-ea"/>
                <a:cs typeface="+mn-cs"/>
              </a:rPr>
              <a:t>. This is a skin irritation, such as hives and blisters. If you develop a skin irritation, keep the affected area dry, and if possible, change your work environment.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Heat cramps. </a:t>
            </a:r>
            <a:r>
              <a:rPr lang="en-US" sz="1200" kern="1200" dirty="0">
                <a:solidFill>
                  <a:schemeClr val="tx1"/>
                </a:solidFill>
                <a:effectLst/>
                <a:latin typeface="+mn-lt"/>
                <a:ea typeface="+mn-ea"/>
                <a:cs typeface="+mn-cs"/>
              </a:rPr>
              <a:t> Depleting your body of salts and water leads to cramps usually in the stomach, arms, and legs. This is an early warning sign of heat illness.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Symptoms of </a:t>
            </a:r>
            <a:r>
              <a:rPr lang="en-US" sz="1200" b="1" kern="1200" dirty="0">
                <a:solidFill>
                  <a:schemeClr val="tx1"/>
                </a:solidFill>
                <a:effectLst/>
                <a:latin typeface="+mn-lt"/>
                <a:ea typeface="+mn-ea"/>
                <a:cs typeface="+mn-cs"/>
              </a:rPr>
              <a:t>heat exhaustion</a:t>
            </a:r>
            <a:r>
              <a:rPr lang="en-US" sz="1200" kern="1200" dirty="0">
                <a:solidFill>
                  <a:schemeClr val="tx1"/>
                </a:solidFill>
                <a:effectLst/>
                <a:latin typeface="+mn-lt"/>
                <a:ea typeface="+mn-ea"/>
                <a:cs typeface="+mn-cs"/>
              </a:rPr>
              <a:t> include heavy sweating, clammy/moist skin, extreme weakness or fatigue, dizziness, nausea, and rapid breathing. Heat exhaustion can become a heat stroke.</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s-AR" sz="1200" b="1" kern="1200" dirty="0" err="1">
                <a:solidFill>
                  <a:schemeClr val="tx1"/>
                </a:solidFill>
                <a:effectLst/>
                <a:latin typeface="+mn-lt"/>
                <a:ea typeface="+mn-ea"/>
                <a:cs typeface="+mn-cs"/>
              </a:rPr>
              <a:t>Heat</a:t>
            </a:r>
            <a:r>
              <a:rPr lang="es-AR" sz="1200" b="1" kern="1200" dirty="0">
                <a:solidFill>
                  <a:schemeClr val="tx1"/>
                </a:solidFill>
                <a:effectLst/>
                <a:latin typeface="+mn-lt"/>
                <a:ea typeface="+mn-ea"/>
                <a:cs typeface="+mn-cs"/>
              </a:rPr>
              <a:t> </a:t>
            </a:r>
            <a:r>
              <a:rPr lang="es-AR" sz="1200" b="1" kern="1200" dirty="0" err="1">
                <a:solidFill>
                  <a:schemeClr val="tx1"/>
                </a:solidFill>
                <a:effectLst/>
                <a:latin typeface="+mn-lt"/>
                <a:ea typeface="+mn-ea"/>
                <a:cs typeface="+mn-cs"/>
              </a:rPr>
              <a:t>stroke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most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dangerous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heat-related</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illness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This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where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body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seriously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overheats</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cannot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cool</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itself</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down</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Symptoms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include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hot</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dry</a:t>
            </a:r>
            <a:r>
              <a:rPr lang="es-AR" sz="1200" kern="1200" dirty="0">
                <a:solidFill>
                  <a:schemeClr val="tx1"/>
                </a:solidFill>
                <a:effectLst/>
                <a:latin typeface="+mn-lt"/>
                <a:ea typeface="+mn-ea"/>
                <a:cs typeface="+mn-cs"/>
              </a:rPr>
              <a:t> skin, </a:t>
            </a:r>
            <a:r>
              <a:rPr lang="es-AR" sz="1200" kern="1200" dirty="0" err="1">
                <a:solidFill>
                  <a:schemeClr val="tx1"/>
                </a:solidFill>
                <a:effectLst/>
                <a:latin typeface="+mn-lt"/>
                <a:ea typeface="+mn-ea"/>
                <a:cs typeface="+mn-cs"/>
              </a:rPr>
              <a:t>little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if</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any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sweating</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chills</a:t>
            </a:r>
            <a:r>
              <a:rPr lang="es-AR" sz="1200" kern="1200" dirty="0">
                <a:solidFill>
                  <a:schemeClr val="tx1"/>
                </a:solidFill>
                <a:effectLst/>
                <a:latin typeface="+mn-lt"/>
                <a:ea typeface="+mn-ea"/>
                <a:cs typeface="+mn-cs"/>
              </a:rPr>
              <a:t>, a </a:t>
            </a:r>
            <a:r>
              <a:rPr lang="es-AR" sz="1200" kern="1200" dirty="0" err="1">
                <a:solidFill>
                  <a:schemeClr val="tx1"/>
                </a:solidFill>
                <a:effectLst/>
                <a:latin typeface="+mn-lt"/>
                <a:ea typeface="+mn-ea"/>
                <a:cs typeface="+mn-cs"/>
              </a:rPr>
              <a:t>throbbing</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headache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confusion</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seizures</a:t>
            </a:r>
            <a:r>
              <a:rPr lang="es-AR" sz="1200" kern="1200" dirty="0">
                <a:solidFill>
                  <a:schemeClr val="tx1"/>
                </a:solidFill>
                <a:effectLst/>
                <a:latin typeface="+mn-lt"/>
                <a:ea typeface="+mn-ea"/>
                <a:cs typeface="+mn-cs"/>
              </a:rPr>
              <a:t>. A </a:t>
            </a:r>
            <a:r>
              <a:rPr lang="es-AR" sz="1200" kern="1200" dirty="0" err="1">
                <a:solidFill>
                  <a:schemeClr val="tx1"/>
                </a:solidFill>
                <a:effectLst/>
                <a:latin typeface="+mn-lt"/>
                <a:ea typeface="+mn-ea"/>
                <a:cs typeface="+mn-cs"/>
              </a:rPr>
              <a:t>person</a:t>
            </a:r>
            <a:r>
              <a:rPr lang="es-AR" sz="1200" kern="1200" dirty="0">
                <a:solidFill>
                  <a:schemeClr val="tx1"/>
                </a:solidFill>
                <a:effectLst/>
                <a:latin typeface="+mn-lt"/>
                <a:ea typeface="+mn-ea"/>
                <a:cs typeface="+mn-cs"/>
              </a:rPr>
              <a:t> can </a:t>
            </a:r>
            <a:r>
              <a:rPr lang="es-AR" sz="1200" kern="1200" dirty="0" err="1">
                <a:solidFill>
                  <a:schemeClr val="tx1"/>
                </a:solidFill>
                <a:effectLst/>
                <a:latin typeface="+mn-lt"/>
                <a:ea typeface="+mn-ea"/>
                <a:cs typeface="+mn-cs"/>
              </a:rPr>
              <a:t>become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unconscious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suffer</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permanent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disabilities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or</a:t>
            </a:r>
            <a:r>
              <a:rPr lang="es-AR" sz="1200" kern="1200" dirty="0">
                <a:solidFill>
                  <a:schemeClr val="tx1"/>
                </a:solidFill>
                <a:effectLst/>
                <a:latin typeface="+mn-lt"/>
                <a:ea typeface="+mn-ea"/>
                <a:cs typeface="+mn-cs"/>
              </a:rPr>
              <a:t> die </a:t>
            </a:r>
            <a:r>
              <a:rPr lang="es-AR" sz="1200" kern="1200" dirty="0" err="1">
                <a:solidFill>
                  <a:schemeClr val="tx1"/>
                </a:solidFill>
                <a:effectLst/>
                <a:latin typeface="+mn-lt"/>
                <a:ea typeface="+mn-ea"/>
                <a:cs typeface="+mn-cs"/>
              </a:rPr>
              <a:t>very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quickly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from</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heat</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stroke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Take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these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symptoms</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seriously</a:t>
            </a:r>
            <a:r>
              <a:rPr lang="es-AR" sz="1200" kern="1200" dirty="0">
                <a:solidFill>
                  <a:schemeClr val="tx1"/>
                </a:solidFill>
                <a:effectLst/>
                <a:latin typeface="+mn-lt"/>
                <a:ea typeface="+mn-ea"/>
                <a:cs typeface="+mn-cs"/>
              </a:rPr>
              <a:t> and </a:t>
            </a:r>
            <a:r>
              <a:rPr lang="es-AR" sz="1200" kern="1200" dirty="0" err="1">
                <a:solidFill>
                  <a:schemeClr val="tx1"/>
                </a:solidFill>
                <a:effectLst/>
                <a:latin typeface="+mn-lt"/>
                <a:ea typeface="+mn-ea"/>
                <a:cs typeface="+mn-cs"/>
              </a:rPr>
              <a:t>call</a:t>
            </a:r>
            <a:r>
              <a:rPr lang="es-AR" sz="1200" b="1" kern="1200" dirty="0">
                <a:solidFill>
                  <a:schemeClr val="tx1"/>
                </a:solidFill>
                <a:effectLst/>
                <a:latin typeface="+mn-lt"/>
                <a:ea typeface="+mn-ea"/>
                <a:cs typeface="+mn-cs"/>
              </a:rPr>
              <a:t> 9-1-1 </a:t>
            </a:r>
            <a:r>
              <a:rPr lang="es-AR" sz="1200" kern="1200" dirty="0" err="1">
                <a:solidFill>
                  <a:schemeClr val="tx1"/>
                </a:solidFill>
                <a:effectLst/>
                <a:latin typeface="+mn-lt"/>
                <a:ea typeface="+mn-ea"/>
                <a:cs typeface="+mn-cs"/>
              </a:rPr>
              <a:t>immediately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inform</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your</a:t>
            </a:r>
            <a:r>
              <a:rPr lang="es-AR" sz="1200" kern="1200" dirty="0">
                <a:solidFill>
                  <a:schemeClr val="tx1"/>
                </a:solidFill>
                <a:effectLst/>
                <a:latin typeface="+mn-lt"/>
                <a:ea typeface="+mn-ea"/>
                <a:cs typeface="+mn-cs"/>
              </a:rPr>
              <a:t> supervisor, and </a:t>
            </a:r>
            <a:r>
              <a:rPr lang="es-AR" sz="1200" kern="1200" dirty="0" err="1">
                <a:solidFill>
                  <a:schemeClr val="tx1"/>
                </a:solidFill>
                <a:effectLst/>
                <a:latin typeface="+mn-lt"/>
                <a:ea typeface="+mn-ea"/>
                <a:cs typeface="+mn-cs"/>
              </a:rPr>
              <a:t>stay</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with</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the</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person</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until</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professional</a:t>
            </a:r>
            <a:r>
              <a:rPr lang="es-AR" sz="1200" kern="1200" dirty="0">
                <a:solidFill>
                  <a:schemeClr val="tx1"/>
                </a:solidFill>
                <a:effectLst/>
                <a:latin typeface="+mn-lt"/>
                <a:ea typeface="+mn-ea"/>
                <a:cs typeface="+mn-cs"/>
              </a:rPr>
              <a:t> medical </a:t>
            </a:r>
            <a:r>
              <a:rPr lang="es-AR" sz="1200" kern="1200" dirty="0" err="1">
                <a:solidFill>
                  <a:schemeClr val="tx1"/>
                </a:solidFill>
                <a:effectLst/>
                <a:latin typeface="+mn-lt"/>
                <a:ea typeface="+mn-ea"/>
                <a:cs typeface="+mn-cs"/>
              </a:rPr>
              <a:t>help</a:t>
            </a:r>
            <a:r>
              <a:rPr lang="es-AR" sz="1200" kern="1200" dirty="0">
                <a:solidFill>
                  <a:schemeClr val="tx1"/>
                </a:solidFill>
                <a:effectLst/>
                <a:latin typeface="+mn-lt"/>
                <a:ea typeface="+mn-ea"/>
                <a:cs typeface="+mn-cs"/>
              </a:rPr>
              <a:t> </a:t>
            </a:r>
            <a:r>
              <a:rPr lang="es-AR" sz="1200" kern="1200" dirty="0" err="1">
                <a:solidFill>
                  <a:schemeClr val="tx1"/>
                </a:solidFill>
                <a:effectLst/>
                <a:latin typeface="+mn-lt"/>
                <a:ea typeface="+mn-ea"/>
                <a:cs typeface="+mn-cs"/>
              </a:rPr>
              <a:t>arrives</a:t>
            </a:r>
            <a:r>
              <a:rPr lang="es-AR"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69</a:t>
            </a:fld>
            <a:endParaRPr lang="en-US"/>
          </a:p>
        </p:txBody>
      </p:sp>
    </p:spTree>
    <p:extLst>
      <p:ext uri="{BB962C8B-B14F-4D97-AF65-F5344CB8AC3E}">
        <p14:creationId xmlns:p14="http://schemas.microsoft.com/office/powerpoint/2010/main" val="192615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applicators who are new to working with pesticides, a </a:t>
            </a:r>
            <a:r>
              <a:rPr lang="en-US" sz="1200" b="1" kern="1200" dirty="0">
                <a:solidFill>
                  <a:schemeClr val="tx1"/>
                </a:solidFill>
                <a:effectLst/>
                <a:latin typeface="+mn-lt"/>
                <a:ea typeface="+mn-ea"/>
                <a:cs typeface="+mn-cs"/>
              </a:rPr>
              <a:t>pesticide</a:t>
            </a:r>
            <a:r>
              <a:rPr lang="en-US" sz="1200" kern="1200" dirty="0">
                <a:solidFill>
                  <a:schemeClr val="tx1"/>
                </a:solidFill>
                <a:effectLst/>
                <a:latin typeface="+mn-lt"/>
                <a:ea typeface="+mn-ea"/>
                <a:cs typeface="+mn-cs"/>
              </a:rPr>
              <a:t> is a substance used to control unwanted pests, such as insects, weeds, and diseases. The EPA, or U.S. Environmental Protection Agency, classifies pesticide products as “restricted use” or “general use”.</a:t>
            </a:r>
          </a:p>
        </p:txBody>
      </p:sp>
      <p:sp>
        <p:nvSpPr>
          <p:cNvPr id="4" name="Slide Number Placeholder 3"/>
          <p:cNvSpPr>
            <a:spLocks noGrp="1"/>
          </p:cNvSpPr>
          <p:nvPr>
            <p:ph type="sldNum" sz="quarter" idx="5"/>
          </p:nvPr>
        </p:nvSpPr>
        <p:spPr/>
        <p:txBody>
          <a:bodyPr/>
          <a:lstStyle/>
          <a:p>
            <a:fld id="{8FD55BF8-9D55-4481-9DEB-B111ECBEFEC5}" type="slidenum">
              <a:rPr lang="en-US" smtClean="0"/>
              <a:t>10</a:t>
            </a:fld>
            <a:endParaRPr lang="en-US"/>
          </a:p>
        </p:txBody>
      </p:sp>
    </p:spTree>
    <p:extLst>
      <p:ext uri="{BB962C8B-B14F-4D97-AF65-F5344CB8AC3E}">
        <p14:creationId xmlns:p14="http://schemas.microsoft.com/office/powerpoint/2010/main" val="1954576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or someone else shows signs of heat-related illness, move to a cool or shaded area, remove PPE and extra clothing, and drink water. If possible, use a fan or cool wet compresses on the head and neck to cool down or take a cool bath or shower. When your body overheats and cannot control its temperature, you can die quickly without immediate medical treatment.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70</a:t>
            </a:fld>
            <a:endParaRPr lang="en-US"/>
          </a:p>
        </p:txBody>
      </p:sp>
    </p:spTree>
    <p:extLst>
      <p:ext uri="{BB962C8B-B14F-4D97-AF65-F5344CB8AC3E}">
        <p14:creationId xmlns:p14="http://schemas.microsoft.com/office/powerpoint/2010/main" val="2105412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many of the symptoms of </a:t>
            </a:r>
            <a:r>
              <a:rPr lang="en-US" sz="1200" b="1" kern="1200" dirty="0">
                <a:solidFill>
                  <a:schemeClr val="tx1"/>
                </a:solidFill>
                <a:effectLst/>
                <a:latin typeface="+mn-lt"/>
                <a:ea typeface="+mn-ea"/>
                <a:cs typeface="+mn-cs"/>
              </a:rPr>
              <a:t>heat-related illnesses</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pesticide poisonings</a:t>
            </a:r>
            <a:r>
              <a:rPr lang="en-US" sz="1200" kern="1200" dirty="0">
                <a:solidFill>
                  <a:schemeClr val="tx1"/>
                </a:solidFill>
                <a:effectLst/>
                <a:latin typeface="+mn-lt"/>
                <a:ea typeface="+mn-ea"/>
                <a:cs typeface="+mn-cs"/>
              </a:rPr>
              <a:t> are similar. This can make it difficult to determine the cause of the symptoms without knowing the circumstances behind them. Both pesticide poisoning and heat stroke can be life-threatening and require immediate treatment. You must know how and when to obtain medical care. If you suspect either pesticide poisoning or a heat-related illness, the most important thing to do is to get medical help immediately. Take these symptoms seriously. Call 9-1-1 immediately, and inform your supervisor. Stay with the person until professional medical helps arrives. Never drive yourself as you may be placing yourself and others in even more danger.</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71</a:t>
            </a:fld>
            <a:endParaRPr lang="en-US"/>
          </a:p>
        </p:txBody>
      </p:sp>
    </p:spTree>
    <p:extLst>
      <p:ext uri="{BB962C8B-B14F-4D97-AF65-F5344CB8AC3E}">
        <p14:creationId xmlns:p14="http://schemas.microsoft.com/office/powerpoint/2010/main" val="22888038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72</a:t>
            </a:fld>
            <a:endParaRPr lang="en-US"/>
          </a:p>
        </p:txBody>
      </p:sp>
    </p:spTree>
    <p:extLst>
      <p:ext uri="{BB962C8B-B14F-4D97-AF65-F5344CB8AC3E}">
        <p14:creationId xmlns:p14="http://schemas.microsoft.com/office/powerpoint/2010/main" val="1139858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training has covered many topics related to the potential hazards of pesticides especially when using restricted use pesticides. We have explained the responsibilities that belong to you and of your supervisor to prevent pesticide exposures. These responsibilities include reading, understanding and following the pesticide label directions, and the importance of using the correct personal protective equipment required by the label.  </a:t>
            </a:r>
          </a:p>
        </p:txBody>
      </p:sp>
      <p:sp>
        <p:nvSpPr>
          <p:cNvPr id="4" name="Slide Number Placeholder 3"/>
          <p:cNvSpPr>
            <a:spLocks noGrp="1"/>
          </p:cNvSpPr>
          <p:nvPr>
            <p:ph type="sldNum" sz="quarter" idx="5"/>
          </p:nvPr>
        </p:nvSpPr>
        <p:spPr/>
        <p:txBody>
          <a:bodyPr/>
          <a:lstStyle/>
          <a:p>
            <a:fld id="{8FD55BF8-9D55-4481-9DEB-B111ECBEFEC5}" type="slidenum">
              <a:rPr lang="en-US" smtClean="0"/>
              <a:t>73</a:t>
            </a:fld>
            <a:endParaRPr lang="en-US"/>
          </a:p>
        </p:txBody>
      </p:sp>
    </p:spTree>
    <p:extLst>
      <p:ext uri="{BB962C8B-B14F-4D97-AF65-F5344CB8AC3E}">
        <p14:creationId xmlns:p14="http://schemas.microsoft.com/office/powerpoint/2010/main" val="1320109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also reviewed what to do should an exposure occur, how to recognize the signs and symptoms of pesticide exposure and heat-related illness, and the importance to know basic decontamination and emergency first aid procedures. If you suspect a pesticide use violation, contact your state or tribal agency responsible for pesticide enforcement. Know who regulates the use of pesticides in your area and have those contacts available. Remember that states and tribes may have more restrictive requirements and it is important to be aware of and comply with all applicable regulations.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74</a:t>
            </a:fld>
            <a:endParaRPr lang="en-US"/>
          </a:p>
        </p:txBody>
      </p:sp>
    </p:spTree>
    <p:extLst>
      <p:ext uri="{BB962C8B-B14F-4D97-AF65-F5344CB8AC3E}">
        <p14:creationId xmlns:p14="http://schemas.microsoft.com/office/powerpoint/2010/main" val="2976469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1091-61FE-449F-1BA4-79835940C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F086C-F5FC-74F3-77B0-B274C105E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5C39A-7D3E-A811-451C-FC4CCE27DB87}"/>
              </a:ext>
            </a:extLst>
          </p:cNvPr>
          <p:cNvSpPr>
            <a:spLocks noGrp="1"/>
          </p:cNvSpPr>
          <p:nvPr>
            <p:ph type="body" idx="1"/>
          </p:nvPr>
        </p:nvSpPr>
        <p:spPr/>
        <p:txBody>
          <a:bodyPr/>
          <a:lstStyle/>
          <a:p>
            <a:pPr>
              <a:lnSpc>
                <a:spcPts val="2900"/>
              </a:lnSpc>
              <a:spcAft>
                <a:spcPts val="2400"/>
              </a:spcAft>
            </a:pPr>
            <a:r>
              <a:rPr lang="en-US" sz="1200" b="0" dirty="0">
                <a:latin typeface="+mn-lt"/>
              </a:rPr>
              <a:t>To report suspected pesticide use violations in North Carolina, contact:</a:t>
            </a:r>
          </a:p>
          <a:p>
            <a:pPr>
              <a:lnSpc>
                <a:spcPts val="2900"/>
              </a:lnSpc>
              <a:spcAft>
                <a:spcPts val="2400"/>
              </a:spcAft>
            </a:pPr>
            <a:r>
              <a:rPr lang="en-US" sz="1200" b="0" dirty="0">
                <a:latin typeface="+mn-lt"/>
              </a:rPr>
              <a:t>The North Carolina Department of Agriculture &amp; Consumer Services </a:t>
            </a:r>
          </a:p>
          <a:p>
            <a:pPr>
              <a:lnSpc>
                <a:spcPts val="2900"/>
              </a:lnSpc>
              <a:spcAft>
                <a:spcPts val="2400"/>
              </a:spcAft>
            </a:pPr>
            <a:r>
              <a:rPr lang="en-US" sz="1200" b="0" dirty="0">
                <a:latin typeface="+mn-lt"/>
              </a:rPr>
              <a:t>Structural Pest Control &amp; Pesticides Division</a:t>
            </a:r>
          </a:p>
          <a:p>
            <a:pPr>
              <a:lnSpc>
                <a:spcPts val="2900"/>
              </a:lnSpc>
              <a:spcAft>
                <a:spcPts val="2400"/>
              </a:spcAft>
            </a:pPr>
            <a:r>
              <a:rPr lang="en-US" sz="1200" b="0" dirty="0">
                <a:latin typeface="+mn-lt"/>
              </a:rPr>
              <a:t>Address: </a:t>
            </a:r>
          </a:p>
          <a:p>
            <a:pPr>
              <a:lnSpc>
                <a:spcPts val="2900"/>
              </a:lnSpc>
              <a:spcAft>
                <a:spcPts val="2400"/>
              </a:spcAft>
            </a:pPr>
            <a:r>
              <a:rPr lang="en-US" sz="1200" b="0" dirty="0">
                <a:latin typeface="+mn-lt"/>
              </a:rPr>
              <a:t>4400 Reedy Creek Rd     </a:t>
            </a:r>
          </a:p>
          <a:p>
            <a:pPr>
              <a:lnSpc>
                <a:spcPts val="2900"/>
              </a:lnSpc>
              <a:spcAft>
                <a:spcPts val="2400"/>
              </a:spcAft>
            </a:pPr>
            <a:r>
              <a:rPr lang="en-US" sz="1200" b="0" dirty="0">
                <a:latin typeface="+mn-lt"/>
              </a:rPr>
              <a:t>Raleigh, NC 27607               </a:t>
            </a:r>
          </a:p>
          <a:p>
            <a:pPr>
              <a:lnSpc>
                <a:spcPts val="2900"/>
              </a:lnSpc>
              <a:spcAft>
                <a:spcPts val="2400"/>
              </a:spcAft>
            </a:pPr>
            <a:r>
              <a:rPr lang="en-US" sz="1200" b="0" dirty="0">
                <a:latin typeface="+mn-lt"/>
              </a:rPr>
              <a:t>Phone Number: (984) 236-4575</a:t>
            </a:r>
          </a:p>
          <a:p>
            <a:pPr>
              <a:lnSpc>
                <a:spcPts val="2900"/>
              </a:lnSpc>
              <a:spcAft>
                <a:spcPts val="2400"/>
              </a:spcAft>
            </a:pPr>
            <a:r>
              <a:rPr lang="en-US" sz="1200" b="0" dirty="0">
                <a:latin typeface="+mn-lt"/>
              </a:rPr>
              <a:t>Online: www.ncagr.gov/SPCAP</a:t>
            </a:r>
          </a:p>
          <a:p>
            <a:pPr>
              <a:lnSpc>
                <a:spcPts val="2900"/>
              </a:lnSpc>
              <a:spcAft>
                <a:spcPts val="2400"/>
              </a:spcAft>
            </a:pPr>
            <a:endParaRPr lang="en-US" sz="1200" b="0" dirty="0">
              <a:latin typeface="+mn-lt"/>
            </a:endParaRPr>
          </a:p>
          <a:p>
            <a:pPr>
              <a:lnSpc>
                <a:spcPts val="2900"/>
              </a:lnSpc>
              <a:spcAft>
                <a:spcPts val="2400"/>
              </a:spcAft>
            </a:pPr>
            <a:r>
              <a:rPr lang="en-US" sz="1200" b="0" dirty="0">
                <a:latin typeface="+mn-lt"/>
              </a:rPr>
              <a:t>You may also scan the QR code with your smartphone to access the online reporting form available in both English and Spanish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BD0D4EF-8916-8B35-0A8A-808B54D28A65}"/>
              </a:ext>
            </a:extLst>
          </p:cNvPr>
          <p:cNvSpPr>
            <a:spLocks noGrp="1"/>
          </p:cNvSpPr>
          <p:nvPr>
            <p:ph type="sldNum" sz="quarter" idx="5"/>
          </p:nvPr>
        </p:nvSpPr>
        <p:spPr/>
        <p:txBody>
          <a:bodyPr/>
          <a:lstStyle/>
          <a:p>
            <a:fld id="{8FD55BF8-9D55-4481-9DEB-B111ECBEFEC5}" type="slidenum">
              <a:rPr lang="en-US" smtClean="0"/>
              <a:t>75</a:t>
            </a:fld>
            <a:endParaRPr lang="en-US"/>
          </a:p>
        </p:txBody>
      </p:sp>
    </p:spTree>
    <p:extLst>
      <p:ext uri="{BB962C8B-B14F-4D97-AF65-F5344CB8AC3E}">
        <p14:creationId xmlns:p14="http://schemas.microsoft.com/office/powerpoint/2010/main" val="3325304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6450-76E1-5873-60C1-1DB5BD555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3A3D84-99CC-0F18-24B5-C23FCD4F7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781EF-861F-A130-CBFA-793E4435F36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Industries that use noncertified applicators to apply pesticides under the direct supervision of a certified applicator want you to have the information you need to be safe. These regulations are in place not only for your own protection, but also for the protection of your co-workers, your family, and our environment.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want a copy of your training record or if you have any questions about the topics covered in this video, be sure to ask your trainer or supervising applicator.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2047BA0-71DE-0564-DC0F-1DD832D337D4}"/>
              </a:ext>
            </a:extLst>
          </p:cNvPr>
          <p:cNvSpPr>
            <a:spLocks noGrp="1"/>
          </p:cNvSpPr>
          <p:nvPr>
            <p:ph type="sldNum" sz="quarter" idx="5"/>
          </p:nvPr>
        </p:nvSpPr>
        <p:spPr/>
        <p:txBody>
          <a:bodyPr/>
          <a:lstStyle/>
          <a:p>
            <a:fld id="{8FD55BF8-9D55-4481-9DEB-B111ECBEFEC5}" type="slidenum">
              <a:rPr lang="en-US" smtClean="0"/>
              <a:t>76</a:t>
            </a:fld>
            <a:endParaRPr lang="en-US"/>
          </a:p>
        </p:txBody>
      </p:sp>
    </p:spTree>
    <p:extLst>
      <p:ext uri="{BB962C8B-B14F-4D97-AF65-F5344CB8AC3E}">
        <p14:creationId xmlns:p14="http://schemas.microsoft.com/office/powerpoint/2010/main" val="1228697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Restricted Use Pesticides, or “RUPs”</a:t>
            </a:r>
            <a:r>
              <a:rPr lang="en-US" sz="1200" kern="1200" dirty="0">
                <a:solidFill>
                  <a:schemeClr val="tx1"/>
                </a:solidFill>
                <a:effectLst/>
                <a:latin typeface="+mn-lt"/>
                <a:ea typeface="+mn-ea"/>
                <a:cs typeface="+mn-cs"/>
              </a:rPr>
              <a:t> for short, are limited for purchase and use only by certified applicators or noncertified applicators working under their direct supervision under federal law. States and tribes may have more restrictive requirements and it is important to be aware of and comply with all applicable regulations. RUPs have the potential to cause significant harm to people and the environment if not used according to the label instructions and without the proper training. There are no federal requirements for users to be certified to use general use pesticides. However, some states, including North Carolina do require that commercial applicators and public operators be certified and licensed to apply general use pesticides to the property of another.</a:t>
            </a:r>
          </a:p>
        </p:txBody>
      </p:sp>
      <p:sp>
        <p:nvSpPr>
          <p:cNvPr id="4" name="Slide Number Placeholder 3"/>
          <p:cNvSpPr>
            <a:spLocks noGrp="1"/>
          </p:cNvSpPr>
          <p:nvPr>
            <p:ph type="sldNum" sz="quarter" idx="5"/>
          </p:nvPr>
        </p:nvSpPr>
        <p:spPr/>
        <p:txBody>
          <a:bodyPr/>
          <a:lstStyle/>
          <a:p>
            <a:fld id="{8FD55BF8-9D55-4481-9DEB-B111ECBEFEC5}" type="slidenum">
              <a:rPr lang="en-US" smtClean="0"/>
              <a:t>11</a:t>
            </a:fld>
            <a:endParaRPr lang="en-US"/>
          </a:p>
        </p:txBody>
      </p:sp>
    </p:spTree>
    <p:extLst>
      <p:ext uri="{BB962C8B-B14F-4D97-AF65-F5344CB8AC3E}">
        <p14:creationId xmlns:p14="http://schemas.microsoft.com/office/powerpoint/2010/main" val="104439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the difference between a certified and noncertified applicator?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certified applicator</a:t>
            </a:r>
            <a:r>
              <a:rPr lang="en-US" sz="1200" kern="1200" dirty="0">
                <a:solidFill>
                  <a:schemeClr val="tx1"/>
                </a:solidFill>
                <a:effectLst/>
                <a:latin typeface="+mn-lt"/>
                <a:ea typeface="+mn-ea"/>
                <a:cs typeface="+mn-cs"/>
              </a:rPr>
              <a:t> must be at least 18 years old. Commercial applicators and private applicators qualify as certified applicators after demonstrating their knowledge of pesticides and pesticide safety.  This is done by passing a written exam.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noncertified applicator</a:t>
            </a:r>
            <a:r>
              <a:rPr lang="en-US" sz="1200" kern="1200" dirty="0">
                <a:solidFill>
                  <a:schemeClr val="tx1"/>
                </a:solidFill>
                <a:effectLst/>
                <a:latin typeface="+mn-lt"/>
                <a:ea typeface="+mn-ea"/>
                <a:cs typeface="+mn-cs"/>
              </a:rPr>
              <a:t> is a person who may use Pesticides only when under the direct supervision of a certified applicator. In most cases, noncertified applicators for nonagricultural pesticide applications must also be at least 18 years old.</a:t>
            </a:r>
          </a:p>
        </p:txBody>
      </p:sp>
      <p:sp>
        <p:nvSpPr>
          <p:cNvPr id="4" name="Slide Number Placeholder 3"/>
          <p:cNvSpPr>
            <a:spLocks noGrp="1"/>
          </p:cNvSpPr>
          <p:nvPr>
            <p:ph type="sldNum" sz="quarter" idx="5"/>
          </p:nvPr>
        </p:nvSpPr>
        <p:spPr/>
        <p:txBody>
          <a:bodyPr/>
          <a:lstStyle/>
          <a:p>
            <a:fld id="{8FD55BF8-9D55-4481-9DEB-B111ECBEFEC5}" type="slidenum">
              <a:rPr lang="en-US" smtClean="0"/>
              <a:t>12</a:t>
            </a:fld>
            <a:endParaRPr lang="en-US"/>
          </a:p>
        </p:txBody>
      </p:sp>
    </p:spTree>
    <p:extLst>
      <p:ext uri="{BB962C8B-B14F-4D97-AF65-F5344CB8AC3E}">
        <p14:creationId xmlns:p14="http://schemas.microsoft.com/office/powerpoint/2010/main" val="107554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Direct supervision</a:t>
            </a:r>
            <a:r>
              <a:rPr lang="en-US" sz="1200" kern="1200" dirty="0">
                <a:solidFill>
                  <a:schemeClr val="tx1"/>
                </a:solidFill>
                <a:effectLst/>
                <a:latin typeface="+mn-lt"/>
                <a:ea typeface="+mn-ea"/>
                <a:cs typeface="+mn-cs"/>
              </a:rPr>
              <a:t> means that a certified applicator is responsible for overseeing the safe and legal use of pesticides by a noncertified applicator. Under federal law, this means the certified applicator must provide the noncertified applicator with a way to communicate immediately with the supervisor. The labeling directions of the pesticide product being used will determine if your supervisor must be physically present on site or if they may supervise from a location off-site. </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13</a:t>
            </a:fld>
            <a:endParaRPr lang="en-US"/>
          </a:p>
        </p:txBody>
      </p:sp>
    </p:spTree>
    <p:extLst>
      <p:ext uri="{BB962C8B-B14F-4D97-AF65-F5344CB8AC3E}">
        <p14:creationId xmlns:p14="http://schemas.microsoft.com/office/powerpoint/2010/main" val="3232169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E0E4-232E-4711-8B2A-1F81D74F1266}"/>
              </a:ext>
            </a:extLst>
          </p:cNvPr>
          <p:cNvSpPr>
            <a:spLocks noGrp="1"/>
          </p:cNvSpPr>
          <p:nvPr>
            <p:ph type="ctrTitle" hasCustomPrompt="1"/>
          </p:nvPr>
        </p:nvSpPr>
        <p:spPr>
          <a:xfrm>
            <a:off x="1524000" y="470651"/>
            <a:ext cx="9144000" cy="1132693"/>
          </a:xfrm>
          <a:ln w="38100">
            <a:solidFill>
              <a:schemeClr val="accent1"/>
            </a:solidFill>
          </a:ln>
        </p:spPr>
        <p:txBody>
          <a:bodyPr anchor="b">
            <a:normAutofit/>
          </a:bodyPr>
          <a:lstStyle>
            <a:lvl1pPr algn="ctr">
              <a:defRPr sz="6600" b="1">
                <a:latin typeface="+mj-lt"/>
              </a:defRPr>
            </a:lvl1pPr>
          </a:lstStyle>
          <a:p>
            <a:r>
              <a:rPr lang="en-US" dirty="0"/>
              <a:t>Title Slide</a:t>
            </a:r>
          </a:p>
        </p:txBody>
      </p:sp>
      <p:sp>
        <p:nvSpPr>
          <p:cNvPr id="3" name="Subtitle 2">
            <a:extLst>
              <a:ext uri="{FF2B5EF4-FFF2-40B4-BE49-F238E27FC236}">
                <a16:creationId xmlns:a16="http://schemas.microsoft.com/office/drawing/2014/main" id="{27BF2CC3-CB26-4C4F-B3AD-70B7E184A939}"/>
              </a:ext>
            </a:extLst>
          </p:cNvPr>
          <p:cNvSpPr>
            <a:spLocks noGrp="1"/>
          </p:cNvSpPr>
          <p:nvPr>
            <p:ph type="subTitle" idx="1"/>
          </p:nvPr>
        </p:nvSpPr>
        <p:spPr>
          <a:xfrm>
            <a:off x="1524000" y="1806257"/>
            <a:ext cx="9144000" cy="1655762"/>
          </a:xfrm>
        </p:spPr>
        <p:txBody>
          <a:bodyPr>
            <a:normAutofit/>
          </a:bodyPr>
          <a:lstStyle>
            <a:lvl1pPr marL="0" indent="0" algn="ctr">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picture containing text&#10;&#10;Description automatically generated">
            <a:extLst>
              <a:ext uri="{FF2B5EF4-FFF2-40B4-BE49-F238E27FC236}">
                <a16:creationId xmlns:a16="http://schemas.microsoft.com/office/drawing/2014/main" id="{46A956DE-7C82-4A5B-B15D-4D2D423E17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8026" y="4348193"/>
            <a:ext cx="5955948" cy="2348291"/>
          </a:xfrm>
          <a:prstGeom prst="rect">
            <a:avLst/>
          </a:prstGeom>
        </p:spPr>
      </p:pic>
    </p:spTree>
    <p:extLst>
      <p:ext uri="{BB962C8B-B14F-4D97-AF65-F5344CB8AC3E}">
        <p14:creationId xmlns:p14="http://schemas.microsoft.com/office/powerpoint/2010/main" val="41396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623-103F-4EC7-99F7-8AD58042F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5B50D-21EF-4222-BDC2-656190677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0E3F4-D432-46E6-804C-1E9B3890C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42C52-5697-47BB-8C08-A8C45CBF541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6" name="Footer Placeholder 5">
            <a:extLst>
              <a:ext uri="{FF2B5EF4-FFF2-40B4-BE49-F238E27FC236}">
                <a16:creationId xmlns:a16="http://schemas.microsoft.com/office/drawing/2014/main" id="{49E583BB-1C1A-4100-969F-CEB45DD775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CFFC6E-C725-4B12-B16B-698986D2F421}"/>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1167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188D-35FE-4640-90A7-D6FA6DAFC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B883B-3FA7-4389-913C-DD49021F6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3C593-F8D5-4000-B492-976F14F99C6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5" name="Footer Placeholder 4">
            <a:extLst>
              <a:ext uri="{FF2B5EF4-FFF2-40B4-BE49-F238E27FC236}">
                <a16:creationId xmlns:a16="http://schemas.microsoft.com/office/drawing/2014/main" id="{668B606C-2303-484E-89B2-A9E5A1F625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293D60-0FD4-4017-BE2F-14C55396F236}"/>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1594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C1866-8909-4C24-ABA0-6DD163977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30981-F7E6-4CD7-8F4E-1DE2F4EFFA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2843-09C7-4284-9762-CE45395481A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5" name="Footer Placeholder 4">
            <a:extLst>
              <a:ext uri="{FF2B5EF4-FFF2-40B4-BE49-F238E27FC236}">
                <a16:creationId xmlns:a16="http://schemas.microsoft.com/office/drawing/2014/main" id="{2A07A30F-B37F-487A-BFE2-E329BF395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8219D9-B6A5-4663-924A-361518983777}"/>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55228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9B75-37AC-4C1D-B9D9-6AFA3829A0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2798F-C053-4705-97D5-058E5F9FDEB9}"/>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4" name="Footer Placeholder 3">
            <a:extLst>
              <a:ext uri="{FF2B5EF4-FFF2-40B4-BE49-F238E27FC236}">
                <a16:creationId xmlns:a16="http://schemas.microsoft.com/office/drawing/2014/main" id="{A3D1B5AF-2401-4D8E-B8A1-A1A0FB847F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226DEF-69FE-464D-B484-A216387DE6AC}"/>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9872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ln>
            <a:noFill/>
          </a:ln>
        </p:spPr>
        <p:txBody>
          <a:bodyPr>
            <a:normAutofit/>
          </a:bodyPr>
          <a:lstStyle>
            <a:lvl1pPr>
              <a:defRPr sz="5400" b="1">
                <a:latin typeface="+mj-lt"/>
              </a:defRPr>
            </a:lvl1pPr>
          </a:lstStyle>
          <a:p>
            <a:r>
              <a:rPr lang="en-US" dirty="0"/>
              <a:t>Content</a:t>
            </a:r>
          </a:p>
        </p:txBody>
      </p:sp>
      <p:sp>
        <p:nvSpPr>
          <p:cNvPr id="3" name="Content Placeholder 2">
            <a:extLst>
              <a:ext uri="{FF2B5EF4-FFF2-40B4-BE49-F238E27FC236}">
                <a16:creationId xmlns:a16="http://schemas.microsoft.com/office/drawing/2014/main" id="{69C4C1CD-C83C-4DCF-B12B-868F9CEFA139}"/>
              </a:ext>
            </a:extLst>
          </p:cNvPr>
          <p:cNvSpPr>
            <a:spLocks noGrp="1"/>
          </p:cNvSpPr>
          <p:nvPr>
            <p:ph idx="1"/>
          </p:nvPr>
        </p:nvSpPr>
        <p:spPr/>
        <p:txBody>
          <a:bodyPr/>
          <a:lstStyle>
            <a:lvl1pPr>
              <a:buSzPct val="150000"/>
              <a:defRPr>
                <a:latin typeface="+mj-lt"/>
              </a:defRPr>
            </a:lvl1pPr>
            <a:lvl2pPr>
              <a:buSzPct val="150000"/>
              <a:defRPr>
                <a:latin typeface="+mj-lt"/>
              </a:defRPr>
            </a:lvl2pPr>
            <a:lvl3pPr>
              <a:buSzPct val="150000"/>
              <a:defRPr>
                <a:latin typeface="+mj-lt"/>
              </a:defRPr>
            </a:lvl3pPr>
            <a:lvl4pPr>
              <a:buSzPct val="150000"/>
              <a:defRPr>
                <a:latin typeface="+mj-lt"/>
              </a:defRPr>
            </a:lvl4pPr>
            <a:lvl5pPr>
              <a:buSzPct val="150000"/>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spTree>
    <p:extLst>
      <p:ext uri="{BB962C8B-B14F-4D97-AF65-F5344CB8AC3E}">
        <p14:creationId xmlns:p14="http://schemas.microsoft.com/office/powerpoint/2010/main" val="15842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C84D5E3-B016-4AB9-9EA7-10A8B9EF05B1}"/>
              </a:ext>
            </a:extLst>
          </p:cNvPr>
          <p:cNvSpPr/>
          <p:nvPr userDrawn="1"/>
        </p:nvSpPr>
        <p:spPr>
          <a:xfrm rot="340573">
            <a:off x="342452" y="-74972"/>
            <a:ext cx="1058623" cy="7000652"/>
          </a:xfrm>
          <a:custGeom>
            <a:avLst/>
            <a:gdLst>
              <a:gd name="connsiteX0" fmla="*/ 0 w 1086678"/>
              <a:gd name="connsiteY0" fmla="*/ 7147019 h 7147019"/>
              <a:gd name="connsiteX1" fmla="*/ 271670 w 1086678"/>
              <a:gd name="connsiteY1" fmla="*/ 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07472 w 1086678"/>
              <a:gd name="connsiteY3" fmla="*/ 7069611 h 7147019"/>
              <a:gd name="connsiteX4" fmla="*/ 0 w 1086678"/>
              <a:gd name="connsiteY4" fmla="*/ 7147019 h 7147019"/>
              <a:gd name="connsiteX0" fmla="*/ 0 w 1027525"/>
              <a:gd name="connsiteY0" fmla="*/ 7125383 h 7125383"/>
              <a:gd name="connsiteX1" fmla="*/ 235831 w 1027525"/>
              <a:gd name="connsiteY1" fmla="*/ 101530 h 7125383"/>
              <a:gd name="connsiteX2" fmla="*/ 1027525 w 1027525"/>
              <a:gd name="connsiteY2" fmla="*/ 0 h 7125383"/>
              <a:gd name="connsiteX3" fmla="*/ 748319 w 1027525"/>
              <a:gd name="connsiteY3" fmla="*/ 7069611 h 7125383"/>
              <a:gd name="connsiteX4" fmla="*/ 0 w 1027525"/>
              <a:gd name="connsiteY4" fmla="*/ 7125383 h 7125383"/>
              <a:gd name="connsiteX0" fmla="*/ 0 w 1074574"/>
              <a:gd name="connsiteY0" fmla="*/ 7192696 h 7192696"/>
              <a:gd name="connsiteX1" fmla="*/ 282880 w 1074574"/>
              <a:gd name="connsiteY1" fmla="*/ 101530 h 7192696"/>
              <a:gd name="connsiteX2" fmla="*/ 1074574 w 1074574"/>
              <a:gd name="connsiteY2" fmla="*/ 0 h 7192696"/>
              <a:gd name="connsiteX3" fmla="*/ 795368 w 1074574"/>
              <a:gd name="connsiteY3" fmla="*/ 7069611 h 7192696"/>
              <a:gd name="connsiteX4" fmla="*/ 0 w 1074574"/>
              <a:gd name="connsiteY4" fmla="*/ 7192696 h 7192696"/>
              <a:gd name="connsiteX0" fmla="*/ 0 w 1074574"/>
              <a:gd name="connsiteY0" fmla="*/ 7192696 h 7192696"/>
              <a:gd name="connsiteX1" fmla="*/ 282880 w 1074574"/>
              <a:gd name="connsiteY1" fmla="*/ 101530 h 7192696"/>
              <a:gd name="connsiteX2" fmla="*/ 1074574 w 1074574"/>
              <a:gd name="connsiteY2" fmla="*/ 0 h 7192696"/>
              <a:gd name="connsiteX3" fmla="*/ 795871 w 1074574"/>
              <a:gd name="connsiteY3" fmla="*/ 7074772 h 7192696"/>
              <a:gd name="connsiteX4" fmla="*/ 0 w 1074574"/>
              <a:gd name="connsiteY4" fmla="*/ 7192696 h 719269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58623"/>
              <a:gd name="connsiteY0" fmla="*/ 7146779 h 7146779"/>
              <a:gd name="connsiteX1" fmla="*/ 276035 w 1058623"/>
              <a:gd name="connsiteY1" fmla="*/ 90183 h 7146779"/>
              <a:gd name="connsiteX2" fmla="*/ 1058623 w 1058623"/>
              <a:gd name="connsiteY2" fmla="*/ 0 h 7146779"/>
              <a:gd name="connsiteX3" fmla="*/ 789026 w 1058623"/>
              <a:gd name="connsiteY3" fmla="*/ 7063425 h 7146779"/>
              <a:gd name="connsiteX4" fmla="*/ 0 w 1058623"/>
              <a:gd name="connsiteY4" fmla="*/ 7146779 h 714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23" h="7146779">
                <a:moveTo>
                  <a:pt x="0" y="7146779"/>
                </a:moveTo>
                <a:lnTo>
                  <a:pt x="276035" y="90183"/>
                </a:lnTo>
                <a:lnTo>
                  <a:pt x="1058623" y="0"/>
                </a:lnTo>
                <a:lnTo>
                  <a:pt x="789026" y="7063425"/>
                </a:lnTo>
                <a:lnTo>
                  <a:pt x="0" y="7146779"/>
                </a:lnTo>
                <a:close/>
              </a:path>
            </a:pathLst>
          </a:custGeom>
          <a:solidFill>
            <a:schemeClr val="accent2">
              <a:alpha val="61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59D7D4E-9DED-45C5-9720-62F11592B67A}"/>
              </a:ext>
            </a:extLst>
          </p:cNvPr>
          <p:cNvSpPr/>
          <p:nvPr userDrawn="1"/>
        </p:nvSpPr>
        <p:spPr>
          <a:xfrm>
            <a:off x="973828" y="1586758"/>
            <a:ext cx="10515599" cy="1183341"/>
          </a:xfrm>
          <a:prstGeom prst="rect">
            <a:avLst/>
          </a:prstGeom>
          <a:solidFill>
            <a:schemeClr val="tx1">
              <a:lumMod val="75000"/>
              <a:lumOff val="25000"/>
            </a:schemeClr>
          </a:solidFill>
          <a:ln>
            <a:noFill/>
          </a:ln>
          <a:effectLst>
            <a:outerShdw blurRad="508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6600" b="0" dirty="0">
              <a:solidFill>
                <a:schemeClr val="bg1"/>
              </a:solidFill>
              <a:latin typeface="Myriad Pro" panose="020B0503030403020204" pitchFamily="34" charset="0"/>
            </a:endParaRPr>
          </a:p>
        </p:txBody>
      </p:sp>
      <p:sp>
        <p:nvSpPr>
          <p:cNvPr id="11" name="Title 1">
            <a:extLst>
              <a:ext uri="{FF2B5EF4-FFF2-40B4-BE49-F238E27FC236}">
                <a16:creationId xmlns:a16="http://schemas.microsoft.com/office/drawing/2014/main" id="{768511C5-454E-49D3-99A9-33AB2965B1F9}"/>
              </a:ext>
            </a:extLst>
          </p:cNvPr>
          <p:cNvSpPr>
            <a:spLocks noGrp="1"/>
          </p:cNvSpPr>
          <p:nvPr>
            <p:ph type="title"/>
          </p:nvPr>
        </p:nvSpPr>
        <p:spPr>
          <a:xfrm>
            <a:off x="1260778" y="1343330"/>
            <a:ext cx="10515600" cy="1298414"/>
          </a:xfrm>
        </p:spPr>
        <p:txBody>
          <a:bodyPr anchor="b">
            <a:normAutofit/>
          </a:bodyPr>
          <a:lstStyle>
            <a:lvl1pPr>
              <a:defRPr sz="5400" b="1">
                <a:solidFill>
                  <a:schemeClr val="bg1"/>
                </a:solidFill>
                <a:latin typeface="+mj-lt"/>
              </a:defRPr>
            </a:lvl1p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E37C0AB4-F61A-4E29-A00A-F26F3C8141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8542" y="6083345"/>
            <a:ext cx="1592287" cy="627802"/>
          </a:xfrm>
          <a:prstGeom prst="rect">
            <a:avLst/>
          </a:prstGeom>
        </p:spPr>
      </p:pic>
    </p:spTree>
    <p:extLst>
      <p:ext uri="{BB962C8B-B14F-4D97-AF65-F5344CB8AC3E}">
        <p14:creationId xmlns:p14="http://schemas.microsoft.com/office/powerpoint/2010/main" val="202483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xfrm>
            <a:off x="838200" y="2766218"/>
            <a:ext cx="10515600" cy="1325563"/>
          </a:xfrm>
          <a:ln>
            <a:noFill/>
          </a:ln>
        </p:spPr>
        <p:txBody>
          <a:bodyPr>
            <a:normAutofit/>
          </a:bodyPr>
          <a:lstStyle>
            <a:lvl1pPr>
              <a:defRPr sz="5400" b="1">
                <a:solidFill>
                  <a:schemeClr val="tx1"/>
                </a:solidFill>
                <a:latin typeface="+mj-lt"/>
              </a:defRPr>
            </a:lvl1pPr>
          </a:lstStyle>
          <a:p>
            <a:r>
              <a:rPr lang="en-US" dirty="0"/>
              <a:t>Content</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cxnSp>
        <p:nvCxnSpPr>
          <p:cNvPr id="5" name="Straight Connector 4">
            <a:extLst>
              <a:ext uri="{FF2B5EF4-FFF2-40B4-BE49-F238E27FC236}">
                <a16:creationId xmlns:a16="http://schemas.microsoft.com/office/drawing/2014/main" id="{155C5C14-C52C-407F-A5DE-DBAC63458E04}"/>
              </a:ext>
            </a:extLst>
          </p:cNvPr>
          <p:cNvCxnSpPr/>
          <p:nvPr userDrawn="1"/>
        </p:nvCxnSpPr>
        <p:spPr>
          <a:xfrm>
            <a:off x="916909" y="4552950"/>
            <a:ext cx="3912266" cy="0"/>
          </a:xfrm>
          <a:prstGeom prst="line">
            <a:avLst/>
          </a:prstGeom>
          <a:ln w="38100"/>
          <a:effectLst>
            <a:outerShdw blurRad="50800" dist="2540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32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CE36-80FD-4EAB-AB2D-860793695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57C08-4434-4E6A-80C7-40C766B42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E5237-552F-4760-AC90-56BE81DEA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021EF1-A3E6-4248-B3E9-3B1E4483973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6" name="Footer Placeholder 5">
            <a:extLst>
              <a:ext uri="{FF2B5EF4-FFF2-40B4-BE49-F238E27FC236}">
                <a16:creationId xmlns:a16="http://schemas.microsoft.com/office/drawing/2014/main" id="{0C2C5403-C78F-4D7D-9DE8-BA6995F5C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32F30-ACDD-44AE-9ABF-8559E6B1613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353045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BD5C-A80C-45FA-A2FC-1D07757E8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A29084-1A36-4209-9B4F-91DCBEEFC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2EE7F-7335-4C33-A8F1-D1BF56E59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224186-9A00-4EEC-BE8F-34B989D64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2BBC5-95A5-41C9-B72B-97BB2054DD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7C0A5-0ECB-4D48-B24D-2186B1837E2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8" name="Footer Placeholder 7">
            <a:extLst>
              <a:ext uri="{FF2B5EF4-FFF2-40B4-BE49-F238E27FC236}">
                <a16:creationId xmlns:a16="http://schemas.microsoft.com/office/drawing/2014/main" id="{A5906194-0BED-494C-BB3F-5D6095EB4F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0A1C3A-7237-499B-B0BD-AD1CEE0BEA5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98070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A146-BFB3-426F-AB7D-F1E1FCAE5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6FDFB-B56E-484A-A4FE-A873A55D1E0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4" name="Footer Placeholder 3">
            <a:extLst>
              <a:ext uri="{FF2B5EF4-FFF2-40B4-BE49-F238E27FC236}">
                <a16:creationId xmlns:a16="http://schemas.microsoft.com/office/drawing/2014/main" id="{3392E7AF-C53E-4B34-A303-569D0DEBE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040F-82BE-47A1-B5D6-C6F6C1D1D364}"/>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2082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38659-1153-46E1-8EDB-5124CC45FBC0}"/>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3" name="Footer Placeholder 2">
            <a:extLst>
              <a:ext uri="{FF2B5EF4-FFF2-40B4-BE49-F238E27FC236}">
                <a16:creationId xmlns:a16="http://schemas.microsoft.com/office/drawing/2014/main" id="{11FC098E-3DA1-4078-B45A-95FF67AFC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76C9E9-D1F8-4AF9-815C-0BCBE5E173D5}"/>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484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118F-6E3E-4753-B977-8F367F2F0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CD561-9F0D-4463-B7DC-C011556EA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6472DF-E08A-4C6C-B065-02F9BEE98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CD425-1F34-4300-9DF3-1DE9FC2B429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1/7/2025</a:t>
            </a:fld>
            <a:endParaRPr lang="en-US"/>
          </a:p>
        </p:txBody>
      </p:sp>
      <p:sp>
        <p:nvSpPr>
          <p:cNvPr id="6" name="Footer Placeholder 5">
            <a:extLst>
              <a:ext uri="{FF2B5EF4-FFF2-40B4-BE49-F238E27FC236}">
                <a16:creationId xmlns:a16="http://schemas.microsoft.com/office/drawing/2014/main" id="{43E72583-CB1F-40A5-8A83-9BB762C3A9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59595-0DEA-4D29-9234-7F0D5B05D952}"/>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341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A4CB4-D3C8-4491-8A8A-8245CB16F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AF4E47-F96A-4260-A3EB-0191F6CA0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06291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6" r:id="rId3"/>
    <p:sldLayoutId id="214748371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03" r:id="rId13"/>
  </p:sldLayoutIdLst>
  <p:txStyles>
    <p:titleStyle>
      <a:lvl1pPr algn="l" defTabSz="914400" rtl="0" eaLnBrk="1" latinLnBrk="0" hangingPunct="1">
        <a:lnSpc>
          <a:spcPct val="90000"/>
        </a:lnSpc>
        <a:spcBef>
          <a:spcPct val="0"/>
        </a:spcBef>
        <a:buNone/>
        <a:defRPr sz="6000" kern="1200">
          <a:solidFill>
            <a:schemeClr val="tx1"/>
          </a:solidFill>
          <a:latin typeface="Myriad Pro Cond" panose="020B0506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customXml" Target="../ink/ink2.xml"/><Relationship Id="rId5" Type="http://schemas.openxmlformats.org/officeDocument/2006/relationships/image" Target="../media/image17.jpeg"/><Relationship Id="rId10" Type="http://schemas.openxmlformats.org/officeDocument/2006/relationships/image" Target="../media/image20.png"/><Relationship Id="rId4" Type="http://schemas.openxmlformats.org/officeDocument/2006/relationships/image" Target="../media/image16.svg"/><Relationship Id="rId9" Type="http://schemas.openxmlformats.org/officeDocument/2006/relationships/customXml" Target="../ink/ink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4.jp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5.png"/><Relationship Id="rId7"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5.pn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1.sv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11.sv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2.jp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11.sv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11.sv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16.sv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16.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6.sv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5.jpeg"/><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1.svg"/></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1.sv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svg"/></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svg"/></Relationships>
</file>

<file path=ppt/slides/_rels/slide6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svg"/></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1.sv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ctrTitle"/>
          </p:nvPr>
        </p:nvSpPr>
        <p:spPr>
          <a:xfrm>
            <a:off x="684028" y="606050"/>
            <a:ext cx="10823944" cy="3512869"/>
          </a:xfrm>
          <a:ln w="57150">
            <a:solidFill>
              <a:srgbClr val="0A9C4B"/>
            </a:solidFill>
          </a:ln>
        </p:spPr>
        <p:txBody>
          <a:bodyPr>
            <a:noAutofit/>
          </a:bodyPr>
          <a:lstStyle/>
          <a:p>
            <a:pPr algn="ctr"/>
            <a:br>
              <a:rPr lang="en-US" sz="4800" dirty="0"/>
            </a:br>
            <a:r>
              <a:rPr lang="en-US" sz="4800" dirty="0"/>
              <a:t>Pesticide Safety Training for </a:t>
            </a:r>
            <a:br>
              <a:rPr lang="en-US" sz="4800" dirty="0"/>
            </a:br>
            <a:r>
              <a:rPr lang="en-US" sz="4800" dirty="0"/>
              <a:t>Noncertified Applicators </a:t>
            </a:r>
            <a:br>
              <a:rPr lang="en-US" sz="4800" dirty="0"/>
            </a:br>
            <a:r>
              <a:rPr lang="en-US" sz="4800" dirty="0"/>
              <a:t>Applying and/or Handling Pesticides on</a:t>
            </a:r>
            <a:br>
              <a:rPr lang="en-US" sz="4800" dirty="0"/>
            </a:br>
            <a:r>
              <a:rPr lang="en-US" sz="4800" dirty="0"/>
              <a:t>Non-Agricultural Sites</a:t>
            </a:r>
            <a:br>
              <a:rPr lang="en-US" sz="4800" dirty="0"/>
            </a:br>
            <a:r>
              <a:rPr lang="en-US" sz="1800" dirty="0"/>
              <a:t>*Modified by NCDA&amp;CS</a:t>
            </a:r>
            <a:endParaRPr lang="en-US" sz="1800" dirty="0">
              <a:solidFill>
                <a:schemeClr val="tx1"/>
              </a:solidFill>
            </a:endParaRPr>
          </a:p>
        </p:txBody>
      </p:sp>
      <p:pic>
        <p:nvPicPr>
          <p:cNvPr id="4" name="Picture 3" descr="A yellow circular emblem with a white circle and a black background&#10;&#10;Description automatically generated">
            <a:extLst>
              <a:ext uri="{FF2B5EF4-FFF2-40B4-BE49-F238E27FC236}">
                <a16:creationId xmlns:a16="http://schemas.microsoft.com/office/drawing/2014/main" id="{B3D8E9F6-FC25-9F3E-1982-DA6FB09E4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96" y="4524631"/>
            <a:ext cx="1978203" cy="1978203"/>
          </a:xfrm>
          <a:prstGeom prst="rect">
            <a:avLst/>
          </a:prstGeom>
        </p:spPr>
      </p:pic>
    </p:spTree>
    <p:extLst>
      <p:ext uri="{BB962C8B-B14F-4D97-AF65-F5344CB8AC3E}">
        <p14:creationId xmlns:p14="http://schemas.microsoft.com/office/powerpoint/2010/main" val="399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738E9E-AC0B-4A60-B6A0-C98DFEAF5E96}"/>
              </a:ext>
            </a:extLst>
          </p:cNvPr>
          <p:cNvGrpSpPr/>
          <p:nvPr/>
        </p:nvGrpSpPr>
        <p:grpSpPr>
          <a:xfrm>
            <a:off x="251614" y="1459537"/>
            <a:ext cx="6449487" cy="4434525"/>
            <a:chOff x="186078" y="1459537"/>
            <a:chExt cx="6418873" cy="4434525"/>
          </a:xfrm>
          <a:solidFill>
            <a:srgbClr val="85FFBC"/>
          </a:solidFill>
        </p:grpSpPr>
        <p:sp>
          <p:nvSpPr>
            <p:cNvPr id="4" name="Freeform: Shape 3">
              <a:extLst>
                <a:ext uri="{FF2B5EF4-FFF2-40B4-BE49-F238E27FC236}">
                  <a16:creationId xmlns:a16="http://schemas.microsoft.com/office/drawing/2014/main" id="{36F61B85-F172-4F8A-9B79-2A2C6B566D49}"/>
                </a:ext>
              </a:extLst>
            </p:cNvPr>
            <p:cNvSpPr/>
            <p:nvPr/>
          </p:nvSpPr>
          <p:spPr>
            <a:xfrm>
              <a:off x="3266912" y="1459537"/>
              <a:ext cx="3302055" cy="1861171"/>
            </a:xfrm>
            <a:custGeom>
              <a:avLst/>
              <a:gdLst>
                <a:gd name="connsiteX0" fmla="*/ 0 w 3897001"/>
                <a:gd name="connsiteY0" fmla="*/ 288306 h 2306447"/>
                <a:gd name="connsiteX1" fmla="*/ 2743778 w 3897001"/>
                <a:gd name="connsiteY1" fmla="*/ 288306 h 2306447"/>
                <a:gd name="connsiteX2" fmla="*/ 2743778 w 3897001"/>
                <a:gd name="connsiteY2" fmla="*/ 0 h 2306447"/>
                <a:gd name="connsiteX3" fmla="*/ 3897001 w 3897001"/>
                <a:gd name="connsiteY3" fmla="*/ 1153224 h 2306447"/>
                <a:gd name="connsiteX4" fmla="*/ 2743778 w 3897001"/>
                <a:gd name="connsiteY4" fmla="*/ 2306447 h 2306447"/>
                <a:gd name="connsiteX5" fmla="*/ 2743778 w 3897001"/>
                <a:gd name="connsiteY5" fmla="*/ 2018141 h 2306447"/>
                <a:gd name="connsiteX6" fmla="*/ 0 w 3897001"/>
                <a:gd name="connsiteY6" fmla="*/ 2018141 h 2306447"/>
                <a:gd name="connsiteX7" fmla="*/ 0 w 3897001"/>
                <a:gd name="connsiteY7" fmla="*/ 288306 h 23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7001" h="2306447">
                  <a:moveTo>
                    <a:pt x="0" y="288306"/>
                  </a:moveTo>
                  <a:lnTo>
                    <a:pt x="2743778" y="288306"/>
                  </a:lnTo>
                  <a:lnTo>
                    <a:pt x="2743778" y="0"/>
                  </a:lnTo>
                  <a:lnTo>
                    <a:pt x="3897001" y="1153224"/>
                  </a:lnTo>
                  <a:lnTo>
                    <a:pt x="2743778" y="2306447"/>
                  </a:lnTo>
                  <a:lnTo>
                    <a:pt x="2743778" y="2018141"/>
                  </a:lnTo>
                  <a:lnTo>
                    <a:pt x="0" y="2018141"/>
                  </a:lnTo>
                  <a:lnTo>
                    <a:pt x="0" y="28830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302276" rIns="878888" bIns="302276" numCol="1" spcCol="1270" anchor="ctr" anchorCtr="0">
              <a:noAutofit/>
            </a:bodyPr>
            <a:lstStyle/>
            <a:p>
              <a:pPr marL="228600" lvl="1" indent="0" algn="l" defTabSz="977900">
                <a:lnSpc>
                  <a:spcPct val="90000"/>
                </a:lnSpc>
                <a:spcBef>
                  <a:spcPct val="0"/>
                </a:spcBef>
                <a:spcAft>
                  <a:spcPct val="15000"/>
                </a:spcAft>
                <a:buNone/>
              </a:pPr>
              <a:r>
                <a:rPr lang="en-US" sz="2200" kern="1200" dirty="0"/>
                <a:t>Controls pests such as insects, weeds or pathogens</a:t>
              </a:r>
            </a:p>
          </p:txBody>
        </p:sp>
        <p:sp>
          <p:nvSpPr>
            <p:cNvPr id="5" name="Freeform: Shape 4">
              <a:extLst>
                <a:ext uri="{FF2B5EF4-FFF2-40B4-BE49-F238E27FC236}">
                  <a16:creationId xmlns:a16="http://schemas.microsoft.com/office/drawing/2014/main" id="{A83BA8DF-7503-447C-9044-7ECC690B2482}"/>
                </a:ext>
              </a:extLst>
            </p:cNvPr>
            <p:cNvSpPr/>
            <p:nvPr/>
          </p:nvSpPr>
          <p:spPr>
            <a:xfrm>
              <a:off x="186080" y="1705404"/>
              <a:ext cx="2934003" cy="1296636"/>
            </a:xfrm>
            <a:custGeom>
              <a:avLst/>
              <a:gdLst>
                <a:gd name="connsiteX0" fmla="*/ 0 w 2501277"/>
                <a:gd name="connsiteY0" fmla="*/ 334458 h 2006708"/>
                <a:gd name="connsiteX1" fmla="*/ 334458 w 2501277"/>
                <a:gd name="connsiteY1" fmla="*/ 0 h 2006708"/>
                <a:gd name="connsiteX2" fmla="*/ 2166819 w 2501277"/>
                <a:gd name="connsiteY2" fmla="*/ 0 h 2006708"/>
                <a:gd name="connsiteX3" fmla="*/ 2501277 w 2501277"/>
                <a:gd name="connsiteY3" fmla="*/ 334458 h 2006708"/>
                <a:gd name="connsiteX4" fmla="*/ 2501277 w 2501277"/>
                <a:gd name="connsiteY4" fmla="*/ 1672250 h 2006708"/>
                <a:gd name="connsiteX5" fmla="*/ 2166819 w 2501277"/>
                <a:gd name="connsiteY5" fmla="*/ 2006708 h 2006708"/>
                <a:gd name="connsiteX6" fmla="*/ 334458 w 2501277"/>
                <a:gd name="connsiteY6" fmla="*/ 2006708 h 2006708"/>
                <a:gd name="connsiteX7" fmla="*/ 0 w 2501277"/>
                <a:gd name="connsiteY7" fmla="*/ 1672250 h 2006708"/>
                <a:gd name="connsiteX8" fmla="*/ 0 w 2501277"/>
                <a:gd name="connsiteY8" fmla="*/ 334458 h 200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277" h="2006708">
                  <a:moveTo>
                    <a:pt x="0" y="334458"/>
                  </a:moveTo>
                  <a:cubicBezTo>
                    <a:pt x="0" y="149742"/>
                    <a:pt x="149742" y="0"/>
                    <a:pt x="334458" y="0"/>
                  </a:cubicBezTo>
                  <a:lnTo>
                    <a:pt x="2166819" y="0"/>
                  </a:lnTo>
                  <a:cubicBezTo>
                    <a:pt x="2351535" y="0"/>
                    <a:pt x="2501277" y="149742"/>
                    <a:pt x="2501277" y="334458"/>
                  </a:cubicBezTo>
                  <a:lnTo>
                    <a:pt x="2501277" y="1672250"/>
                  </a:lnTo>
                  <a:cubicBezTo>
                    <a:pt x="2501277" y="1856966"/>
                    <a:pt x="2351535" y="2006708"/>
                    <a:pt x="2166819" y="2006708"/>
                  </a:cubicBezTo>
                  <a:lnTo>
                    <a:pt x="334458" y="2006708"/>
                  </a:lnTo>
                  <a:cubicBezTo>
                    <a:pt x="149742" y="2006708"/>
                    <a:pt x="0" y="1856966"/>
                    <a:pt x="0" y="1672250"/>
                  </a:cubicBezTo>
                  <a:lnTo>
                    <a:pt x="0" y="334458"/>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04639" tIns="151299" rIns="204639" bIns="151299" numCol="1" spcCol="1270" anchor="ctr" anchorCtr="0">
              <a:noAutofit/>
            </a:bodyPr>
            <a:lstStyle/>
            <a:p>
              <a:pPr marL="463550" lvl="0" indent="0" algn="l" defTabSz="573088">
                <a:lnSpc>
                  <a:spcPct val="90000"/>
                </a:lnSpc>
                <a:spcBef>
                  <a:spcPct val="0"/>
                </a:spcBef>
                <a:spcAft>
                  <a:spcPct val="35000"/>
                </a:spcAft>
                <a:buNone/>
              </a:pPr>
              <a:r>
                <a:rPr lang="en-US" sz="2800" kern="1200" dirty="0"/>
                <a:t>Pesticide</a:t>
              </a:r>
            </a:p>
          </p:txBody>
        </p:sp>
        <p:sp>
          <p:nvSpPr>
            <p:cNvPr id="6" name="Freeform: Shape 5">
              <a:extLst>
                <a:ext uri="{FF2B5EF4-FFF2-40B4-BE49-F238E27FC236}">
                  <a16:creationId xmlns:a16="http://schemas.microsoft.com/office/drawing/2014/main" id="{A685E54F-C868-42F4-BCE2-97273A180F72}"/>
                </a:ext>
              </a:extLst>
            </p:cNvPr>
            <p:cNvSpPr/>
            <p:nvPr/>
          </p:nvSpPr>
          <p:spPr>
            <a:xfrm>
              <a:off x="3302896" y="4293183"/>
              <a:ext cx="3302055" cy="1600879"/>
            </a:xfrm>
            <a:custGeom>
              <a:avLst/>
              <a:gdLst>
                <a:gd name="connsiteX0" fmla="*/ 0 w 3501212"/>
                <a:gd name="connsiteY0" fmla="*/ 284103 h 2272825"/>
                <a:gd name="connsiteX1" fmla="*/ 2364800 w 3501212"/>
                <a:gd name="connsiteY1" fmla="*/ 284103 h 2272825"/>
                <a:gd name="connsiteX2" fmla="*/ 2364800 w 3501212"/>
                <a:gd name="connsiteY2" fmla="*/ 0 h 2272825"/>
                <a:gd name="connsiteX3" fmla="*/ 3501212 w 3501212"/>
                <a:gd name="connsiteY3" fmla="*/ 1136413 h 2272825"/>
                <a:gd name="connsiteX4" fmla="*/ 2364800 w 3501212"/>
                <a:gd name="connsiteY4" fmla="*/ 2272825 h 2272825"/>
                <a:gd name="connsiteX5" fmla="*/ 2364800 w 3501212"/>
                <a:gd name="connsiteY5" fmla="*/ 1988722 h 2272825"/>
                <a:gd name="connsiteX6" fmla="*/ 0 w 3501212"/>
                <a:gd name="connsiteY6" fmla="*/ 1988722 h 2272825"/>
                <a:gd name="connsiteX7" fmla="*/ 0 w 3501212"/>
                <a:gd name="connsiteY7" fmla="*/ 284103 h 22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212" h="2272825">
                  <a:moveTo>
                    <a:pt x="0" y="284103"/>
                  </a:moveTo>
                  <a:lnTo>
                    <a:pt x="2364800" y="284103"/>
                  </a:lnTo>
                  <a:lnTo>
                    <a:pt x="2364800" y="0"/>
                  </a:lnTo>
                  <a:lnTo>
                    <a:pt x="3501212" y="1136413"/>
                  </a:lnTo>
                  <a:lnTo>
                    <a:pt x="2364800" y="2272825"/>
                  </a:lnTo>
                  <a:lnTo>
                    <a:pt x="2364800" y="1988722"/>
                  </a:lnTo>
                  <a:lnTo>
                    <a:pt x="0" y="1988722"/>
                  </a:lnTo>
                  <a:lnTo>
                    <a:pt x="0" y="284103"/>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98073" rIns="866279" bIns="298073" numCol="1" spcCol="1270" anchor="ctr" anchorCtr="0">
              <a:noAutofit/>
            </a:bodyPr>
            <a:lstStyle/>
            <a:p>
              <a:pPr marL="231775" lvl="1" indent="0" algn="l" defTabSz="977900">
                <a:lnSpc>
                  <a:spcPct val="150000"/>
                </a:lnSpc>
                <a:spcBef>
                  <a:spcPct val="0"/>
                </a:spcBef>
                <a:spcAft>
                  <a:spcPct val="15000"/>
                </a:spcAft>
                <a:buChar char="•"/>
              </a:pPr>
              <a:r>
                <a:rPr lang="en-US" sz="2200" kern="1200" dirty="0"/>
                <a:t>  General use</a:t>
              </a:r>
            </a:p>
            <a:p>
              <a:pPr marL="231775" lvl="1" indent="0" algn="l" defTabSz="977900">
                <a:lnSpc>
                  <a:spcPct val="150000"/>
                </a:lnSpc>
                <a:spcBef>
                  <a:spcPct val="0"/>
                </a:spcBef>
                <a:spcAft>
                  <a:spcPct val="15000"/>
                </a:spcAft>
                <a:buChar char="•"/>
              </a:pPr>
              <a:r>
                <a:rPr lang="en-US" sz="2200" kern="1200" dirty="0"/>
                <a:t>  Restricted use</a:t>
              </a:r>
            </a:p>
          </p:txBody>
        </p:sp>
        <p:sp>
          <p:nvSpPr>
            <p:cNvPr id="7" name="Freeform: Shape 6">
              <a:extLst>
                <a:ext uri="{FF2B5EF4-FFF2-40B4-BE49-F238E27FC236}">
                  <a16:creationId xmlns:a16="http://schemas.microsoft.com/office/drawing/2014/main" id="{4B9B6A8A-459B-41D2-B16A-0D50AE209A61}"/>
                </a:ext>
              </a:extLst>
            </p:cNvPr>
            <p:cNvSpPr/>
            <p:nvPr/>
          </p:nvSpPr>
          <p:spPr>
            <a:xfrm>
              <a:off x="186078" y="4445618"/>
              <a:ext cx="2957042" cy="1296008"/>
            </a:xfrm>
            <a:custGeom>
              <a:avLst/>
              <a:gdLst>
                <a:gd name="connsiteX0" fmla="*/ 0 w 2988004"/>
                <a:gd name="connsiteY0" fmla="*/ 389951 h 2339660"/>
                <a:gd name="connsiteX1" fmla="*/ 389951 w 2988004"/>
                <a:gd name="connsiteY1" fmla="*/ 0 h 2339660"/>
                <a:gd name="connsiteX2" fmla="*/ 2598053 w 2988004"/>
                <a:gd name="connsiteY2" fmla="*/ 0 h 2339660"/>
                <a:gd name="connsiteX3" fmla="*/ 2988004 w 2988004"/>
                <a:gd name="connsiteY3" fmla="*/ 389951 h 2339660"/>
                <a:gd name="connsiteX4" fmla="*/ 2988004 w 2988004"/>
                <a:gd name="connsiteY4" fmla="*/ 1949709 h 2339660"/>
                <a:gd name="connsiteX5" fmla="*/ 2598053 w 2988004"/>
                <a:gd name="connsiteY5" fmla="*/ 2339660 h 2339660"/>
                <a:gd name="connsiteX6" fmla="*/ 389951 w 2988004"/>
                <a:gd name="connsiteY6" fmla="*/ 2339660 h 2339660"/>
                <a:gd name="connsiteX7" fmla="*/ 0 w 2988004"/>
                <a:gd name="connsiteY7" fmla="*/ 1949709 h 2339660"/>
                <a:gd name="connsiteX8" fmla="*/ 0 w 2988004"/>
                <a:gd name="connsiteY8" fmla="*/ 389951 h 233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004" h="2339660">
                  <a:moveTo>
                    <a:pt x="0" y="389951"/>
                  </a:moveTo>
                  <a:cubicBezTo>
                    <a:pt x="0" y="174587"/>
                    <a:pt x="174587" y="0"/>
                    <a:pt x="389951" y="0"/>
                  </a:cubicBezTo>
                  <a:lnTo>
                    <a:pt x="2598053" y="0"/>
                  </a:lnTo>
                  <a:cubicBezTo>
                    <a:pt x="2813417" y="0"/>
                    <a:pt x="2988004" y="174587"/>
                    <a:pt x="2988004" y="389951"/>
                  </a:cubicBezTo>
                  <a:lnTo>
                    <a:pt x="2988004" y="1949709"/>
                  </a:lnTo>
                  <a:cubicBezTo>
                    <a:pt x="2988004" y="2165073"/>
                    <a:pt x="2813417" y="2339660"/>
                    <a:pt x="2598053" y="2339660"/>
                  </a:cubicBezTo>
                  <a:lnTo>
                    <a:pt x="389951" y="2339660"/>
                  </a:lnTo>
                  <a:cubicBezTo>
                    <a:pt x="174587" y="2339660"/>
                    <a:pt x="0" y="2165073"/>
                    <a:pt x="0" y="1949709"/>
                  </a:cubicBezTo>
                  <a:lnTo>
                    <a:pt x="0" y="389951"/>
                  </a:lnTo>
                  <a:close/>
                </a:path>
              </a:pathLst>
            </a:custGeom>
            <a:grp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20893" tIns="167553" rIns="220893" bIns="167553" numCol="1" spcCol="1270" anchor="ctr" anchorCtr="0">
              <a:noAutofit/>
            </a:bodyPr>
            <a:lstStyle/>
            <a:p>
              <a:pPr marL="463550" lvl="0" indent="-6350" algn="l" defTabSz="1244600">
                <a:lnSpc>
                  <a:spcPct val="90000"/>
                </a:lnSpc>
                <a:spcBef>
                  <a:spcPct val="0"/>
                </a:spcBef>
                <a:spcAft>
                  <a:spcPct val="35000"/>
                </a:spcAft>
                <a:buNone/>
              </a:pPr>
              <a:r>
                <a:rPr lang="en-US" sz="2800" kern="1200" dirty="0"/>
                <a:t>EPA Classifications</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273623"/>
            <a:ext cx="10515600" cy="947610"/>
          </a:xfrm>
          <a:ln>
            <a:noFill/>
          </a:ln>
        </p:spPr>
        <p:txBody>
          <a:bodyPr/>
          <a:lstStyle/>
          <a:p>
            <a:r>
              <a:rPr lang="en-US" b="1" dirty="0"/>
              <a:t>Pesticide Use</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261538" y="2157890"/>
            <a:ext cx="464466" cy="464466"/>
          </a:xfrm>
          <a:prstGeom prst="rect">
            <a:avLst/>
          </a:prstGeom>
        </p:spPr>
      </p:pic>
      <p:pic>
        <p:nvPicPr>
          <p:cNvPr id="8" name="Picture 7">
            <a:extLst>
              <a:ext uri="{FF2B5EF4-FFF2-40B4-BE49-F238E27FC236}">
                <a16:creationId xmlns:a16="http://schemas.microsoft.com/office/drawing/2014/main" id="{F2E4305E-E55F-4684-9C55-60D8E41BC8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10431185" y="1586621"/>
            <a:ext cx="1500656" cy="1607005"/>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5CEAF9F-5917-41EE-B366-3CD2B1502E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8622770" y="1595279"/>
            <a:ext cx="1674737" cy="1597363"/>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86514ED9-45CD-4BD2-B099-9963ADB73F4C}"/>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812477" y="1553143"/>
            <a:ext cx="1674738" cy="1673961"/>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Graphic 15" descr="Magnifying glass">
            <a:extLst>
              <a:ext uri="{FF2B5EF4-FFF2-40B4-BE49-F238E27FC236}">
                <a16:creationId xmlns:a16="http://schemas.microsoft.com/office/drawing/2014/main" id="{6AD77DDB-5BC6-4E3D-AE65-F71625C3A2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261538" y="4861389"/>
            <a:ext cx="464466" cy="464466"/>
          </a:xfrm>
          <a:prstGeom prst="rect">
            <a:avLst/>
          </a:prstGeom>
        </p:spPr>
      </p:pic>
      <p:pic>
        <p:nvPicPr>
          <p:cNvPr id="12" name="Picture 11" descr="Text&#10;&#10;Description automatically generated">
            <a:extLst>
              <a:ext uri="{FF2B5EF4-FFF2-40B4-BE49-F238E27FC236}">
                <a16:creationId xmlns:a16="http://schemas.microsoft.com/office/drawing/2014/main" id="{ED42866F-ED73-48AB-9F57-15B860F1300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41357" y="4123003"/>
            <a:ext cx="5243659" cy="1941238"/>
          </a:xfrm>
          <a:prstGeom prst="rect">
            <a:avLst/>
          </a:prstGeom>
          <a:effectLst>
            <a:outerShdw blurRad="50800" dist="1270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A7964FD4-014F-4524-9631-6C00CF830E0B}"/>
                  </a:ext>
                </a:extLst>
              </p14:cNvPr>
              <p14:cNvContentPartPr/>
              <p14:nvPr/>
            </p14:nvContentPartPr>
            <p14:xfrm>
              <a:off x="7060960" y="4337400"/>
              <a:ext cx="3307680" cy="92520"/>
            </p14:xfrm>
          </p:contentPart>
        </mc:Choice>
        <mc:Fallback xmlns="">
          <p:pic>
            <p:nvPicPr>
              <p:cNvPr id="9" name="Ink 8">
                <a:extLst>
                  <a:ext uri="{FF2B5EF4-FFF2-40B4-BE49-F238E27FC236}">
                    <a16:creationId xmlns:a16="http://schemas.microsoft.com/office/drawing/2014/main" id="{A7964FD4-014F-4524-9631-6C00CF830E0B}"/>
                  </a:ext>
                </a:extLst>
              </p:cNvPr>
              <p:cNvPicPr/>
              <p:nvPr/>
            </p:nvPicPr>
            <p:blipFill>
              <a:blip r:embed="rId10"/>
              <a:stretch>
                <a:fillRect/>
              </a:stretch>
            </p:blipFill>
            <p:spPr>
              <a:xfrm>
                <a:off x="6970960" y="4157760"/>
                <a:ext cx="3487320" cy="452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D218FE22-A955-4389-B613-88429E64AE74}"/>
                  </a:ext>
                </a:extLst>
              </p14:cNvPr>
              <p14:cNvContentPartPr/>
              <p14:nvPr/>
            </p14:nvContentPartPr>
            <p14:xfrm>
              <a:off x="6989680" y="4489680"/>
              <a:ext cx="3387240" cy="52200"/>
            </p14:xfrm>
          </p:contentPart>
        </mc:Choice>
        <mc:Fallback xmlns="">
          <p:pic>
            <p:nvPicPr>
              <p:cNvPr id="13" name="Ink 12">
                <a:extLst>
                  <a:ext uri="{FF2B5EF4-FFF2-40B4-BE49-F238E27FC236}">
                    <a16:creationId xmlns:a16="http://schemas.microsoft.com/office/drawing/2014/main" id="{D218FE22-A955-4389-B613-88429E64AE74}"/>
                  </a:ext>
                </a:extLst>
              </p:cNvPr>
              <p:cNvPicPr/>
              <p:nvPr/>
            </p:nvPicPr>
            <p:blipFill>
              <a:blip r:embed="rId12"/>
              <a:stretch>
                <a:fillRect/>
              </a:stretch>
            </p:blipFill>
            <p:spPr>
              <a:xfrm>
                <a:off x="6900040" y="4309680"/>
                <a:ext cx="3566880" cy="411840"/>
              </a:xfrm>
              <a:prstGeom prst="rect">
                <a:avLst/>
              </a:prstGeom>
            </p:spPr>
          </p:pic>
        </mc:Fallback>
      </mc:AlternateContent>
    </p:spTree>
    <p:extLst>
      <p:ext uri="{BB962C8B-B14F-4D97-AF65-F5344CB8AC3E}">
        <p14:creationId xmlns:p14="http://schemas.microsoft.com/office/powerpoint/2010/main" val="2931180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768750" y="377363"/>
            <a:ext cx="10515600" cy="877223"/>
          </a:xfrm>
          <a:ln>
            <a:noFill/>
          </a:ln>
        </p:spPr>
        <p:txBody>
          <a:bodyPr/>
          <a:lstStyle/>
          <a:p>
            <a:r>
              <a:rPr lang="en-US" b="1" dirty="0"/>
              <a:t>Restricted Use Pesticides (RUPs)</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768750" y="1545670"/>
            <a:ext cx="5360894" cy="1197992"/>
          </a:xfrm>
          <a:prstGeom prst="roundRect">
            <a:avLst/>
          </a:prstGeom>
          <a:solidFill>
            <a:srgbClr val="85FFBC"/>
          </a:solidFill>
          <a:ln w="28575">
            <a:solidFill>
              <a:schemeClr val="tx1"/>
            </a:solidFill>
          </a:ln>
        </p:spPr>
        <p:txBody>
          <a:bodyPr anchor="ctr">
            <a:noAutofit/>
          </a:bodyPr>
          <a:lstStyle/>
          <a:p>
            <a:pPr marL="974725" indent="0">
              <a:lnSpc>
                <a:spcPts val="3000"/>
              </a:lnSpc>
              <a:spcBef>
                <a:spcPts val="0"/>
              </a:spcBef>
              <a:buNone/>
            </a:pPr>
            <a:r>
              <a:rPr lang="en-US" sz="2400" b="0" dirty="0">
                <a:latin typeface="+mn-lt"/>
              </a:rPr>
              <a:t>Purchase and use limitations</a:t>
            </a: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768750" y="3075894"/>
            <a:ext cx="536089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Comply with all applicable regulations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768750" y="4639518"/>
            <a:ext cx="5360894"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Potential to cause significant harm to people and the environment</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7622" y="1641810"/>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582" y="4849830"/>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5534" y="3257250"/>
            <a:ext cx="810768" cy="810768"/>
          </a:xfrm>
          <a:prstGeom prst="rect">
            <a:avLst/>
          </a:prstGeom>
        </p:spPr>
      </p:pic>
      <p:pic>
        <p:nvPicPr>
          <p:cNvPr id="10" name="Picture 9" descr="A picture containing indoor, cluttered&#10;&#10;Description automatically generated">
            <a:extLst>
              <a:ext uri="{FF2B5EF4-FFF2-40B4-BE49-F238E27FC236}">
                <a16:creationId xmlns:a16="http://schemas.microsoft.com/office/drawing/2014/main" id="{C5CA9BBB-4176-44B1-83F7-00E05F6E1A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28121" y="1457389"/>
            <a:ext cx="5263219" cy="4815651"/>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225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66344" y="385707"/>
            <a:ext cx="11212512" cy="760622"/>
          </a:xfrm>
          <a:ln>
            <a:noFill/>
          </a:ln>
        </p:spPr>
        <p:txBody>
          <a:bodyPr>
            <a:noAutofit/>
          </a:bodyPr>
          <a:lstStyle/>
          <a:p>
            <a:r>
              <a:rPr lang="en-US" b="1" dirty="0"/>
              <a:t>Certified versus Noncertified Applicators</a:t>
            </a:r>
          </a:p>
        </p:txBody>
      </p:sp>
      <p:grpSp>
        <p:nvGrpSpPr>
          <p:cNvPr id="3" name="Group 2">
            <a:extLst>
              <a:ext uri="{FF2B5EF4-FFF2-40B4-BE49-F238E27FC236}">
                <a16:creationId xmlns:a16="http://schemas.microsoft.com/office/drawing/2014/main" id="{095334BB-DE13-42A6-9234-971E9DA95A8C}"/>
              </a:ext>
            </a:extLst>
          </p:cNvPr>
          <p:cNvGrpSpPr/>
          <p:nvPr/>
        </p:nvGrpSpPr>
        <p:grpSpPr>
          <a:xfrm>
            <a:off x="466344" y="1448474"/>
            <a:ext cx="10953023" cy="4715265"/>
            <a:chOff x="466344" y="1448474"/>
            <a:chExt cx="10953023" cy="4715265"/>
          </a:xfrm>
        </p:grpSpPr>
        <p:sp>
          <p:nvSpPr>
            <p:cNvPr id="7" name="Freeform: Shape 6">
              <a:extLst>
                <a:ext uri="{FF2B5EF4-FFF2-40B4-BE49-F238E27FC236}">
                  <a16:creationId xmlns:a16="http://schemas.microsoft.com/office/drawing/2014/main" id="{E0E693F2-19CE-4BC3-BE1D-4E2EBBB75608}"/>
                </a:ext>
              </a:extLst>
            </p:cNvPr>
            <p:cNvSpPr/>
            <p:nvPr/>
          </p:nvSpPr>
          <p:spPr>
            <a:xfrm>
              <a:off x="466344" y="1817474"/>
              <a:ext cx="10860024" cy="1890000"/>
            </a:xfrm>
            <a:custGeom>
              <a:avLst/>
              <a:gdLst>
                <a:gd name="connsiteX0" fmla="*/ 0 w 10677144"/>
                <a:gd name="connsiteY0" fmla="*/ 0 h 1890000"/>
                <a:gd name="connsiteX1" fmla="*/ 10677144 w 10677144"/>
                <a:gd name="connsiteY1" fmla="*/ 0 h 1890000"/>
                <a:gd name="connsiteX2" fmla="*/ 10677144 w 10677144"/>
                <a:gd name="connsiteY2" fmla="*/ 1890000 h 1890000"/>
                <a:gd name="connsiteX3" fmla="*/ 0 w 10677144"/>
                <a:gd name="connsiteY3" fmla="*/ 1890000 h 1890000"/>
                <a:gd name="connsiteX4" fmla="*/ 0 w 10677144"/>
                <a:gd name="connsiteY4" fmla="*/ 0 h 18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890000">
                  <a:moveTo>
                    <a:pt x="0" y="0"/>
                  </a:moveTo>
                  <a:lnTo>
                    <a:pt x="10677144" y="0"/>
                  </a:lnTo>
                  <a:lnTo>
                    <a:pt x="10677144" y="1890000"/>
                  </a:lnTo>
                  <a:lnTo>
                    <a:pt x="0" y="1890000"/>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228600" lvl="1" indent="-228600" algn="l" defTabSz="1111250">
                <a:lnSpc>
                  <a:spcPct val="100000"/>
                </a:lnSpc>
                <a:spcBef>
                  <a:spcPct val="0"/>
                </a:spcBef>
                <a:spcAft>
                  <a:spcPct val="15000"/>
                </a:spcAft>
                <a:buChar char="•"/>
              </a:pPr>
              <a:r>
                <a:rPr lang="en-US" sz="2800" b="1" kern="1200" dirty="0">
                  <a:latin typeface="+mj-lt"/>
                </a:rPr>
                <a:t>Must be at least 18 years old</a:t>
              </a:r>
            </a:p>
            <a:p>
              <a:pPr marL="228600" lvl="1" indent="-228600" algn="l" defTabSz="1111250">
                <a:lnSpc>
                  <a:spcPct val="100000"/>
                </a:lnSpc>
                <a:spcBef>
                  <a:spcPct val="0"/>
                </a:spcBef>
                <a:spcAft>
                  <a:spcPct val="15000"/>
                </a:spcAft>
                <a:buChar char="•"/>
              </a:pPr>
              <a:r>
                <a:rPr lang="en-US" sz="2800" b="1" kern="1200" dirty="0">
                  <a:latin typeface="+mj-lt"/>
                </a:rPr>
                <a:t>Demonstrate knowledge of pesticides and pesticide safety</a:t>
              </a:r>
            </a:p>
          </p:txBody>
        </p:sp>
        <p:sp>
          <p:nvSpPr>
            <p:cNvPr id="8" name="Freeform: Shape 7">
              <a:extLst>
                <a:ext uri="{FF2B5EF4-FFF2-40B4-BE49-F238E27FC236}">
                  <a16:creationId xmlns:a16="http://schemas.microsoft.com/office/drawing/2014/main" id="{C22BC680-CB6C-4B5E-89DD-9920145D0406}"/>
                </a:ext>
              </a:extLst>
            </p:cNvPr>
            <p:cNvSpPr/>
            <p:nvPr/>
          </p:nvSpPr>
          <p:spPr>
            <a:xfrm>
              <a:off x="1183081" y="1448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628650" lvl="0" indent="0" algn="l" defTabSz="1511300">
                <a:lnSpc>
                  <a:spcPct val="100000"/>
                </a:lnSpc>
                <a:spcBef>
                  <a:spcPct val="0"/>
                </a:spcBef>
                <a:spcAft>
                  <a:spcPct val="35000"/>
                </a:spcAft>
                <a:buNone/>
              </a:pPr>
              <a:r>
                <a:rPr lang="en-US" sz="3400" kern="1200" dirty="0">
                  <a:solidFill>
                    <a:schemeClr val="tx1"/>
                  </a:solidFill>
                  <a:latin typeface="Lucida Sans" panose="020B0602030504020204" pitchFamily="34" charset="0"/>
                </a:rPr>
                <a:t>Certified</a:t>
              </a:r>
            </a:p>
          </p:txBody>
        </p:sp>
        <p:sp>
          <p:nvSpPr>
            <p:cNvPr id="9" name="Freeform: Shape 8">
              <a:extLst>
                <a:ext uri="{FF2B5EF4-FFF2-40B4-BE49-F238E27FC236}">
                  <a16:creationId xmlns:a16="http://schemas.microsoft.com/office/drawing/2014/main" id="{80BDDE41-C601-4255-BB8B-AAB7B975B18D}"/>
                </a:ext>
              </a:extLst>
            </p:cNvPr>
            <p:cNvSpPr/>
            <p:nvPr/>
          </p:nvSpPr>
          <p:spPr>
            <a:xfrm>
              <a:off x="466344" y="4234364"/>
              <a:ext cx="10953023" cy="1929375"/>
            </a:xfrm>
            <a:custGeom>
              <a:avLst/>
              <a:gdLst>
                <a:gd name="connsiteX0" fmla="*/ 0 w 10677144"/>
                <a:gd name="connsiteY0" fmla="*/ 0 h 1929375"/>
                <a:gd name="connsiteX1" fmla="*/ 10677144 w 10677144"/>
                <a:gd name="connsiteY1" fmla="*/ 0 h 1929375"/>
                <a:gd name="connsiteX2" fmla="*/ 10677144 w 10677144"/>
                <a:gd name="connsiteY2" fmla="*/ 1929375 h 1929375"/>
                <a:gd name="connsiteX3" fmla="*/ 0 w 10677144"/>
                <a:gd name="connsiteY3" fmla="*/ 1929375 h 1929375"/>
                <a:gd name="connsiteX4" fmla="*/ 0 w 10677144"/>
                <a:gd name="connsiteY4" fmla="*/ 0 h 192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929375">
                  <a:moveTo>
                    <a:pt x="0" y="0"/>
                  </a:moveTo>
                  <a:lnTo>
                    <a:pt x="10677144" y="0"/>
                  </a:lnTo>
                  <a:lnTo>
                    <a:pt x="10677144" y="1929375"/>
                  </a:lnTo>
                  <a:lnTo>
                    <a:pt x="0" y="1929375"/>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228600" lvl="1" indent="-228600" algn="l" defTabSz="1111250">
                <a:lnSpc>
                  <a:spcPct val="100000"/>
                </a:lnSpc>
                <a:spcBef>
                  <a:spcPct val="0"/>
                </a:spcBef>
                <a:spcAft>
                  <a:spcPct val="15000"/>
                </a:spcAft>
                <a:buChar char="•"/>
              </a:pPr>
              <a:r>
                <a:rPr lang="en-US" sz="2800" b="1" kern="1200" dirty="0">
                  <a:latin typeface="+mj-lt"/>
                </a:rPr>
                <a:t>In most cases, must be at least 18 years old</a:t>
              </a:r>
            </a:p>
            <a:p>
              <a:pPr marL="228600" lvl="1" indent="-228600" algn="l" defTabSz="1111250">
                <a:lnSpc>
                  <a:spcPct val="100000"/>
                </a:lnSpc>
                <a:spcBef>
                  <a:spcPct val="0"/>
                </a:spcBef>
                <a:spcAft>
                  <a:spcPct val="15000"/>
                </a:spcAft>
                <a:buChar char="•"/>
              </a:pPr>
              <a:r>
                <a:rPr lang="en-US" sz="2800" b="1" kern="1200" dirty="0">
                  <a:latin typeface="+mj-lt"/>
                </a:rPr>
                <a:t>May use Pesticides commercially only when under direct supervision of a certified applicator</a:t>
              </a:r>
            </a:p>
          </p:txBody>
        </p:sp>
        <p:sp>
          <p:nvSpPr>
            <p:cNvPr id="10" name="Freeform: Shape 9">
              <a:extLst>
                <a:ext uri="{FF2B5EF4-FFF2-40B4-BE49-F238E27FC236}">
                  <a16:creationId xmlns:a16="http://schemas.microsoft.com/office/drawing/2014/main" id="{2C41731F-6AA8-4D9D-BBD9-179186E0E96A}"/>
                </a:ext>
              </a:extLst>
            </p:cNvPr>
            <p:cNvSpPr/>
            <p:nvPr/>
          </p:nvSpPr>
          <p:spPr>
            <a:xfrm>
              <a:off x="1183081" y="3842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628650" lvl="0" indent="0" algn="l" defTabSz="1511300">
                <a:lnSpc>
                  <a:spcPct val="100000"/>
                </a:lnSpc>
                <a:spcBef>
                  <a:spcPct val="0"/>
                </a:spcBef>
                <a:spcAft>
                  <a:spcPct val="35000"/>
                </a:spcAft>
                <a:buNone/>
              </a:pPr>
              <a:r>
                <a:rPr lang="en-US" sz="3400" kern="1200" dirty="0">
                  <a:solidFill>
                    <a:schemeClr val="tx1"/>
                  </a:solidFill>
                  <a:latin typeface="Lucida Sans" panose="020B0602030504020204" pitchFamily="34" charset="0"/>
                </a:rPr>
                <a:t>Noncertified</a:t>
              </a:r>
            </a:p>
          </p:txBody>
        </p:sp>
      </p:grpSp>
      <p:pic>
        <p:nvPicPr>
          <p:cNvPr id="4" name="Graphic 3" descr="Magnifying glass">
            <a:extLst>
              <a:ext uri="{FF2B5EF4-FFF2-40B4-BE49-F238E27FC236}">
                <a16:creationId xmlns:a16="http://schemas.microsoft.com/office/drawing/2014/main" id="{FEFD3641-98FB-47BC-ADF1-81972CBB95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282265" y="1612648"/>
            <a:ext cx="533933" cy="533933"/>
          </a:xfrm>
          <a:prstGeom prst="rect">
            <a:avLst/>
          </a:prstGeom>
        </p:spPr>
      </p:pic>
      <p:pic>
        <p:nvPicPr>
          <p:cNvPr id="5" name="Graphic 4" descr="Magnifying glass">
            <a:extLst>
              <a:ext uri="{FF2B5EF4-FFF2-40B4-BE49-F238E27FC236}">
                <a16:creationId xmlns:a16="http://schemas.microsoft.com/office/drawing/2014/main" id="{3DBDCE7C-2700-4233-AE64-499BED4440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290927" y="3993060"/>
            <a:ext cx="525271" cy="525271"/>
          </a:xfrm>
          <a:prstGeom prst="rect">
            <a:avLst/>
          </a:prstGeom>
        </p:spPr>
      </p:pic>
    </p:spTree>
    <p:extLst>
      <p:ext uri="{BB962C8B-B14F-4D97-AF65-F5344CB8AC3E}">
        <p14:creationId xmlns:p14="http://schemas.microsoft.com/office/powerpoint/2010/main" val="194724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05062"/>
            <a:ext cx="10515600" cy="773241"/>
          </a:xfrm>
          <a:ln>
            <a:noFill/>
          </a:ln>
        </p:spPr>
        <p:txBody>
          <a:bodyPr>
            <a:noAutofit/>
          </a:bodyPr>
          <a:lstStyle/>
          <a:p>
            <a:r>
              <a:rPr lang="en-US" dirty="0">
                <a:latin typeface="+mj-lt"/>
              </a:rPr>
              <a:t>Direct Supervision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199" y="1430709"/>
            <a:ext cx="577435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Oversees safe and legal use of Pesticides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94333"/>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Must provide method of immediate communication with supervisor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199" y="4557957"/>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May have to be physically present on-site during application</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56024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76826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175689"/>
            <a:ext cx="810768" cy="810768"/>
          </a:xfrm>
          <a:prstGeom prst="rect">
            <a:avLst/>
          </a:prstGeom>
        </p:spPr>
      </p:pic>
      <p:pic>
        <p:nvPicPr>
          <p:cNvPr id="10" name="Picture 9" descr="A couple of men wearing safety vests looking at a piece of paper&#10;&#10;Description automatically generated with low confidence">
            <a:extLst>
              <a:ext uri="{FF2B5EF4-FFF2-40B4-BE49-F238E27FC236}">
                <a16:creationId xmlns:a16="http://schemas.microsoft.com/office/drawing/2014/main" id="{A2135645-0DDE-4929-9CCE-63A0C3CEFE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3705" y="322163"/>
            <a:ext cx="3483981" cy="2948806"/>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erson holding an object&#10;&#10;Description automatically generated with medium confidence">
            <a:extLst>
              <a:ext uri="{FF2B5EF4-FFF2-40B4-BE49-F238E27FC236}">
                <a16:creationId xmlns:a16="http://schemas.microsoft.com/office/drawing/2014/main" id="{321123A8-B83C-4897-BB33-A0CCA53D11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86379" y="3567546"/>
            <a:ext cx="3577671" cy="308539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06460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5477" y="249073"/>
            <a:ext cx="10515600" cy="731350"/>
          </a:xfrm>
          <a:ln>
            <a:noFill/>
          </a:ln>
        </p:spPr>
        <p:txBody>
          <a:bodyPr>
            <a:noAutofit/>
          </a:bodyPr>
          <a:lstStyle/>
          <a:p>
            <a:r>
              <a:rPr lang="en-US" b="1" dirty="0"/>
              <a:t>Direct Supervision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840631" y="672551"/>
            <a:ext cx="5905892" cy="1571089"/>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dirty="0"/>
              <a:t>Cannot allow noncertified person to work* with Pesticides without first being properly qualified</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03679" y="1090733"/>
            <a:ext cx="626336" cy="626336"/>
          </a:xfrm>
          <a:prstGeom prst="rect">
            <a:avLst/>
          </a:prstGeom>
        </p:spPr>
      </p:pic>
      <p:sp>
        <p:nvSpPr>
          <p:cNvPr id="11" name="TextBox 10">
            <a:extLst>
              <a:ext uri="{FF2B5EF4-FFF2-40B4-BE49-F238E27FC236}">
                <a16:creationId xmlns:a16="http://schemas.microsoft.com/office/drawing/2014/main" id="{9FF72EFF-8E58-42C3-9C24-4766A06A0CB0}"/>
              </a:ext>
            </a:extLst>
          </p:cNvPr>
          <p:cNvSpPr txBox="1"/>
          <p:nvPr/>
        </p:nvSpPr>
        <p:spPr>
          <a:xfrm>
            <a:off x="5840631" y="2459103"/>
            <a:ext cx="5905892" cy="4324730"/>
          </a:xfrm>
          <a:prstGeom prst="flowChartAlternateProcess">
            <a:avLst/>
          </a:prstGeom>
          <a:ln w="38100">
            <a:solidFill>
              <a:srgbClr val="00924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atin typeface="+mj-lt"/>
              </a:rPr>
              <a:t>*Work includes:</a:t>
            </a:r>
            <a:br>
              <a:rPr lang="en-US" sz="2800" b="1" dirty="0">
                <a:latin typeface="+mj-lt"/>
              </a:rPr>
            </a:br>
            <a:endParaRPr lang="en-US" sz="2800" b="1" dirty="0">
              <a:latin typeface="+mj-lt"/>
            </a:endParaRPr>
          </a:p>
          <a:p>
            <a:pPr marL="512763" indent="-285750">
              <a:lnSpc>
                <a:spcPts val="2500"/>
              </a:lnSpc>
              <a:spcAft>
                <a:spcPts val="1000"/>
              </a:spcAft>
              <a:buFont typeface="Arial" panose="020B0604020202020204" pitchFamily="34" charset="0"/>
              <a:buChar char="•"/>
            </a:pPr>
            <a:r>
              <a:rPr lang="en-US" sz="2400" b="1" dirty="0">
                <a:latin typeface="+mj-lt"/>
              </a:rPr>
              <a:t>Mixing</a:t>
            </a:r>
          </a:p>
          <a:p>
            <a:pPr marL="512763" indent="-285750">
              <a:lnSpc>
                <a:spcPts val="2500"/>
              </a:lnSpc>
              <a:spcAft>
                <a:spcPts val="1000"/>
              </a:spcAft>
              <a:buFont typeface="Arial" panose="020B0604020202020204" pitchFamily="34" charset="0"/>
              <a:buChar char="•"/>
            </a:pPr>
            <a:r>
              <a:rPr lang="en-US" sz="2400" b="1" dirty="0">
                <a:latin typeface="+mj-lt"/>
              </a:rPr>
              <a:t>Loading</a:t>
            </a:r>
          </a:p>
          <a:p>
            <a:pPr marL="512763" indent="-285750">
              <a:lnSpc>
                <a:spcPts val="2500"/>
              </a:lnSpc>
              <a:spcAft>
                <a:spcPts val="1000"/>
              </a:spcAft>
              <a:buFont typeface="Arial" panose="020B0604020202020204" pitchFamily="34" charset="0"/>
              <a:buChar char="•"/>
            </a:pPr>
            <a:r>
              <a:rPr lang="en-US" sz="2400" b="1" dirty="0">
                <a:latin typeface="+mj-lt"/>
              </a:rPr>
              <a:t>Applying</a:t>
            </a:r>
          </a:p>
          <a:p>
            <a:pPr marL="512763" indent="-285750">
              <a:lnSpc>
                <a:spcPts val="2500"/>
              </a:lnSpc>
              <a:spcAft>
                <a:spcPts val="1000"/>
              </a:spcAft>
              <a:buFont typeface="Arial" panose="020B0604020202020204" pitchFamily="34" charset="0"/>
              <a:buChar char="•"/>
            </a:pPr>
            <a:r>
              <a:rPr lang="en-US" sz="2400" b="1" dirty="0">
                <a:latin typeface="+mj-lt"/>
              </a:rPr>
              <a:t>Working on equipment used for pesticide application</a:t>
            </a:r>
          </a:p>
          <a:p>
            <a:pPr marL="512763" indent="-285750">
              <a:lnSpc>
                <a:spcPts val="2500"/>
              </a:lnSpc>
              <a:spcAft>
                <a:spcPts val="1000"/>
              </a:spcAft>
              <a:buFont typeface="Arial" panose="020B0604020202020204" pitchFamily="34" charset="0"/>
              <a:buChar char="•"/>
            </a:pPr>
            <a:r>
              <a:rPr lang="en-US" sz="2400" b="1" dirty="0">
                <a:latin typeface="+mj-lt"/>
              </a:rPr>
              <a:t>Cleaning pesticide containers</a:t>
            </a:r>
          </a:p>
          <a:p>
            <a:pPr marL="512763" indent="-285750">
              <a:lnSpc>
                <a:spcPts val="2500"/>
              </a:lnSpc>
              <a:spcAft>
                <a:spcPts val="1000"/>
              </a:spcAft>
              <a:buFont typeface="Arial" panose="020B0604020202020204" pitchFamily="34" charset="0"/>
              <a:buChar char="•"/>
            </a:pPr>
            <a:r>
              <a:rPr lang="en-US" sz="2400" b="1" dirty="0">
                <a:latin typeface="+mj-lt"/>
              </a:rPr>
              <a:t>Any other pesticide-related activity</a:t>
            </a:r>
          </a:p>
        </p:txBody>
      </p:sp>
      <p:pic>
        <p:nvPicPr>
          <p:cNvPr id="7" name="Picture 6" descr="A picture containing person, outdoor&#10;&#10;Description automatically generated">
            <a:extLst>
              <a:ext uri="{FF2B5EF4-FFF2-40B4-BE49-F238E27FC236}">
                <a16:creationId xmlns:a16="http://schemas.microsoft.com/office/drawing/2014/main" id="{ACC799AD-EE16-481B-8550-41EE22EB83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570" y="1403901"/>
            <a:ext cx="5463046" cy="3827856"/>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9452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 looking at papers&#10;&#10;Description automatically generated with medium confidence">
            <a:extLst>
              <a:ext uri="{FF2B5EF4-FFF2-40B4-BE49-F238E27FC236}">
                <a16:creationId xmlns:a16="http://schemas.microsoft.com/office/drawing/2014/main" id="{4632510A-25DE-4B99-89C5-6D1DF78942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302245"/>
            <a:ext cx="5624646" cy="3126755"/>
          </a:xfrm>
          <a:prstGeom prst="rect">
            <a:avLst/>
          </a:prstGeom>
          <a:ln w="25400">
            <a:solidFill>
              <a:srgbClr val="333333"/>
            </a:solidFill>
          </a:ln>
          <a:effectLst>
            <a:outerShdw blurRad="50800" dist="127000" dir="2700000" algn="tl" rotWithShape="0">
              <a:prstClr val="black">
                <a:alpha val="40000"/>
              </a:prstClr>
            </a:outerShdw>
          </a:effectLst>
        </p:spPr>
      </p:pic>
      <p:pic>
        <p:nvPicPr>
          <p:cNvPr id="9" name="Picture 8" descr="A person holding a piece of paper&#10;&#10;Description automatically generated with medium confidence">
            <a:extLst>
              <a:ext uri="{FF2B5EF4-FFF2-40B4-BE49-F238E27FC236}">
                <a16:creationId xmlns:a16="http://schemas.microsoft.com/office/drawing/2014/main" id="{14CDF929-C1D6-4EA8-B54F-A2B8D8E0BE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8544" y="4022957"/>
            <a:ext cx="4034925" cy="2532798"/>
          </a:xfrm>
          <a:prstGeom prst="rect">
            <a:avLst/>
          </a:prstGeom>
          <a:ln w="25400">
            <a:solidFill>
              <a:srgbClr val="333333"/>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60744" y="200429"/>
            <a:ext cx="10515600" cy="1325563"/>
          </a:xfrm>
        </p:spPr>
        <p:txBody>
          <a:bodyPr vert="horz" lIns="91440" tIns="45720" rIns="91440" bIns="45720" rtlCol="0" anchor="ctr">
            <a:normAutofit/>
          </a:bodyPr>
          <a:lstStyle/>
          <a:p>
            <a:r>
              <a:rPr lang="en-US" b="1" kern="1200" dirty="0">
                <a:latin typeface="+mj-lt"/>
                <a:ea typeface="+mj-ea"/>
                <a:cs typeface="+mj-cs"/>
              </a:rPr>
              <a:t>Required Training</a:t>
            </a:r>
          </a:p>
        </p:txBody>
      </p:sp>
      <p:sp>
        <p:nvSpPr>
          <p:cNvPr id="3" name="TextBox 2">
            <a:extLst>
              <a:ext uri="{FF2B5EF4-FFF2-40B4-BE49-F238E27FC236}">
                <a16:creationId xmlns:a16="http://schemas.microsoft.com/office/drawing/2014/main" id="{68D3F858-ACE6-4B7E-9F13-A4DE916FE82A}"/>
              </a:ext>
            </a:extLst>
          </p:cNvPr>
          <p:cNvSpPr txBox="1"/>
          <p:nvPr/>
        </p:nvSpPr>
        <p:spPr>
          <a:xfrm>
            <a:off x="460744" y="1871330"/>
            <a:ext cx="4832803" cy="4708070"/>
          </a:xfrm>
          <a:prstGeom prst="rect">
            <a:avLst/>
          </a:prstGeom>
          <a:ln>
            <a:noFill/>
          </a:ln>
        </p:spPr>
        <p:txBody>
          <a:bodyPr vert="horz" lIns="91440" tIns="45720" rIns="91440" bIns="45720" rtlCol="0">
            <a:normAutofit/>
          </a:bodyPr>
          <a:lstStyle/>
          <a:p>
            <a:pPr marL="228600" indent="-228600">
              <a:lnSpc>
                <a:spcPts val="3400"/>
              </a:lnSpc>
              <a:spcBef>
                <a:spcPts val="0"/>
              </a:spcBef>
              <a:spcAft>
                <a:spcPts val="2400"/>
              </a:spcAft>
              <a:buFont typeface="Arial" panose="020B0604020202020204" pitchFamily="34" charset="0"/>
              <a:buChar char="•"/>
            </a:pPr>
            <a:r>
              <a:rPr lang="en-US" sz="2800" b="1" dirty="0">
                <a:latin typeface="+mj-lt"/>
              </a:rPr>
              <a:t>Training required within </a:t>
            </a:r>
            <a:r>
              <a:rPr lang="en-US" sz="2800" b="1" u="sng" dirty="0">
                <a:ln>
                  <a:solidFill>
                    <a:srgbClr val="00D05E"/>
                  </a:solidFill>
                </a:ln>
                <a:solidFill>
                  <a:srgbClr val="009242"/>
                </a:solidFill>
                <a:latin typeface="+mj-lt"/>
              </a:rPr>
              <a:t>12 months</a:t>
            </a:r>
            <a:r>
              <a:rPr lang="en-US" sz="2800" b="1" dirty="0">
                <a:latin typeface="+mj-lt"/>
              </a:rPr>
              <a:t> before Pesticide use</a:t>
            </a:r>
          </a:p>
          <a:p>
            <a:pPr marL="228600" indent="-228600">
              <a:lnSpc>
                <a:spcPts val="3400"/>
              </a:lnSpc>
              <a:spcAft>
                <a:spcPts val="2400"/>
              </a:spcAft>
              <a:buFont typeface="Arial" panose="020B0604020202020204" pitchFamily="34" charset="0"/>
              <a:buChar char="•"/>
            </a:pPr>
            <a:endParaRPr lang="en-US" sz="2800" dirty="0"/>
          </a:p>
          <a:p>
            <a:pPr marL="228600" indent="-228600">
              <a:lnSpc>
                <a:spcPts val="3400"/>
              </a:lnSpc>
              <a:spcAft>
                <a:spcPts val="2400"/>
              </a:spcAft>
              <a:buFont typeface="Arial" panose="020B0604020202020204" pitchFamily="34" charset="0"/>
              <a:buChar char="•"/>
            </a:pPr>
            <a:endParaRPr lang="en-US" sz="2800" dirty="0"/>
          </a:p>
          <a:p>
            <a:pPr marL="228600" indent="-228600">
              <a:lnSpc>
                <a:spcPts val="3400"/>
              </a:lnSpc>
              <a:spcAft>
                <a:spcPts val="2400"/>
              </a:spcAft>
              <a:buFont typeface="Arial" panose="020B0604020202020204" pitchFamily="34" charset="0"/>
              <a:buChar char="•"/>
            </a:pPr>
            <a:r>
              <a:rPr lang="en-US" sz="2800" b="1" dirty="0">
                <a:latin typeface="+mj-lt"/>
              </a:rPr>
              <a:t>Training records must be kept for </a:t>
            </a:r>
            <a:r>
              <a:rPr lang="en-US" sz="2800" b="1" u="sng" dirty="0">
                <a:ln>
                  <a:solidFill>
                    <a:srgbClr val="00D05E"/>
                  </a:solidFill>
                </a:ln>
                <a:solidFill>
                  <a:srgbClr val="009242"/>
                </a:solidFill>
                <a:latin typeface="+mj-lt"/>
              </a:rPr>
              <a:t>at least (3) years</a:t>
            </a:r>
            <a:endParaRPr lang="en-US" sz="2800" b="1" dirty="0">
              <a:latin typeface="+mj-lt"/>
            </a:endParaRPr>
          </a:p>
          <a:p>
            <a:pPr marL="974725" indent="-228600">
              <a:lnSpc>
                <a:spcPct val="90000"/>
              </a:lnSpc>
              <a:spcBef>
                <a:spcPts val="0"/>
              </a:spcBef>
              <a:spcAft>
                <a:spcPts val="600"/>
              </a:spcAft>
              <a:buFont typeface="Arial" panose="020B0604020202020204" pitchFamily="34" charset="0"/>
              <a:buChar char="•"/>
            </a:pPr>
            <a:endParaRPr lang="en-US" sz="2000" dirty="0"/>
          </a:p>
        </p:txBody>
      </p:sp>
      <p:cxnSp>
        <p:nvCxnSpPr>
          <p:cNvPr id="5" name="Straight Arrow Connector 4">
            <a:extLst>
              <a:ext uri="{FF2B5EF4-FFF2-40B4-BE49-F238E27FC236}">
                <a16:creationId xmlns:a16="http://schemas.microsoft.com/office/drawing/2014/main" id="{92277167-7A35-49C3-A87C-82F71BADD4F4}"/>
              </a:ext>
            </a:extLst>
          </p:cNvPr>
          <p:cNvCxnSpPr>
            <a:cxnSpLocks/>
          </p:cNvCxnSpPr>
          <p:nvPr/>
        </p:nvCxnSpPr>
        <p:spPr>
          <a:xfrm flipV="1">
            <a:off x="4920343" y="2407920"/>
            <a:ext cx="1978112" cy="106680"/>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229AC0-B8FA-46B3-8641-8F1742147100}"/>
              </a:ext>
            </a:extLst>
          </p:cNvPr>
          <p:cNvCxnSpPr>
            <a:cxnSpLocks/>
          </p:cNvCxnSpPr>
          <p:nvPr/>
        </p:nvCxnSpPr>
        <p:spPr>
          <a:xfrm>
            <a:off x="4688958" y="5263120"/>
            <a:ext cx="2524642" cy="393404"/>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56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2A3F-17FC-18DF-9263-0231C6B5F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2E6A5D-619D-D3DF-E29D-821951E4B8C8}"/>
              </a:ext>
            </a:extLst>
          </p:cNvPr>
          <p:cNvSpPr>
            <a:spLocks noGrp="1"/>
          </p:cNvSpPr>
          <p:nvPr>
            <p:ph type="title"/>
          </p:nvPr>
        </p:nvSpPr>
        <p:spPr>
          <a:xfrm>
            <a:off x="460744" y="200429"/>
            <a:ext cx="10515600" cy="1325563"/>
          </a:xfrm>
        </p:spPr>
        <p:txBody>
          <a:bodyPr vert="horz" lIns="91440" tIns="45720" rIns="91440" bIns="45720" rtlCol="0" anchor="ctr">
            <a:normAutofit/>
          </a:bodyPr>
          <a:lstStyle/>
          <a:p>
            <a:pPr algn="ctr"/>
            <a:r>
              <a:rPr lang="en-US" b="1" kern="1200" dirty="0">
                <a:latin typeface="+mj-lt"/>
                <a:ea typeface="+mj-ea"/>
                <a:cs typeface="+mj-cs"/>
              </a:rPr>
              <a:t>Required Training Record</a:t>
            </a:r>
          </a:p>
        </p:txBody>
      </p:sp>
      <p:pic>
        <p:nvPicPr>
          <p:cNvPr id="4" name="Picture 3">
            <a:extLst>
              <a:ext uri="{FF2B5EF4-FFF2-40B4-BE49-F238E27FC236}">
                <a16:creationId xmlns:a16="http://schemas.microsoft.com/office/drawing/2014/main" id="{2277E76D-49D6-6A18-31F8-AC25D60E7880}"/>
              </a:ext>
            </a:extLst>
          </p:cNvPr>
          <p:cNvPicPr>
            <a:picLocks noChangeAspect="1"/>
          </p:cNvPicPr>
          <p:nvPr/>
        </p:nvPicPr>
        <p:blipFill>
          <a:blip r:embed="rId3"/>
          <a:stretch>
            <a:fillRect/>
          </a:stretch>
        </p:blipFill>
        <p:spPr>
          <a:xfrm>
            <a:off x="1982396" y="1349829"/>
            <a:ext cx="3557453" cy="4543772"/>
          </a:xfrm>
          <a:prstGeom prst="rect">
            <a:avLst/>
          </a:prstGeom>
        </p:spPr>
      </p:pic>
      <p:pic>
        <p:nvPicPr>
          <p:cNvPr id="8" name="Picture 7">
            <a:extLst>
              <a:ext uri="{FF2B5EF4-FFF2-40B4-BE49-F238E27FC236}">
                <a16:creationId xmlns:a16="http://schemas.microsoft.com/office/drawing/2014/main" id="{DD2C94F7-9257-2840-58BA-94AABF12FE1E}"/>
              </a:ext>
            </a:extLst>
          </p:cNvPr>
          <p:cNvPicPr>
            <a:picLocks noChangeAspect="1"/>
          </p:cNvPicPr>
          <p:nvPr/>
        </p:nvPicPr>
        <p:blipFill>
          <a:blip r:embed="rId4"/>
          <a:stretch>
            <a:fillRect/>
          </a:stretch>
        </p:blipFill>
        <p:spPr>
          <a:xfrm>
            <a:off x="7172205" y="1315459"/>
            <a:ext cx="3804139" cy="4578142"/>
          </a:xfrm>
          <a:prstGeom prst="rect">
            <a:avLst/>
          </a:prstGeom>
        </p:spPr>
      </p:pic>
    </p:spTree>
    <p:extLst>
      <p:ext uri="{BB962C8B-B14F-4D97-AF65-F5344CB8AC3E}">
        <p14:creationId xmlns:p14="http://schemas.microsoft.com/office/powerpoint/2010/main" val="572545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37687-5C1A-4F89-A551-03AFD6115335}"/>
              </a:ext>
            </a:extLst>
          </p:cNvPr>
          <p:cNvSpPr>
            <a:spLocks noGrp="1"/>
          </p:cNvSpPr>
          <p:nvPr>
            <p:ph type="title"/>
          </p:nvPr>
        </p:nvSpPr>
        <p:spPr>
          <a:xfrm>
            <a:off x="1260778" y="1268360"/>
            <a:ext cx="10515600" cy="1298414"/>
          </a:xfrm>
        </p:spPr>
        <p:txBody>
          <a:bodyPr>
            <a:normAutofit/>
          </a:bodyPr>
          <a:lstStyle/>
          <a:p>
            <a:r>
              <a:rPr lang="en-US" sz="4800" dirty="0"/>
              <a:t>Pesticides and Pesticide Residues</a:t>
            </a:r>
          </a:p>
        </p:txBody>
      </p:sp>
    </p:spTree>
    <p:extLst>
      <p:ext uri="{BB962C8B-B14F-4D97-AF65-F5344CB8AC3E}">
        <p14:creationId xmlns:p14="http://schemas.microsoft.com/office/powerpoint/2010/main" val="4220094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FA6DB6-8012-443F-9EA6-F9BED25B44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671" y="10"/>
            <a:ext cx="3386328" cy="3278703"/>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ln w="25400">
            <a:solidFill>
              <a:schemeClr val="tx1"/>
            </a:solidFill>
          </a:ln>
          <a:effectLst/>
        </p:spPr>
      </p:pic>
      <p:pic>
        <p:nvPicPr>
          <p:cNvPr id="7" name="Picture 6">
            <a:extLst>
              <a:ext uri="{FF2B5EF4-FFF2-40B4-BE49-F238E27FC236}">
                <a16:creationId xmlns:a16="http://schemas.microsoft.com/office/drawing/2014/main" id="{25B0F5FF-1CAD-41C7-A94E-1CEB677D2D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1440" y="-24172"/>
            <a:ext cx="4185920" cy="3302885"/>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ln w="25400">
            <a:solidFill>
              <a:schemeClr val="tx1"/>
            </a:solidFill>
          </a:ln>
          <a:effectLst/>
        </p:spPr>
      </p:pic>
      <p:pic>
        <p:nvPicPr>
          <p:cNvPr id="11" name="Picture 10">
            <a:extLst>
              <a:ext uri="{FF2B5EF4-FFF2-40B4-BE49-F238E27FC236}">
                <a16:creationId xmlns:a16="http://schemas.microsoft.com/office/drawing/2014/main" id="{D22EDD19-E4FE-468B-91EF-860A86E5E2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42"/>
          <a:stretch/>
        </p:blipFill>
        <p:spPr>
          <a:xfrm>
            <a:off x="5239473" y="3425222"/>
            <a:ext cx="6952526" cy="3432777"/>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96355" y="2580292"/>
            <a:ext cx="3386328" cy="905891"/>
          </a:xfrm>
        </p:spPr>
        <p:txBody>
          <a:bodyPr vert="horz" lIns="91440" tIns="45720" rIns="91440" bIns="45720" rtlCol="0" anchor="b">
            <a:normAutofit/>
          </a:bodyPr>
          <a:lstStyle/>
          <a:p>
            <a:r>
              <a:rPr lang="en-US" sz="5400" b="1" kern="1200" dirty="0">
                <a:solidFill>
                  <a:schemeClr val="tx1"/>
                </a:solidFill>
                <a:latin typeface="+mj-lt"/>
                <a:ea typeface="+mj-ea"/>
                <a:cs typeface="+mj-cs"/>
              </a:rPr>
              <a:t>Pesticides</a:t>
            </a:r>
          </a:p>
        </p:txBody>
      </p:sp>
      <p:sp>
        <p:nvSpPr>
          <p:cNvPr id="12" name="TextBox 11">
            <a:extLst>
              <a:ext uri="{FF2B5EF4-FFF2-40B4-BE49-F238E27FC236}">
                <a16:creationId xmlns:a16="http://schemas.microsoft.com/office/drawing/2014/main" id="{76BFA329-DAB6-4313-8EB9-62DA94148A3C}"/>
              </a:ext>
            </a:extLst>
          </p:cNvPr>
          <p:cNvSpPr txBox="1"/>
          <p:nvPr/>
        </p:nvSpPr>
        <p:spPr>
          <a:xfrm>
            <a:off x="6264059" y="2663260"/>
            <a:ext cx="2315063" cy="584775"/>
          </a:xfrm>
          <a:prstGeom prst="rect">
            <a:avLst/>
          </a:prstGeom>
          <a:noFill/>
        </p:spPr>
        <p:txBody>
          <a:bodyPr wrap="square" rtlCol="0">
            <a:spAutoFit/>
          </a:bodyPr>
          <a:lstStyle/>
          <a:p>
            <a:r>
              <a:rPr lang="en-US" sz="3200" dirty="0">
                <a:solidFill>
                  <a:schemeClr val="bg1"/>
                </a:solidFill>
              </a:rPr>
              <a:t>Insecticides</a:t>
            </a:r>
          </a:p>
        </p:txBody>
      </p:sp>
      <p:sp>
        <p:nvSpPr>
          <p:cNvPr id="19" name="TextBox 18">
            <a:extLst>
              <a:ext uri="{FF2B5EF4-FFF2-40B4-BE49-F238E27FC236}">
                <a16:creationId xmlns:a16="http://schemas.microsoft.com/office/drawing/2014/main" id="{7F22770C-8877-4C6B-BA57-BDFB1618B215}"/>
              </a:ext>
            </a:extLst>
          </p:cNvPr>
          <p:cNvSpPr txBox="1"/>
          <p:nvPr/>
        </p:nvSpPr>
        <p:spPr>
          <a:xfrm>
            <a:off x="10008704" y="2693938"/>
            <a:ext cx="1984426" cy="584775"/>
          </a:xfrm>
          <a:prstGeom prst="rect">
            <a:avLst/>
          </a:prstGeom>
          <a:noFill/>
        </p:spPr>
        <p:txBody>
          <a:bodyPr wrap="square" rtlCol="0">
            <a:spAutoFit/>
          </a:bodyPr>
          <a:lstStyle/>
          <a:p>
            <a:r>
              <a:rPr lang="en-US" sz="3200" dirty="0">
                <a:solidFill>
                  <a:schemeClr val="bg1"/>
                </a:solidFill>
              </a:rPr>
              <a:t>Herbicides</a:t>
            </a:r>
          </a:p>
        </p:txBody>
      </p:sp>
      <p:sp>
        <p:nvSpPr>
          <p:cNvPr id="21" name="TextBox 20">
            <a:extLst>
              <a:ext uri="{FF2B5EF4-FFF2-40B4-BE49-F238E27FC236}">
                <a16:creationId xmlns:a16="http://schemas.microsoft.com/office/drawing/2014/main" id="{F5B8E444-3CE3-4593-9B4F-D2E15003ADAF}"/>
              </a:ext>
            </a:extLst>
          </p:cNvPr>
          <p:cNvSpPr txBox="1"/>
          <p:nvPr/>
        </p:nvSpPr>
        <p:spPr>
          <a:xfrm>
            <a:off x="9585778" y="6043761"/>
            <a:ext cx="2244659" cy="584775"/>
          </a:xfrm>
          <a:prstGeom prst="rect">
            <a:avLst/>
          </a:prstGeom>
          <a:noFill/>
        </p:spPr>
        <p:txBody>
          <a:bodyPr wrap="square" rtlCol="0">
            <a:spAutoFit/>
          </a:bodyPr>
          <a:lstStyle/>
          <a:p>
            <a:r>
              <a:rPr lang="en-US" sz="3200" dirty="0">
                <a:solidFill>
                  <a:schemeClr val="bg1"/>
                </a:solidFill>
              </a:rPr>
              <a:t>Fungicides</a:t>
            </a:r>
          </a:p>
        </p:txBody>
      </p:sp>
      <p:cxnSp>
        <p:nvCxnSpPr>
          <p:cNvPr id="5" name="Straight Connector 4">
            <a:extLst>
              <a:ext uri="{FF2B5EF4-FFF2-40B4-BE49-F238E27FC236}">
                <a16:creationId xmlns:a16="http://schemas.microsoft.com/office/drawing/2014/main" id="{B071D7B9-5DA8-4D8D-A759-00AB3A72D92A}"/>
              </a:ext>
            </a:extLst>
          </p:cNvPr>
          <p:cNvCxnSpPr/>
          <p:nvPr/>
        </p:nvCxnSpPr>
        <p:spPr>
          <a:xfrm>
            <a:off x="685800" y="394106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04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19958" y="363125"/>
            <a:ext cx="10515600" cy="776288"/>
          </a:xfrm>
          <a:ln>
            <a:noFill/>
          </a:ln>
        </p:spPr>
        <p:txBody>
          <a:bodyPr>
            <a:noAutofit/>
          </a:bodyPr>
          <a:lstStyle/>
          <a:p>
            <a:r>
              <a:rPr lang="en-US" b="1" dirty="0"/>
              <a:t>Pesticides and Pesticide Residues</a:t>
            </a:r>
          </a:p>
        </p:txBody>
      </p:sp>
      <p:pic>
        <p:nvPicPr>
          <p:cNvPr id="11" name="Graphic 10" descr="Danger">
            <a:extLst>
              <a:ext uri="{FF2B5EF4-FFF2-40B4-BE49-F238E27FC236}">
                <a16:creationId xmlns:a16="http://schemas.microsoft.com/office/drawing/2014/main" id="{C32346B8-650F-452E-B1EB-38E58FA073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61333" y="1272434"/>
            <a:ext cx="914400" cy="914400"/>
          </a:xfrm>
          <a:prstGeom prst="rect">
            <a:avLst/>
          </a:prstGeom>
        </p:spPr>
      </p:pic>
      <p:grpSp>
        <p:nvGrpSpPr>
          <p:cNvPr id="4" name="Group 3">
            <a:extLst>
              <a:ext uri="{FF2B5EF4-FFF2-40B4-BE49-F238E27FC236}">
                <a16:creationId xmlns:a16="http://schemas.microsoft.com/office/drawing/2014/main" id="{CF4B48A7-39DB-49D1-9217-B121EC756E94}"/>
              </a:ext>
            </a:extLst>
          </p:cNvPr>
          <p:cNvGrpSpPr/>
          <p:nvPr/>
        </p:nvGrpSpPr>
        <p:grpSpPr>
          <a:xfrm>
            <a:off x="481728" y="1605512"/>
            <a:ext cx="7747872" cy="4396909"/>
            <a:chOff x="603685" y="1786270"/>
            <a:chExt cx="7715972" cy="4396909"/>
          </a:xfrm>
        </p:grpSpPr>
        <p:sp>
          <p:nvSpPr>
            <p:cNvPr id="5" name="Freeform: Shape 4">
              <a:extLst>
                <a:ext uri="{FF2B5EF4-FFF2-40B4-BE49-F238E27FC236}">
                  <a16:creationId xmlns:a16="http://schemas.microsoft.com/office/drawing/2014/main" id="{505BCCD7-D770-451E-AB3E-2B2D013A6073}"/>
                </a:ext>
              </a:extLst>
            </p:cNvPr>
            <p:cNvSpPr/>
            <p:nvPr/>
          </p:nvSpPr>
          <p:spPr>
            <a:xfrm>
              <a:off x="3290454" y="1786270"/>
              <a:ext cx="5029203" cy="2018294"/>
            </a:xfrm>
            <a:custGeom>
              <a:avLst/>
              <a:gdLst>
                <a:gd name="connsiteX0" fmla="*/ 0 w 4306651"/>
                <a:gd name="connsiteY0" fmla="*/ 270297 h 2162379"/>
                <a:gd name="connsiteX1" fmla="*/ 3225462 w 4306651"/>
                <a:gd name="connsiteY1" fmla="*/ 270297 h 2162379"/>
                <a:gd name="connsiteX2" fmla="*/ 3225462 w 4306651"/>
                <a:gd name="connsiteY2" fmla="*/ 0 h 2162379"/>
                <a:gd name="connsiteX3" fmla="*/ 4306651 w 4306651"/>
                <a:gd name="connsiteY3" fmla="*/ 1081190 h 2162379"/>
                <a:gd name="connsiteX4" fmla="*/ 3225462 w 4306651"/>
                <a:gd name="connsiteY4" fmla="*/ 2162379 h 2162379"/>
                <a:gd name="connsiteX5" fmla="*/ 3225462 w 4306651"/>
                <a:gd name="connsiteY5" fmla="*/ 1892082 h 2162379"/>
                <a:gd name="connsiteX6" fmla="*/ 0 w 4306651"/>
                <a:gd name="connsiteY6" fmla="*/ 1892082 h 2162379"/>
                <a:gd name="connsiteX7" fmla="*/ 0 w 4306651"/>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651" h="2162379">
                  <a:moveTo>
                    <a:pt x="0" y="270297"/>
                  </a:moveTo>
                  <a:lnTo>
                    <a:pt x="3225462" y="270297"/>
                  </a:lnTo>
                  <a:lnTo>
                    <a:pt x="3225462" y="0"/>
                  </a:lnTo>
                  <a:lnTo>
                    <a:pt x="4306651" y="1081190"/>
                  </a:lnTo>
                  <a:lnTo>
                    <a:pt x="3225462" y="2162379"/>
                  </a:lnTo>
                  <a:lnTo>
                    <a:pt x="3225462"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Insecticides</a:t>
              </a: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Herbicides</a:t>
              </a: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Fungicides</a:t>
              </a:r>
            </a:p>
          </p:txBody>
        </p:sp>
        <p:sp>
          <p:nvSpPr>
            <p:cNvPr id="6" name="Freeform: Shape 5">
              <a:extLst>
                <a:ext uri="{FF2B5EF4-FFF2-40B4-BE49-F238E27FC236}">
                  <a16:creationId xmlns:a16="http://schemas.microsoft.com/office/drawing/2014/main" id="{28153DAB-0ED3-42B0-B97F-829494F8E442}"/>
                </a:ext>
              </a:extLst>
            </p:cNvPr>
            <p:cNvSpPr/>
            <p:nvPr/>
          </p:nvSpPr>
          <p:spPr>
            <a:xfrm>
              <a:off x="603686" y="2092339"/>
              <a:ext cx="2431586" cy="1468870"/>
            </a:xfrm>
            <a:custGeom>
              <a:avLst/>
              <a:gdLst>
                <a:gd name="connsiteX0" fmla="*/ 0 w 2845088"/>
                <a:gd name="connsiteY0" fmla="*/ 360404 h 2162379"/>
                <a:gd name="connsiteX1" fmla="*/ 360404 w 2845088"/>
                <a:gd name="connsiteY1" fmla="*/ 0 h 2162379"/>
                <a:gd name="connsiteX2" fmla="*/ 2484684 w 2845088"/>
                <a:gd name="connsiteY2" fmla="*/ 0 h 2162379"/>
                <a:gd name="connsiteX3" fmla="*/ 2845088 w 2845088"/>
                <a:gd name="connsiteY3" fmla="*/ 360404 h 2162379"/>
                <a:gd name="connsiteX4" fmla="*/ 2845088 w 2845088"/>
                <a:gd name="connsiteY4" fmla="*/ 1801975 h 2162379"/>
                <a:gd name="connsiteX5" fmla="*/ 2484684 w 2845088"/>
                <a:gd name="connsiteY5" fmla="*/ 2162379 h 2162379"/>
                <a:gd name="connsiteX6" fmla="*/ 360404 w 2845088"/>
                <a:gd name="connsiteY6" fmla="*/ 2162379 h 2162379"/>
                <a:gd name="connsiteX7" fmla="*/ 0 w 2845088"/>
                <a:gd name="connsiteY7" fmla="*/ 1801975 h 2162379"/>
                <a:gd name="connsiteX8" fmla="*/ 0 w 2845088"/>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088" h="2162379">
                  <a:moveTo>
                    <a:pt x="0" y="360404"/>
                  </a:moveTo>
                  <a:cubicBezTo>
                    <a:pt x="0" y="161358"/>
                    <a:pt x="161358" y="0"/>
                    <a:pt x="360404" y="0"/>
                  </a:cubicBezTo>
                  <a:lnTo>
                    <a:pt x="2484684" y="0"/>
                  </a:lnTo>
                  <a:cubicBezTo>
                    <a:pt x="2683730" y="0"/>
                    <a:pt x="2845088" y="161358"/>
                    <a:pt x="2845088" y="360404"/>
                  </a:cubicBezTo>
                  <a:lnTo>
                    <a:pt x="2845088" y="1801975"/>
                  </a:lnTo>
                  <a:cubicBezTo>
                    <a:pt x="2845088" y="2001021"/>
                    <a:pt x="2683730" y="2162379"/>
                    <a:pt x="2484684"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573088">
                <a:lnSpc>
                  <a:spcPct val="90000"/>
                </a:lnSpc>
                <a:spcBef>
                  <a:spcPct val="0"/>
                </a:spcBef>
                <a:spcAft>
                  <a:spcPts val="0"/>
                </a:spcAft>
                <a:buNone/>
              </a:pPr>
              <a:r>
                <a:rPr lang="en-US" sz="2800" kern="1200" dirty="0"/>
                <a:t>Common</a:t>
              </a:r>
            </a:p>
            <a:p>
              <a:pPr marL="573088" lvl="0" indent="0" algn="l" defTabSz="573088">
                <a:lnSpc>
                  <a:spcPct val="90000"/>
                </a:lnSpc>
                <a:spcBef>
                  <a:spcPct val="0"/>
                </a:spcBef>
                <a:spcAft>
                  <a:spcPts val="0"/>
                </a:spcAft>
                <a:buNone/>
              </a:pPr>
              <a:r>
                <a:rPr lang="en-US" sz="2800" kern="1200" dirty="0"/>
                <a:t>Pesticides</a:t>
              </a:r>
            </a:p>
          </p:txBody>
        </p:sp>
        <p:sp>
          <p:nvSpPr>
            <p:cNvPr id="7" name="Freeform: Shape 6">
              <a:extLst>
                <a:ext uri="{FF2B5EF4-FFF2-40B4-BE49-F238E27FC236}">
                  <a16:creationId xmlns:a16="http://schemas.microsoft.com/office/drawing/2014/main" id="{C1D2101B-FA30-48F9-B1A8-3B031C5DBB89}"/>
                </a:ext>
              </a:extLst>
            </p:cNvPr>
            <p:cNvSpPr/>
            <p:nvPr/>
          </p:nvSpPr>
          <p:spPr>
            <a:xfrm>
              <a:off x="3290454" y="4020800"/>
              <a:ext cx="5029203" cy="2162379"/>
            </a:xfrm>
            <a:custGeom>
              <a:avLst/>
              <a:gdLst>
                <a:gd name="connsiteX0" fmla="*/ 0 w 4273005"/>
                <a:gd name="connsiteY0" fmla="*/ 270297 h 2162379"/>
                <a:gd name="connsiteX1" fmla="*/ 3191816 w 4273005"/>
                <a:gd name="connsiteY1" fmla="*/ 270297 h 2162379"/>
                <a:gd name="connsiteX2" fmla="*/ 3191816 w 4273005"/>
                <a:gd name="connsiteY2" fmla="*/ 0 h 2162379"/>
                <a:gd name="connsiteX3" fmla="*/ 4273005 w 4273005"/>
                <a:gd name="connsiteY3" fmla="*/ 1081190 h 2162379"/>
                <a:gd name="connsiteX4" fmla="*/ 3191816 w 4273005"/>
                <a:gd name="connsiteY4" fmla="*/ 2162379 h 2162379"/>
                <a:gd name="connsiteX5" fmla="*/ 3191816 w 4273005"/>
                <a:gd name="connsiteY5" fmla="*/ 1892082 h 2162379"/>
                <a:gd name="connsiteX6" fmla="*/ 0 w 4273005"/>
                <a:gd name="connsiteY6" fmla="*/ 1892082 h 2162379"/>
                <a:gd name="connsiteX7" fmla="*/ 0 w 4273005"/>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3005" h="2162379">
                  <a:moveTo>
                    <a:pt x="0" y="270297"/>
                  </a:moveTo>
                  <a:lnTo>
                    <a:pt x="3191816" y="270297"/>
                  </a:lnTo>
                  <a:lnTo>
                    <a:pt x="3191816" y="0"/>
                  </a:lnTo>
                  <a:lnTo>
                    <a:pt x="4273005" y="1081190"/>
                  </a:lnTo>
                  <a:lnTo>
                    <a:pt x="3191816" y="2162379"/>
                  </a:lnTo>
                  <a:lnTo>
                    <a:pt x="3191816"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marL="395288" lvl="1" indent="-163513" algn="l" defTabSz="1066800">
                <a:lnSpc>
                  <a:spcPct val="90000"/>
                </a:lnSpc>
                <a:spcBef>
                  <a:spcPct val="0"/>
                </a:spcBef>
                <a:spcAft>
                  <a:spcPct val="15000"/>
                </a:spcAft>
                <a:buSzPct val="120000"/>
                <a:buFont typeface="Arial" panose="020B0604020202020204" pitchFamily="34" charset="0"/>
                <a:buChar char="•"/>
              </a:pPr>
              <a:r>
                <a:rPr lang="en-US" sz="2400" b="1" kern="1200" dirty="0">
                  <a:latin typeface="+mj-lt"/>
                </a:rPr>
                <a:t> Can differ between people</a:t>
              </a:r>
            </a:p>
            <a:p>
              <a:pPr marL="395288" lvl="1" indent="-163513" algn="l" defTabSz="1066800">
                <a:spcBef>
                  <a:spcPct val="0"/>
                </a:spcBef>
                <a:spcAft>
                  <a:spcPct val="15000"/>
                </a:spcAft>
                <a:buSzPct val="120000"/>
                <a:buFont typeface="Arial" panose="020B0604020202020204" pitchFamily="34" charset="0"/>
                <a:buChar char="•"/>
              </a:pPr>
              <a:r>
                <a:rPr lang="en-US" sz="2400" b="1" kern="1200" dirty="0">
                  <a:latin typeface="+mj-lt"/>
                </a:rPr>
                <a:t> Take steps to minimize</a:t>
              </a:r>
              <a:br>
                <a:rPr lang="en-US" sz="2400" b="1" kern="1200" dirty="0">
                  <a:latin typeface="+mj-lt"/>
                </a:rPr>
              </a:br>
              <a:r>
                <a:rPr lang="en-US" sz="2400" b="1" kern="1200" dirty="0">
                  <a:latin typeface="+mj-lt"/>
                </a:rPr>
                <a:t>  exposure</a:t>
              </a:r>
            </a:p>
          </p:txBody>
        </p:sp>
        <p:sp>
          <p:nvSpPr>
            <p:cNvPr id="8" name="Freeform: Shape 7">
              <a:extLst>
                <a:ext uri="{FF2B5EF4-FFF2-40B4-BE49-F238E27FC236}">
                  <a16:creationId xmlns:a16="http://schemas.microsoft.com/office/drawing/2014/main" id="{16AA3E84-6BB0-4515-BD64-1CF1DC9F2230}"/>
                </a:ext>
              </a:extLst>
            </p:cNvPr>
            <p:cNvSpPr/>
            <p:nvPr/>
          </p:nvSpPr>
          <p:spPr>
            <a:xfrm>
              <a:off x="603685" y="4450573"/>
              <a:ext cx="2431586" cy="1302837"/>
            </a:xfrm>
            <a:custGeom>
              <a:avLst/>
              <a:gdLst>
                <a:gd name="connsiteX0" fmla="*/ 0 w 2900316"/>
                <a:gd name="connsiteY0" fmla="*/ 360404 h 2162379"/>
                <a:gd name="connsiteX1" fmla="*/ 360404 w 2900316"/>
                <a:gd name="connsiteY1" fmla="*/ 0 h 2162379"/>
                <a:gd name="connsiteX2" fmla="*/ 2539912 w 2900316"/>
                <a:gd name="connsiteY2" fmla="*/ 0 h 2162379"/>
                <a:gd name="connsiteX3" fmla="*/ 2900316 w 2900316"/>
                <a:gd name="connsiteY3" fmla="*/ 360404 h 2162379"/>
                <a:gd name="connsiteX4" fmla="*/ 2900316 w 2900316"/>
                <a:gd name="connsiteY4" fmla="*/ 1801975 h 2162379"/>
                <a:gd name="connsiteX5" fmla="*/ 2539912 w 2900316"/>
                <a:gd name="connsiteY5" fmla="*/ 2162379 h 2162379"/>
                <a:gd name="connsiteX6" fmla="*/ 360404 w 2900316"/>
                <a:gd name="connsiteY6" fmla="*/ 2162379 h 2162379"/>
                <a:gd name="connsiteX7" fmla="*/ 0 w 2900316"/>
                <a:gd name="connsiteY7" fmla="*/ 1801975 h 2162379"/>
                <a:gd name="connsiteX8" fmla="*/ 0 w 2900316"/>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316" h="2162379">
                  <a:moveTo>
                    <a:pt x="0" y="360404"/>
                  </a:moveTo>
                  <a:cubicBezTo>
                    <a:pt x="0" y="161358"/>
                    <a:pt x="161358" y="0"/>
                    <a:pt x="360404" y="0"/>
                  </a:cubicBezTo>
                  <a:lnTo>
                    <a:pt x="2539912" y="0"/>
                  </a:lnTo>
                  <a:cubicBezTo>
                    <a:pt x="2738958" y="0"/>
                    <a:pt x="2900316" y="161358"/>
                    <a:pt x="2900316" y="360404"/>
                  </a:cubicBezTo>
                  <a:lnTo>
                    <a:pt x="2900316" y="1801975"/>
                  </a:lnTo>
                  <a:cubicBezTo>
                    <a:pt x="2900316" y="2001021"/>
                    <a:pt x="2738958" y="2162379"/>
                    <a:pt x="2539912"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1244600">
                <a:lnSpc>
                  <a:spcPct val="90000"/>
                </a:lnSpc>
                <a:spcBef>
                  <a:spcPct val="0"/>
                </a:spcBef>
                <a:spcAft>
                  <a:spcPct val="35000"/>
                </a:spcAft>
                <a:buNone/>
              </a:pPr>
              <a:r>
                <a:rPr lang="en-US" sz="2800" kern="1200" dirty="0"/>
                <a:t>Health Effects</a:t>
              </a:r>
            </a:p>
          </p:txBody>
        </p:sp>
      </p:grpSp>
      <p:sp>
        <p:nvSpPr>
          <p:cNvPr id="17" name="TextBox 16">
            <a:extLst>
              <a:ext uri="{FF2B5EF4-FFF2-40B4-BE49-F238E27FC236}">
                <a16:creationId xmlns:a16="http://schemas.microsoft.com/office/drawing/2014/main" id="{BC97E474-7A45-4533-9244-19A516AFCD37}"/>
              </a:ext>
            </a:extLst>
          </p:cNvPr>
          <p:cNvSpPr txBox="1"/>
          <p:nvPr/>
        </p:nvSpPr>
        <p:spPr>
          <a:xfrm>
            <a:off x="8093122" y="2036200"/>
            <a:ext cx="3650822" cy="1292662"/>
          </a:xfrm>
          <a:prstGeom prst="rect">
            <a:avLst/>
          </a:prstGeom>
          <a:noFill/>
        </p:spPr>
        <p:txBody>
          <a:bodyPr wrap="square" rtlCol="0">
            <a:spAutoFit/>
          </a:bodyPr>
          <a:lstStyle/>
          <a:p>
            <a:pPr algn="ctr"/>
            <a:r>
              <a:rPr lang="en-US" sz="2600" b="1" dirty="0">
                <a:latin typeface="+mj-lt"/>
              </a:rPr>
              <a:t>Toxic to specific pests but can also be toxic to humans</a:t>
            </a:r>
          </a:p>
        </p:txBody>
      </p:sp>
      <p:sp>
        <p:nvSpPr>
          <p:cNvPr id="19" name="TextBox 18">
            <a:extLst>
              <a:ext uri="{FF2B5EF4-FFF2-40B4-BE49-F238E27FC236}">
                <a16:creationId xmlns:a16="http://schemas.microsoft.com/office/drawing/2014/main" id="{973B9F14-D2B6-4608-96F7-10B5604EA483}"/>
              </a:ext>
            </a:extLst>
          </p:cNvPr>
          <p:cNvSpPr txBox="1"/>
          <p:nvPr/>
        </p:nvSpPr>
        <p:spPr>
          <a:xfrm>
            <a:off x="7985382" y="3941995"/>
            <a:ext cx="3866302" cy="1692771"/>
          </a:xfrm>
          <a:prstGeom prst="rect">
            <a:avLst/>
          </a:prstGeom>
          <a:noFill/>
        </p:spPr>
        <p:txBody>
          <a:bodyPr wrap="square" rtlCol="0">
            <a:spAutoFit/>
          </a:bodyPr>
          <a:lstStyle/>
          <a:p>
            <a:pPr algn="ctr"/>
            <a:r>
              <a:rPr lang="en-US" sz="2600" b="1" dirty="0">
                <a:latin typeface="+mj-lt"/>
              </a:rPr>
              <a:t>Protect and prevent harm to environment, fish, wildlife, endangered or threatened species</a:t>
            </a:r>
          </a:p>
        </p:txBody>
      </p:sp>
      <p:pic>
        <p:nvPicPr>
          <p:cNvPr id="9" name="Graphic 8" descr="Magnifying glass">
            <a:extLst>
              <a:ext uri="{FF2B5EF4-FFF2-40B4-BE49-F238E27FC236}">
                <a16:creationId xmlns:a16="http://schemas.microsoft.com/office/drawing/2014/main" id="{E747E7C7-9484-49EC-BB76-DD61C9380A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55981" y="2345642"/>
            <a:ext cx="673777" cy="673777"/>
          </a:xfrm>
          <a:prstGeom prst="rect">
            <a:avLst/>
          </a:prstGeom>
        </p:spPr>
      </p:pic>
      <p:pic>
        <p:nvPicPr>
          <p:cNvPr id="10" name="Graphic 9" descr="Magnifying glass">
            <a:extLst>
              <a:ext uri="{FF2B5EF4-FFF2-40B4-BE49-F238E27FC236}">
                <a16:creationId xmlns:a16="http://schemas.microsoft.com/office/drawing/2014/main" id="{5C99162A-7C06-42D7-92F1-0496C33D497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61660" y="4584344"/>
            <a:ext cx="673777" cy="673777"/>
          </a:xfrm>
          <a:prstGeom prst="rect">
            <a:avLst/>
          </a:prstGeom>
        </p:spPr>
      </p:pic>
    </p:spTree>
    <p:extLst>
      <p:ext uri="{BB962C8B-B14F-4D97-AF65-F5344CB8AC3E}">
        <p14:creationId xmlns:p14="http://schemas.microsoft.com/office/powerpoint/2010/main" val="4017763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217714" y="535248"/>
            <a:ext cx="11741497" cy="1652057"/>
          </a:xfrm>
          <a:ln w="38100">
            <a:solidFill>
              <a:schemeClr val="accent1"/>
            </a:solidFill>
          </a:ln>
        </p:spPr>
        <p:txBody>
          <a:bodyPr>
            <a:noAutofit/>
          </a:bodyPr>
          <a:lstStyle/>
          <a:p>
            <a:pPr algn="ctr"/>
            <a:r>
              <a:rPr lang="en-US" sz="3600" dirty="0"/>
              <a:t>Pesticide Safety Training for Noncertified Applicators Applying and/or Handling Pesticides on Non-Agricultural Sites</a:t>
            </a:r>
            <a:endParaRPr lang="en-US" sz="4000" b="1" dirty="0">
              <a:solidFill>
                <a:schemeClr val="tx1"/>
              </a:solidFill>
            </a:endParaRPr>
          </a:p>
        </p:txBody>
      </p:sp>
      <p:sp>
        <p:nvSpPr>
          <p:cNvPr id="3" name="Title 1">
            <a:extLst>
              <a:ext uri="{FF2B5EF4-FFF2-40B4-BE49-F238E27FC236}">
                <a16:creationId xmlns:a16="http://schemas.microsoft.com/office/drawing/2014/main" id="{5BBDA1AE-C12D-4C16-A7B8-3C47F68C9377}"/>
              </a:ext>
            </a:extLst>
          </p:cNvPr>
          <p:cNvSpPr txBox="1">
            <a:spLocks/>
          </p:cNvSpPr>
          <p:nvPr/>
        </p:nvSpPr>
        <p:spPr>
          <a:xfrm>
            <a:off x="645031" y="2460971"/>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5" name="Subtitle 2">
            <a:extLst>
              <a:ext uri="{FF2B5EF4-FFF2-40B4-BE49-F238E27FC236}">
                <a16:creationId xmlns:a16="http://schemas.microsoft.com/office/drawing/2014/main" id="{15E15162-65D7-4E25-8567-42D6BCFF04B5}"/>
              </a:ext>
            </a:extLst>
          </p:cNvPr>
          <p:cNvSpPr txBox="1">
            <a:spLocks/>
          </p:cNvSpPr>
          <p:nvPr/>
        </p:nvSpPr>
        <p:spPr>
          <a:xfrm>
            <a:off x="822245" y="3668241"/>
            <a:ext cx="10718958" cy="2647507"/>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n-US" sz="2300" dirty="0">
                <a:solidFill>
                  <a:schemeClr val="tx1"/>
                </a:solidFill>
                <a:latin typeface="+mj-lt"/>
              </a:rPr>
              <a:t>For information contact </a:t>
            </a:r>
            <a:r>
              <a:rPr lang="en-US" sz="2300" b="1" dirty="0">
                <a:solidFill>
                  <a:schemeClr val="accent6">
                    <a:lumMod val="75000"/>
                  </a:schemeClr>
                </a:solidFill>
                <a:latin typeface="+mj-lt"/>
              </a:rPr>
              <a:t>PERCsupport@ucdavis.edu</a:t>
            </a:r>
            <a:r>
              <a:rPr lang="en-US" sz="2300" dirty="0">
                <a:solidFill>
                  <a:schemeClr val="tx1"/>
                </a:solidFill>
                <a:latin typeface="+mj-lt"/>
              </a:rPr>
              <a:t>.</a:t>
            </a:r>
          </a:p>
          <a:p>
            <a:pPr algn="ctr">
              <a:lnSpc>
                <a:spcPct val="120000"/>
              </a:lnSpc>
            </a:pPr>
            <a:r>
              <a:rPr lang="en-US" sz="2400" dirty="0"/>
              <a:t>Modified by NCDA&amp;CS</a:t>
            </a:r>
            <a:endParaRPr lang="en-US" sz="2300" b="1" dirty="0">
              <a:solidFill>
                <a:schemeClr val="tx1"/>
              </a:solidFill>
              <a:latin typeface="+mj-lt"/>
            </a:endParaRPr>
          </a:p>
          <a:p>
            <a:pPr algn="ctr">
              <a:lnSpc>
                <a:spcPct val="120000"/>
              </a:lnSpc>
              <a:spcBef>
                <a:spcPts val="0"/>
              </a:spcBef>
            </a:pPr>
            <a:r>
              <a:rPr lang="en-US" sz="2300" b="1" dirty="0">
                <a:solidFill>
                  <a:schemeClr val="tx1"/>
                </a:solidFill>
                <a:latin typeface="+mj-lt"/>
              </a:rPr>
              <a:t>Disclaimer on resource translation</a:t>
            </a:r>
            <a:r>
              <a:rPr lang="en-US" sz="2300" dirty="0">
                <a:solidFill>
                  <a:schemeClr val="tx1"/>
                </a:solidFill>
                <a:latin typeface="+mj-lt"/>
              </a:rPr>
              <a:t> </a:t>
            </a:r>
          </a:p>
          <a:p>
            <a:pPr algn="ctr">
              <a:lnSpc>
                <a:spcPct val="120000"/>
              </a:lnSpc>
              <a:spcBef>
                <a:spcPts val="0"/>
              </a:spcBef>
            </a:pPr>
            <a:r>
              <a:rPr lang="en-US" sz="2300" dirty="0">
                <a:solidFill>
                  <a:schemeClr val="tx1"/>
                </a:solidFill>
                <a:latin typeface="+mj-lt"/>
              </a:rPr>
              <a:t>All non-English versions of resources are translations of the original in English </a:t>
            </a:r>
          </a:p>
          <a:p>
            <a:pPr algn="ctr">
              <a:lnSpc>
                <a:spcPct val="120000"/>
              </a:lnSpc>
              <a:spcBef>
                <a:spcPts val="0"/>
              </a:spcBef>
            </a:pPr>
            <a:r>
              <a:rPr lang="en-US" sz="2300" dirty="0">
                <a:solidFill>
                  <a:schemeClr val="tx1"/>
                </a:solidFill>
                <a:latin typeface="+mj-lt"/>
              </a:rPr>
              <a:t>and are for information purposes only.</a:t>
            </a:r>
          </a:p>
          <a:p>
            <a:endParaRPr lang="en-US" dirty="0"/>
          </a:p>
        </p:txBody>
      </p:sp>
      <p:pic>
        <p:nvPicPr>
          <p:cNvPr id="6" name="Picture 5" descr="A picture containing text, clipart&#10;&#10;Description automatically generated">
            <a:extLst>
              <a:ext uri="{FF2B5EF4-FFF2-40B4-BE49-F238E27FC236}">
                <a16:creationId xmlns:a16="http://schemas.microsoft.com/office/drawing/2014/main" id="{EEC6565E-0450-415B-85A3-9C49D9E47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6035" y="4353465"/>
            <a:ext cx="1227411" cy="429442"/>
          </a:xfrm>
          <a:prstGeom prst="rect">
            <a:avLst/>
          </a:prstGeom>
        </p:spPr>
      </p:pic>
    </p:spTree>
    <p:extLst>
      <p:ext uri="{BB962C8B-B14F-4D97-AF65-F5344CB8AC3E}">
        <p14:creationId xmlns:p14="http://schemas.microsoft.com/office/powerpoint/2010/main" val="1385306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6EB84111-865A-49BE-AD1C-875FA44FFEF4}"/>
              </a:ext>
            </a:extLst>
          </p:cNvPr>
          <p:cNvSpPr txBox="1">
            <a:spLocks/>
          </p:cNvSpPr>
          <p:nvPr/>
        </p:nvSpPr>
        <p:spPr>
          <a:xfrm>
            <a:off x="838200" y="460672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Prevent</a:t>
            </a:r>
            <a:r>
              <a:rPr lang="en-US" sz="2400" dirty="0"/>
              <a:t> harm to fish, wildlife, endangered or threatened species</a:t>
            </a:r>
          </a:p>
        </p:txBody>
      </p:sp>
      <p:sp>
        <p:nvSpPr>
          <p:cNvPr id="14" name="Content Placeholder 2">
            <a:extLst>
              <a:ext uri="{FF2B5EF4-FFF2-40B4-BE49-F238E27FC236}">
                <a16:creationId xmlns:a16="http://schemas.microsoft.com/office/drawing/2014/main" id="{2F5068B6-19BF-42AE-81AA-8C476B923215}"/>
              </a:ext>
            </a:extLst>
          </p:cNvPr>
          <p:cNvSpPr txBox="1">
            <a:spLocks/>
          </p:cNvSpPr>
          <p:nvPr/>
        </p:nvSpPr>
        <p:spPr>
          <a:xfrm>
            <a:off x="838200" y="3047183"/>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Prevent</a:t>
            </a:r>
            <a:r>
              <a:rPr lang="en-US" sz="2400" dirty="0"/>
              <a:t> harm to the environment</a:t>
            </a:r>
          </a:p>
        </p:txBody>
      </p:sp>
      <p:sp>
        <p:nvSpPr>
          <p:cNvPr id="12" name="Content Placeholder 2">
            <a:extLst>
              <a:ext uri="{FF2B5EF4-FFF2-40B4-BE49-F238E27FC236}">
                <a16:creationId xmlns:a16="http://schemas.microsoft.com/office/drawing/2014/main" id="{500DA573-B710-4C82-81BE-2D8D7FDD65F3}"/>
              </a:ext>
            </a:extLst>
          </p:cNvPr>
          <p:cNvSpPr txBox="1">
            <a:spLocks/>
          </p:cNvSpPr>
          <p:nvPr/>
        </p:nvSpPr>
        <p:spPr>
          <a:xfrm>
            <a:off x="838201" y="148763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Protect</a:t>
            </a:r>
            <a:r>
              <a:rPr lang="en-US" sz="2400" dirty="0"/>
              <a:t> people, animals and property</a:t>
            </a:r>
          </a:p>
        </p:txBody>
      </p:sp>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99604"/>
            <a:ext cx="10515600" cy="773241"/>
          </a:xfrm>
          <a:ln>
            <a:noFill/>
          </a:ln>
        </p:spPr>
        <p:txBody>
          <a:bodyPr>
            <a:noAutofit/>
          </a:bodyPr>
          <a:lstStyle/>
          <a:p>
            <a:r>
              <a:rPr lang="en-US" b="1" dirty="0"/>
              <a:t>Protect and Prevent Harm</a:t>
            </a:r>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00168"/>
            <a:ext cx="810768" cy="810768"/>
          </a:xfrm>
          <a:prstGeom prst="rect">
            <a:avLst/>
          </a:prstGeom>
        </p:spPr>
      </p:pic>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171940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07588"/>
            <a:ext cx="810768" cy="810768"/>
          </a:xfrm>
          <a:prstGeom prst="rect">
            <a:avLst/>
          </a:prstGeom>
        </p:spPr>
      </p:pic>
      <p:pic>
        <p:nvPicPr>
          <p:cNvPr id="11" name="Picture 10">
            <a:extLst>
              <a:ext uri="{FF2B5EF4-FFF2-40B4-BE49-F238E27FC236}">
                <a16:creationId xmlns:a16="http://schemas.microsoft.com/office/drawing/2014/main" id="{84378677-C753-481B-BB39-BA67A96A16F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167648" y="784271"/>
            <a:ext cx="4507256" cy="24877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D03FAB01-EA07-4D61-90D0-F5123190F66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544792" y="3756644"/>
            <a:ext cx="4507256" cy="26259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1591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95940" y="425299"/>
            <a:ext cx="10515600" cy="882370"/>
          </a:xfrm>
        </p:spPr>
        <p:txBody>
          <a:bodyPr vert="horz" lIns="91440" tIns="45720" rIns="91440" bIns="45720" rtlCol="0" anchor="b">
            <a:normAutofit/>
          </a:bodyPr>
          <a:lstStyle/>
          <a:p>
            <a:r>
              <a:rPr lang="en-US" b="1" dirty="0"/>
              <a:t>Prevent Drift</a:t>
            </a:r>
          </a:p>
        </p:txBody>
      </p:sp>
      <p:pic>
        <p:nvPicPr>
          <p:cNvPr id="10" name="Content Placeholder 9">
            <a:extLst>
              <a:ext uri="{FF2B5EF4-FFF2-40B4-BE49-F238E27FC236}">
                <a16:creationId xmlns:a16="http://schemas.microsoft.com/office/drawing/2014/main" id="{FA7291A3-A47C-4B53-9BCB-F35EE2E25DB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643868" y="5930"/>
            <a:ext cx="5548132" cy="685207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295939" y="1869709"/>
            <a:ext cx="4414283"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indent="0">
              <a:spcAft>
                <a:spcPts val="200"/>
              </a:spcAft>
              <a:buNone/>
            </a:pPr>
            <a:r>
              <a:rPr lang="en-US" sz="3200" b="1" dirty="0">
                <a:latin typeface="+mj-lt"/>
              </a:rPr>
              <a:t>Examples of Drift:</a:t>
            </a:r>
          </a:p>
          <a:p>
            <a:pPr marL="0">
              <a:spcAft>
                <a:spcPts val="200"/>
              </a:spcAft>
            </a:pPr>
            <a:endParaRPr lang="en-US" sz="3200" b="1" dirty="0">
              <a:latin typeface="+mj-lt"/>
            </a:endParaRPr>
          </a:p>
          <a:p>
            <a:pPr marL="914400">
              <a:spcBef>
                <a:spcPts val="0"/>
              </a:spcBef>
              <a:spcAft>
                <a:spcPts val="1600"/>
              </a:spcAft>
            </a:pPr>
            <a:r>
              <a:rPr lang="en-US" b="1" dirty="0">
                <a:latin typeface="+mj-lt"/>
              </a:rPr>
              <a:t>Spray droplets</a:t>
            </a:r>
          </a:p>
          <a:p>
            <a:pPr marL="914400">
              <a:spcBef>
                <a:spcPts val="0"/>
              </a:spcBef>
              <a:spcAft>
                <a:spcPts val="1600"/>
              </a:spcAft>
            </a:pPr>
            <a:r>
              <a:rPr lang="en-US" b="1" dirty="0">
                <a:latin typeface="+mj-lt"/>
              </a:rPr>
              <a:t>Vapor</a:t>
            </a:r>
          </a:p>
          <a:p>
            <a:pPr marL="914400">
              <a:spcBef>
                <a:spcPts val="0"/>
              </a:spcBef>
              <a:spcAft>
                <a:spcPts val="1600"/>
              </a:spcAft>
            </a:pPr>
            <a:r>
              <a:rPr lang="en-US" b="1" dirty="0">
                <a:latin typeface="+mj-lt"/>
              </a:rPr>
              <a:t>Dust and particles</a:t>
            </a:r>
          </a:p>
        </p:txBody>
      </p:sp>
    </p:spTree>
    <p:extLst>
      <p:ext uri="{BB962C8B-B14F-4D97-AF65-F5344CB8AC3E}">
        <p14:creationId xmlns:p14="http://schemas.microsoft.com/office/powerpoint/2010/main" val="3111284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A36EA-A7DC-4C52-A196-DC424DA16C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0400" y="0"/>
            <a:ext cx="644710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7" name="Content Placeholder 6">
            <a:extLst>
              <a:ext uri="{FF2B5EF4-FFF2-40B4-BE49-F238E27FC236}">
                <a16:creationId xmlns:a16="http://schemas.microsoft.com/office/drawing/2014/main" id="{0C86F536-FF9E-467E-A375-F42BF0B2C2BA}"/>
              </a:ext>
            </a:extLst>
          </p:cNvPr>
          <p:cNvSpPr>
            <a:spLocks noGrp="1"/>
          </p:cNvSpPr>
          <p:nvPr>
            <p:ph idx="1"/>
          </p:nvPr>
        </p:nvSpPr>
        <p:spPr>
          <a:xfrm>
            <a:off x="295940" y="2620851"/>
            <a:ext cx="5444460" cy="1616298"/>
          </a:xfrm>
        </p:spPr>
        <p:txBody>
          <a:bodyPr anchor="t">
            <a:normAutofit/>
          </a:bodyPr>
          <a:lstStyle/>
          <a:p>
            <a:pPr marL="0" indent="0">
              <a:lnSpc>
                <a:spcPct val="100000"/>
              </a:lnSpc>
              <a:buNone/>
            </a:pPr>
            <a:r>
              <a:rPr lang="en-US" dirty="0"/>
              <a:t>Water runoff could contaminate other bodies of water.</a:t>
            </a:r>
          </a:p>
        </p:txBody>
      </p:sp>
      <p:sp>
        <p:nvSpPr>
          <p:cNvPr id="10" name="Title 1">
            <a:extLst>
              <a:ext uri="{FF2B5EF4-FFF2-40B4-BE49-F238E27FC236}">
                <a16:creationId xmlns:a16="http://schemas.microsoft.com/office/drawing/2014/main" id="{A42D291F-E30E-457E-97C8-D6B6F40097F0}"/>
              </a:ext>
            </a:extLst>
          </p:cNvPr>
          <p:cNvSpPr txBox="1">
            <a:spLocks/>
          </p:cNvSpPr>
          <p:nvPr/>
        </p:nvSpPr>
        <p:spPr>
          <a:xfrm>
            <a:off x="295940" y="425299"/>
            <a:ext cx="10515600" cy="882370"/>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dirty="0"/>
              <a:t>Prevent Drift</a:t>
            </a:r>
          </a:p>
        </p:txBody>
      </p:sp>
    </p:spTree>
    <p:extLst>
      <p:ext uri="{BB962C8B-B14F-4D97-AF65-F5344CB8AC3E}">
        <p14:creationId xmlns:p14="http://schemas.microsoft.com/office/powerpoint/2010/main" val="138745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33917"/>
            <a:ext cx="10515600" cy="893246"/>
          </a:xfrm>
          <a:ln>
            <a:noFill/>
          </a:ln>
        </p:spPr>
        <p:txBody>
          <a:bodyPr>
            <a:normAutofit/>
          </a:bodyPr>
          <a:lstStyle/>
          <a:p>
            <a:r>
              <a:rPr lang="en-US" b="1" dirty="0"/>
              <a:t>Prevent Off-Target Movement</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58303"/>
            <a:ext cx="511884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Avoid</a:t>
            </a:r>
            <a:r>
              <a:rPr lang="en-US" sz="2400" dirty="0"/>
              <a:t> drift, runoff, or pesticide movement.</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21927"/>
            <a:ext cx="511884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Check</a:t>
            </a:r>
            <a:r>
              <a:rPr lang="en-US" sz="2400" dirty="0"/>
              <a:t> weather conditions and surroundings.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85551"/>
            <a:ext cx="511884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Stop</a:t>
            </a:r>
            <a:r>
              <a:rPr lang="en-US" sz="2400" dirty="0"/>
              <a:t> the application if conditions change.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8784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9586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303283"/>
            <a:ext cx="810768" cy="810768"/>
          </a:xfrm>
          <a:prstGeom prst="rect">
            <a:avLst/>
          </a:prstGeom>
        </p:spPr>
      </p:pic>
      <p:pic>
        <p:nvPicPr>
          <p:cNvPr id="10" name="Picture 9" descr="A picture containing outdoor, grass, ground, sign&#10;&#10;Description automatically generated">
            <a:extLst>
              <a:ext uri="{FF2B5EF4-FFF2-40B4-BE49-F238E27FC236}">
                <a16:creationId xmlns:a16="http://schemas.microsoft.com/office/drawing/2014/main" id="{BD05A85C-9995-4A92-810F-73780F6719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8121" y="1127163"/>
            <a:ext cx="4556807" cy="2506244"/>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icture containing person, person, outdoor&#10;&#10;Description automatically generated">
            <a:extLst>
              <a:ext uri="{FF2B5EF4-FFF2-40B4-BE49-F238E27FC236}">
                <a16:creationId xmlns:a16="http://schemas.microsoft.com/office/drawing/2014/main" id="{E20E9355-B160-4CB4-906D-DA2C40F01F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78121" y="3869068"/>
            <a:ext cx="4556807" cy="258253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386894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D7B4281E-782C-4E29-901F-269488ADF9C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480000">
            <a:off x="1203414" y="1003258"/>
            <a:ext cx="9785172" cy="4764396"/>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82554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279D67-2AE6-454D-BABD-E2D99FCA6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47464" y="1509005"/>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pic>
        <p:nvPicPr>
          <p:cNvPr id="5" name="Picture 4">
            <a:extLst>
              <a:ext uri="{FF2B5EF4-FFF2-40B4-BE49-F238E27FC236}">
                <a16:creationId xmlns:a16="http://schemas.microsoft.com/office/drawing/2014/main" id="{661344BE-144F-4E87-A455-FFD483292C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0553" y="336894"/>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00246" y="183442"/>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Pesticide Residue</a:t>
            </a:r>
          </a:p>
        </p:txBody>
      </p:sp>
      <p:sp>
        <p:nvSpPr>
          <p:cNvPr id="4" name="TextBox 3">
            <a:extLst>
              <a:ext uri="{FF2B5EF4-FFF2-40B4-BE49-F238E27FC236}">
                <a16:creationId xmlns:a16="http://schemas.microsoft.com/office/drawing/2014/main" id="{8C9153BE-1756-4420-B4B1-57156461A920}"/>
              </a:ext>
            </a:extLst>
          </p:cNvPr>
          <p:cNvSpPr txBox="1"/>
          <p:nvPr/>
        </p:nvSpPr>
        <p:spPr>
          <a:xfrm>
            <a:off x="483497" y="2247281"/>
            <a:ext cx="4974549" cy="1654868"/>
          </a:xfrm>
          <a:prstGeom prst="rect">
            <a:avLst/>
          </a:prstGeom>
        </p:spPr>
        <p:txBody>
          <a:bodyPr vert="horz" lIns="91440" tIns="45720" rIns="91440" bIns="45720" rtlCol="0">
            <a:normAutofit/>
          </a:bodyPr>
          <a:lstStyle/>
          <a:p>
            <a:r>
              <a:rPr lang="en-US" sz="2800" b="1" u="sng" dirty="0">
                <a:latin typeface="+mj-lt"/>
              </a:rPr>
              <a:t>Protect</a:t>
            </a:r>
            <a:r>
              <a:rPr lang="en-US" sz="2800" b="1" dirty="0">
                <a:latin typeface="+mj-lt"/>
              </a:rPr>
              <a:t> yourself and others during the application.</a:t>
            </a:r>
            <a:endParaRPr lang="en-US" b="1" dirty="0">
              <a:latin typeface="+mj-lt"/>
            </a:endParaRPr>
          </a:p>
        </p:txBody>
      </p:sp>
    </p:spTree>
    <p:extLst>
      <p:ext uri="{BB962C8B-B14F-4D97-AF65-F5344CB8AC3E}">
        <p14:creationId xmlns:p14="http://schemas.microsoft.com/office/powerpoint/2010/main" val="166708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65494-B11C-4202-AD19-70EAD029B61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29680" y="0"/>
            <a:ext cx="5862320"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000000"/>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55428" y="291255"/>
            <a:ext cx="10515600" cy="925144"/>
          </a:xfrm>
        </p:spPr>
        <p:txBody>
          <a:bodyPr vert="horz" lIns="91440" tIns="45720" rIns="91440" bIns="45720" rtlCol="0" anchor="b">
            <a:normAutofit/>
          </a:bodyPr>
          <a:lstStyle/>
          <a:p>
            <a:r>
              <a:rPr lang="en-US" b="1" dirty="0"/>
              <a:t>Pesticide Residue</a:t>
            </a: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55428" y="1573911"/>
            <a:ext cx="6284888" cy="40568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a:spcAft>
                <a:spcPts val="1500"/>
              </a:spcAft>
              <a:buNone/>
            </a:pPr>
            <a:r>
              <a:rPr lang="en-US" sz="3200" b="1" dirty="0">
                <a:latin typeface="+mj-lt"/>
              </a:rPr>
              <a:t>Residues are found on:</a:t>
            </a:r>
          </a:p>
          <a:p>
            <a:pPr marL="579438">
              <a:spcAft>
                <a:spcPts val="1500"/>
              </a:spcAft>
            </a:pPr>
            <a:r>
              <a:rPr lang="en-US" b="1" dirty="0">
                <a:latin typeface="+mj-lt"/>
              </a:rPr>
              <a:t>Treated areas</a:t>
            </a:r>
          </a:p>
          <a:p>
            <a:pPr marL="579438">
              <a:spcBef>
                <a:spcPts val="0"/>
              </a:spcBef>
              <a:spcAft>
                <a:spcPts val="1200"/>
              </a:spcAft>
            </a:pPr>
            <a:r>
              <a:rPr lang="en-US" b="1" dirty="0">
                <a:latin typeface="+mj-lt"/>
              </a:rPr>
              <a:t>Equipment</a:t>
            </a:r>
          </a:p>
          <a:p>
            <a:pPr marL="579438">
              <a:spcBef>
                <a:spcPts val="0"/>
              </a:spcBef>
              <a:spcAft>
                <a:spcPts val="1200"/>
              </a:spcAft>
            </a:pPr>
            <a:r>
              <a:rPr lang="en-US" b="1" dirty="0">
                <a:latin typeface="+mj-lt"/>
              </a:rPr>
              <a:t>Work clothes</a:t>
            </a:r>
          </a:p>
          <a:p>
            <a:pPr marL="579438">
              <a:spcBef>
                <a:spcPts val="0"/>
              </a:spcBef>
              <a:spcAft>
                <a:spcPts val="1200"/>
              </a:spcAft>
            </a:pPr>
            <a:r>
              <a:rPr lang="en-US" b="1" dirty="0">
                <a:latin typeface="+mj-lt"/>
              </a:rPr>
              <a:t>Personal Protective Equipment (PPE)</a:t>
            </a:r>
          </a:p>
          <a:p>
            <a:pPr marL="579438">
              <a:spcBef>
                <a:spcPts val="0"/>
              </a:spcBef>
              <a:spcAft>
                <a:spcPts val="1200"/>
              </a:spcAft>
            </a:pPr>
            <a:r>
              <a:rPr lang="en-US" b="1" dirty="0">
                <a:latin typeface="+mj-lt"/>
              </a:rPr>
              <a:t>Pesticide containers</a:t>
            </a:r>
          </a:p>
          <a:p>
            <a:pPr marL="579438">
              <a:spcBef>
                <a:spcPts val="0"/>
              </a:spcBef>
              <a:spcAft>
                <a:spcPts val="1200"/>
              </a:spcAft>
            </a:pPr>
            <a:r>
              <a:rPr lang="en-US" b="1" dirty="0">
                <a:latin typeface="+mj-lt"/>
              </a:rPr>
              <a:t>Soil</a:t>
            </a:r>
            <a:endParaRPr lang="en-US" sz="2200" b="1" dirty="0">
              <a:latin typeface="+mj-lt"/>
            </a:endParaRPr>
          </a:p>
        </p:txBody>
      </p:sp>
    </p:spTree>
    <p:extLst>
      <p:ext uri="{BB962C8B-B14F-4D97-AF65-F5344CB8AC3E}">
        <p14:creationId xmlns:p14="http://schemas.microsoft.com/office/powerpoint/2010/main" val="1867076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46814" y="287840"/>
            <a:ext cx="10515600" cy="821633"/>
          </a:xfrm>
          <a:ln>
            <a:noFill/>
          </a:ln>
        </p:spPr>
        <p:txBody>
          <a:bodyPr>
            <a:noAutofit/>
          </a:bodyPr>
          <a:lstStyle/>
          <a:p>
            <a:r>
              <a:rPr lang="en-US" b="1" dirty="0"/>
              <a:t>Routes of Entry</a:t>
            </a:r>
          </a:p>
        </p:txBody>
      </p:sp>
      <p:sp>
        <p:nvSpPr>
          <p:cNvPr id="9" name="Rectangle: Rounded Corners 8">
            <a:extLst>
              <a:ext uri="{FF2B5EF4-FFF2-40B4-BE49-F238E27FC236}">
                <a16:creationId xmlns:a16="http://schemas.microsoft.com/office/drawing/2014/main" id="{B1DF3AF7-64A2-4A98-94B2-B12183BD8651}"/>
              </a:ext>
            </a:extLst>
          </p:cNvPr>
          <p:cNvSpPr/>
          <p:nvPr/>
        </p:nvSpPr>
        <p:spPr>
          <a:xfrm>
            <a:off x="9101893" y="1342878"/>
            <a:ext cx="2615117" cy="1820301"/>
          </a:xfrm>
          <a:prstGeom prst="roundRect">
            <a:avLst/>
          </a:prstGeom>
          <a:blipFill>
            <a:blip r:embed="rId3"/>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D5C08FED-50AA-4214-89EC-6516CEA4F5FA}"/>
              </a:ext>
            </a:extLst>
          </p:cNvPr>
          <p:cNvSpPr/>
          <p:nvPr/>
        </p:nvSpPr>
        <p:spPr>
          <a:xfrm>
            <a:off x="9028738"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Skin</a:t>
            </a:r>
          </a:p>
          <a:p>
            <a:pPr marL="0" lvl="0" indent="0" algn="ctr" defTabSz="1955800">
              <a:lnSpc>
                <a:spcPct val="90000"/>
              </a:lnSpc>
              <a:spcBef>
                <a:spcPct val="0"/>
              </a:spcBef>
              <a:spcAft>
                <a:spcPct val="35000"/>
              </a:spcAft>
              <a:buNone/>
            </a:pPr>
            <a:r>
              <a:rPr lang="en-US" sz="2200" kern="1200" dirty="0"/>
              <a:t>Splashes</a:t>
            </a:r>
          </a:p>
          <a:p>
            <a:pPr marL="0" lvl="0" indent="0" algn="ctr" defTabSz="1955800">
              <a:lnSpc>
                <a:spcPct val="90000"/>
              </a:lnSpc>
              <a:spcBef>
                <a:spcPct val="0"/>
              </a:spcBef>
              <a:spcAft>
                <a:spcPct val="35000"/>
              </a:spcAft>
              <a:buNone/>
            </a:pPr>
            <a:r>
              <a:rPr lang="en-US" sz="2200" kern="1200" dirty="0"/>
              <a:t>Removing PPE</a:t>
            </a:r>
          </a:p>
          <a:p>
            <a:pPr marL="0" lvl="0" indent="0" algn="ctr" defTabSz="1955800">
              <a:lnSpc>
                <a:spcPct val="90000"/>
              </a:lnSpc>
              <a:spcBef>
                <a:spcPct val="0"/>
              </a:spcBef>
              <a:spcAft>
                <a:spcPct val="35000"/>
              </a:spcAft>
              <a:buNone/>
            </a:pPr>
            <a:r>
              <a:rPr lang="en-US" sz="2200" kern="1200" dirty="0"/>
              <a:t>Contact with treated objects</a:t>
            </a:r>
          </a:p>
        </p:txBody>
      </p:sp>
      <p:sp>
        <p:nvSpPr>
          <p:cNvPr id="11" name="Rectangle: Rounded Corners 10">
            <a:extLst>
              <a:ext uri="{FF2B5EF4-FFF2-40B4-BE49-F238E27FC236}">
                <a16:creationId xmlns:a16="http://schemas.microsoft.com/office/drawing/2014/main" id="{4F5A7B6A-70AC-44C6-BFED-71A8940288AD}"/>
              </a:ext>
            </a:extLst>
          </p:cNvPr>
          <p:cNvSpPr/>
          <p:nvPr/>
        </p:nvSpPr>
        <p:spPr>
          <a:xfrm>
            <a:off x="641035" y="1342878"/>
            <a:ext cx="2641947" cy="1820301"/>
          </a:xfrm>
          <a:prstGeom prst="roundRect">
            <a:avLst/>
          </a:prstGeom>
          <a:blipFill>
            <a:blip r:embed="rId4" cstate="print">
              <a:extLst>
                <a:ext uri="{28A0092B-C50C-407E-A947-70E740481C1C}">
                  <a14:useLocalDpi xmlns:a14="http://schemas.microsoft.com/office/drawing/2010/main"/>
                </a:ext>
              </a:extLst>
            </a:blip>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12" name="Freeform: Shape 11">
            <a:extLst>
              <a:ext uri="{FF2B5EF4-FFF2-40B4-BE49-F238E27FC236}">
                <a16:creationId xmlns:a16="http://schemas.microsoft.com/office/drawing/2014/main" id="{8B78ED88-AAB6-429B-9170-420E6D766415}"/>
              </a:ext>
            </a:extLst>
          </p:cNvPr>
          <p:cNvSpPr/>
          <p:nvPr/>
        </p:nvSpPr>
        <p:spPr>
          <a:xfrm>
            <a:off x="641035"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Eyes</a:t>
            </a:r>
          </a:p>
          <a:p>
            <a:pPr marL="0" lvl="0" indent="0" algn="ctr" defTabSz="1955800">
              <a:lnSpc>
                <a:spcPct val="90000"/>
              </a:lnSpc>
              <a:spcBef>
                <a:spcPct val="0"/>
              </a:spcBef>
              <a:spcAft>
                <a:spcPct val="35000"/>
              </a:spcAft>
              <a:buNone/>
            </a:pPr>
            <a:r>
              <a:rPr lang="en-US" sz="2200" kern="1200" dirty="0"/>
              <a:t>Removing PPE</a:t>
            </a:r>
          </a:p>
          <a:p>
            <a:pPr marL="0" lvl="0" indent="0" algn="ctr" defTabSz="1955800">
              <a:lnSpc>
                <a:spcPct val="90000"/>
              </a:lnSpc>
              <a:spcBef>
                <a:spcPct val="0"/>
              </a:spcBef>
              <a:spcAft>
                <a:spcPct val="35000"/>
              </a:spcAft>
              <a:buNone/>
            </a:pPr>
            <a:r>
              <a:rPr lang="en-US" sz="2200" kern="1200" dirty="0"/>
              <a:t>Rubbing</a:t>
            </a:r>
          </a:p>
          <a:p>
            <a:pPr marL="0" lvl="0" indent="0" algn="ctr" defTabSz="1955800">
              <a:lnSpc>
                <a:spcPct val="90000"/>
              </a:lnSpc>
              <a:spcBef>
                <a:spcPct val="0"/>
              </a:spcBef>
              <a:spcAft>
                <a:spcPct val="35000"/>
              </a:spcAft>
              <a:buNone/>
            </a:pPr>
            <a:r>
              <a:rPr lang="en-US" sz="2200" kern="1200" dirty="0"/>
              <a:t>Splashes</a:t>
            </a:r>
          </a:p>
        </p:txBody>
      </p:sp>
      <p:sp>
        <p:nvSpPr>
          <p:cNvPr id="13" name="Rectangle: Rounded Corners 12">
            <a:extLst>
              <a:ext uri="{FF2B5EF4-FFF2-40B4-BE49-F238E27FC236}">
                <a16:creationId xmlns:a16="http://schemas.microsoft.com/office/drawing/2014/main" id="{50D310BE-B92E-4649-91A0-B53BD679DF76}"/>
              </a:ext>
            </a:extLst>
          </p:cNvPr>
          <p:cNvSpPr/>
          <p:nvPr/>
        </p:nvSpPr>
        <p:spPr>
          <a:xfrm>
            <a:off x="3454054" y="1342878"/>
            <a:ext cx="2641947" cy="1820301"/>
          </a:xfrm>
          <a:prstGeom prst="roundRect">
            <a:avLst/>
          </a:prstGeom>
          <a:blipFill>
            <a:blip r:embed="rId5"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560C61CB-5F9D-413D-9BFD-4DB0B74680E3}"/>
              </a:ext>
            </a:extLst>
          </p:cNvPr>
          <p:cNvSpPr/>
          <p:nvPr/>
        </p:nvSpPr>
        <p:spPr>
          <a:xfrm>
            <a:off x="3513894"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Nose</a:t>
            </a:r>
          </a:p>
          <a:p>
            <a:pPr marL="0" lvl="0" indent="0" algn="ctr" defTabSz="1955800">
              <a:lnSpc>
                <a:spcPct val="90000"/>
              </a:lnSpc>
              <a:spcBef>
                <a:spcPct val="0"/>
              </a:spcBef>
              <a:spcAft>
                <a:spcPct val="35000"/>
              </a:spcAft>
              <a:buNone/>
            </a:pPr>
            <a:r>
              <a:rPr lang="en-US" sz="2200" kern="1200" dirty="0"/>
              <a:t>Inhalation of: Sprays</a:t>
            </a:r>
          </a:p>
          <a:p>
            <a:pPr marL="0" lvl="0" indent="0" algn="ctr" defTabSz="1955800">
              <a:lnSpc>
                <a:spcPct val="90000"/>
              </a:lnSpc>
              <a:spcBef>
                <a:spcPct val="0"/>
              </a:spcBef>
              <a:spcAft>
                <a:spcPct val="35000"/>
              </a:spcAft>
              <a:buNone/>
            </a:pPr>
            <a:r>
              <a:rPr lang="en-US" sz="2200" kern="1200" dirty="0"/>
              <a:t>Mist</a:t>
            </a:r>
          </a:p>
          <a:p>
            <a:pPr marL="0" lvl="0" indent="0" algn="ctr" defTabSz="1955800">
              <a:lnSpc>
                <a:spcPct val="90000"/>
              </a:lnSpc>
              <a:spcBef>
                <a:spcPct val="0"/>
              </a:spcBef>
              <a:spcAft>
                <a:spcPct val="35000"/>
              </a:spcAft>
              <a:buNone/>
            </a:pPr>
            <a:r>
              <a:rPr lang="en-US" sz="2200" kern="1200" dirty="0"/>
              <a:t>Dust</a:t>
            </a:r>
          </a:p>
          <a:p>
            <a:pPr marL="0" lvl="0" indent="0" algn="ctr" defTabSz="1955800">
              <a:lnSpc>
                <a:spcPct val="90000"/>
              </a:lnSpc>
              <a:spcBef>
                <a:spcPct val="0"/>
              </a:spcBef>
              <a:spcAft>
                <a:spcPct val="35000"/>
              </a:spcAft>
              <a:buNone/>
            </a:pPr>
            <a:r>
              <a:rPr lang="en-US" sz="2200" kern="1200" dirty="0"/>
              <a:t>Gases</a:t>
            </a:r>
          </a:p>
        </p:txBody>
      </p:sp>
      <p:sp>
        <p:nvSpPr>
          <p:cNvPr id="15" name="Rectangle: Rounded Corners 14">
            <a:extLst>
              <a:ext uri="{FF2B5EF4-FFF2-40B4-BE49-F238E27FC236}">
                <a16:creationId xmlns:a16="http://schemas.microsoft.com/office/drawing/2014/main" id="{0A581A73-B6CE-43E5-B1E3-EFEEB31D8C13}"/>
              </a:ext>
            </a:extLst>
          </p:cNvPr>
          <p:cNvSpPr/>
          <p:nvPr/>
        </p:nvSpPr>
        <p:spPr>
          <a:xfrm>
            <a:off x="6276611" y="1342878"/>
            <a:ext cx="2641947" cy="1820301"/>
          </a:xfrm>
          <a:prstGeom prst="roundRect">
            <a:avLst/>
          </a:prstGeom>
          <a:blipFill>
            <a:blip r:embed="rId6"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24220645-BAA5-4158-A072-EE48EB0ED2E2}"/>
              </a:ext>
            </a:extLst>
          </p:cNvPr>
          <p:cNvSpPr/>
          <p:nvPr/>
        </p:nvSpPr>
        <p:spPr>
          <a:xfrm>
            <a:off x="6276611"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Mouth</a:t>
            </a:r>
          </a:p>
          <a:p>
            <a:pPr marL="0" lvl="0" indent="0" algn="ctr" defTabSz="1955800">
              <a:lnSpc>
                <a:spcPct val="90000"/>
              </a:lnSpc>
              <a:spcBef>
                <a:spcPct val="0"/>
              </a:spcBef>
              <a:spcAft>
                <a:spcPct val="35000"/>
              </a:spcAft>
              <a:buNone/>
            </a:pPr>
            <a:r>
              <a:rPr lang="en-US" sz="2200" kern="1200" dirty="0"/>
              <a:t>Smoking</a:t>
            </a:r>
          </a:p>
          <a:p>
            <a:pPr marL="0" lvl="0" indent="0" algn="ctr" defTabSz="1955800">
              <a:lnSpc>
                <a:spcPct val="90000"/>
              </a:lnSpc>
              <a:spcBef>
                <a:spcPct val="0"/>
              </a:spcBef>
              <a:spcAft>
                <a:spcPct val="35000"/>
              </a:spcAft>
              <a:buNone/>
            </a:pPr>
            <a:r>
              <a:rPr lang="en-US" sz="2200" kern="1200" dirty="0"/>
              <a:t>Eating</a:t>
            </a:r>
          </a:p>
          <a:p>
            <a:pPr marL="0" lvl="0" indent="0" algn="ctr" defTabSz="1955800">
              <a:lnSpc>
                <a:spcPct val="90000"/>
              </a:lnSpc>
              <a:spcBef>
                <a:spcPct val="0"/>
              </a:spcBef>
              <a:spcAft>
                <a:spcPct val="35000"/>
              </a:spcAft>
              <a:buNone/>
            </a:pPr>
            <a:r>
              <a:rPr lang="en-US" sz="2200" kern="1200" dirty="0"/>
              <a:t>Drinking</a:t>
            </a:r>
          </a:p>
          <a:p>
            <a:pPr marL="0" lvl="0" indent="0" algn="ctr" defTabSz="1955800">
              <a:lnSpc>
                <a:spcPct val="90000"/>
              </a:lnSpc>
              <a:spcBef>
                <a:spcPct val="0"/>
              </a:spcBef>
              <a:spcAft>
                <a:spcPct val="35000"/>
              </a:spcAft>
              <a:buNone/>
            </a:pPr>
            <a:r>
              <a:rPr lang="en-US" sz="2200" kern="1200" dirty="0"/>
              <a:t>Biting nails</a:t>
            </a:r>
          </a:p>
        </p:txBody>
      </p:sp>
      <p:pic>
        <p:nvPicPr>
          <p:cNvPr id="4" name="Graphic 3" descr="Magnifying glass">
            <a:extLst>
              <a:ext uri="{FF2B5EF4-FFF2-40B4-BE49-F238E27FC236}">
                <a16:creationId xmlns:a16="http://schemas.microsoft.com/office/drawing/2014/main" id="{B1EB278B-C1A7-451D-9EB3-418B42E0FA8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8966608" y="2826288"/>
            <a:ext cx="673777" cy="673777"/>
          </a:xfrm>
          <a:prstGeom prst="rect">
            <a:avLst/>
          </a:prstGeom>
        </p:spPr>
      </p:pic>
      <p:pic>
        <p:nvPicPr>
          <p:cNvPr id="5" name="Graphic 4" descr="Magnifying glass">
            <a:extLst>
              <a:ext uri="{FF2B5EF4-FFF2-40B4-BE49-F238E27FC236}">
                <a16:creationId xmlns:a16="http://schemas.microsoft.com/office/drawing/2014/main" id="{0DB384AF-A6DD-4C6C-B364-625030066E0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6155854" y="2826288"/>
            <a:ext cx="673777" cy="673777"/>
          </a:xfrm>
          <a:prstGeom prst="rect">
            <a:avLst/>
          </a:prstGeom>
        </p:spPr>
      </p:pic>
      <p:pic>
        <p:nvPicPr>
          <p:cNvPr id="6" name="Graphic 5" descr="Magnifying glass">
            <a:extLst>
              <a:ext uri="{FF2B5EF4-FFF2-40B4-BE49-F238E27FC236}">
                <a16:creationId xmlns:a16="http://schemas.microsoft.com/office/drawing/2014/main" id="{683B7EEB-90EE-4DFD-93D3-793D7BCB9E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3282974" y="2826288"/>
            <a:ext cx="673777" cy="673777"/>
          </a:xfrm>
          <a:prstGeom prst="rect">
            <a:avLst/>
          </a:prstGeom>
        </p:spPr>
      </p:pic>
      <p:pic>
        <p:nvPicPr>
          <p:cNvPr id="7" name="Graphic 6" descr="Magnifying glass">
            <a:extLst>
              <a:ext uri="{FF2B5EF4-FFF2-40B4-BE49-F238E27FC236}">
                <a16:creationId xmlns:a16="http://schemas.microsoft.com/office/drawing/2014/main" id="{E9B3BD81-D3DA-40C9-BDF7-24D110E2C6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10094" y="2826288"/>
            <a:ext cx="673777" cy="673777"/>
          </a:xfrm>
          <a:prstGeom prst="rect">
            <a:avLst/>
          </a:prstGeom>
        </p:spPr>
      </p:pic>
    </p:spTree>
    <p:extLst>
      <p:ext uri="{BB962C8B-B14F-4D97-AF65-F5344CB8AC3E}">
        <p14:creationId xmlns:p14="http://schemas.microsoft.com/office/powerpoint/2010/main" val="297802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628D16-5942-464D-8882-0D652A6860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748" y="0"/>
            <a:ext cx="7143252"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85307" y="489096"/>
            <a:ext cx="10515600" cy="871981"/>
          </a:xfrm>
        </p:spPr>
        <p:txBody>
          <a:bodyPr vert="horz" lIns="91440" tIns="45720" rIns="91440" bIns="45720" rtlCol="0" anchor="b">
            <a:normAutofit/>
          </a:bodyPr>
          <a:lstStyle/>
          <a:p>
            <a:r>
              <a:rPr lang="en-US" b="1" dirty="0"/>
              <a:t>Emergency</a:t>
            </a: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360462" y="2037570"/>
            <a:ext cx="4348172"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US" sz="3200" b="1" dirty="0">
                <a:latin typeface="+mj-lt"/>
              </a:rPr>
              <a:t>At a minimum, have:</a:t>
            </a:r>
          </a:p>
          <a:p>
            <a:pPr marL="914400">
              <a:spcAft>
                <a:spcPts val="1000"/>
              </a:spcAft>
            </a:pPr>
            <a:r>
              <a:rPr lang="en-US" b="1" dirty="0">
                <a:latin typeface="+mj-lt"/>
              </a:rPr>
              <a:t>Soap</a:t>
            </a:r>
          </a:p>
          <a:p>
            <a:pPr marL="914400">
              <a:spcAft>
                <a:spcPts val="1000"/>
              </a:spcAft>
            </a:pPr>
            <a:r>
              <a:rPr lang="en-US" b="1" dirty="0">
                <a:latin typeface="+mj-lt"/>
              </a:rPr>
              <a:t>Single use towels</a:t>
            </a:r>
          </a:p>
          <a:p>
            <a:pPr marL="914400">
              <a:spcAft>
                <a:spcPts val="1000"/>
              </a:spcAft>
            </a:pPr>
            <a:r>
              <a:rPr lang="en-US" b="1" dirty="0">
                <a:latin typeface="+mj-lt"/>
              </a:rPr>
              <a:t>Clean clothing</a:t>
            </a:r>
          </a:p>
        </p:txBody>
      </p:sp>
    </p:spTree>
    <p:extLst>
      <p:ext uri="{BB962C8B-B14F-4D97-AF65-F5344CB8AC3E}">
        <p14:creationId xmlns:p14="http://schemas.microsoft.com/office/powerpoint/2010/main" val="1587367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97D42512-D618-495A-A430-6A9F79F68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5422605" y="0"/>
            <a:ext cx="6769395" cy="332232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6" name="Picture 5">
            <a:extLst>
              <a:ext uri="{FF2B5EF4-FFF2-40B4-BE49-F238E27FC236}">
                <a16:creationId xmlns:a16="http://schemas.microsoft.com/office/drawing/2014/main" id="{5A2068D8-1B73-4234-B78F-9957CC116FC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22604" y="3535680"/>
            <a:ext cx="6769395" cy="332232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63141" y="284126"/>
            <a:ext cx="10515600" cy="793824"/>
          </a:xfrm>
        </p:spPr>
        <p:txBody>
          <a:bodyPr vert="horz" lIns="91440" tIns="45720" rIns="91440" bIns="45720" rtlCol="0" anchor="ctr">
            <a:noAutofit/>
          </a:bodyPr>
          <a:lstStyle/>
          <a:p>
            <a:r>
              <a:rPr lang="en-US" b="1" kern="1200" dirty="0">
                <a:solidFill>
                  <a:schemeClr val="tx1"/>
                </a:solidFill>
                <a:latin typeface="+mj-lt"/>
                <a:ea typeface="+mj-ea"/>
                <a:cs typeface="+mj-cs"/>
              </a:rPr>
              <a:t>Clean Water</a:t>
            </a: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63141" y="1816932"/>
            <a:ext cx="5065789" cy="366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n-US" sz="3200" b="1" dirty="0">
                <a:latin typeface="+mj-lt"/>
              </a:rPr>
              <a:t>Routine washing:</a:t>
            </a:r>
          </a:p>
          <a:p>
            <a:pPr marL="685800">
              <a:spcAft>
                <a:spcPts val="200"/>
              </a:spcAft>
            </a:pPr>
            <a:r>
              <a:rPr lang="en-US" b="1" dirty="0">
                <a:latin typeface="+mj-lt"/>
              </a:rPr>
              <a:t>Use eye wash station</a:t>
            </a:r>
          </a:p>
          <a:p>
            <a:pPr marL="0" indent="0">
              <a:spcAft>
                <a:spcPts val="200"/>
              </a:spcAft>
              <a:buNone/>
            </a:pPr>
            <a:endParaRPr lang="en-US" sz="3200" b="1" dirty="0">
              <a:latin typeface="+mj-lt"/>
            </a:endParaRPr>
          </a:p>
          <a:p>
            <a:pPr marL="0" indent="0">
              <a:spcAft>
                <a:spcPts val="200"/>
              </a:spcAft>
              <a:buNone/>
            </a:pPr>
            <a:r>
              <a:rPr lang="en-US" sz="3200" b="1" dirty="0">
                <a:latin typeface="+mj-lt"/>
              </a:rPr>
              <a:t>Emergency</a:t>
            </a:r>
            <a:r>
              <a:rPr lang="en-US" sz="2600" b="1" dirty="0">
                <a:latin typeface="+mj-lt"/>
              </a:rPr>
              <a:t>:</a:t>
            </a:r>
          </a:p>
          <a:p>
            <a:pPr marL="685800">
              <a:spcAft>
                <a:spcPts val="200"/>
              </a:spcAft>
            </a:pPr>
            <a:r>
              <a:rPr lang="en-US" b="1" dirty="0">
                <a:latin typeface="+mj-lt"/>
              </a:rPr>
              <a:t>Use closest clean water such as a stream, lake, or pond</a:t>
            </a:r>
          </a:p>
        </p:txBody>
      </p:sp>
    </p:spTree>
    <p:extLst>
      <p:ext uri="{BB962C8B-B14F-4D97-AF65-F5344CB8AC3E}">
        <p14:creationId xmlns:p14="http://schemas.microsoft.com/office/powerpoint/2010/main" val="2899008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1471723" y="1116421"/>
            <a:ext cx="9248553" cy="2658139"/>
          </a:xfrm>
          <a:ln w="57150">
            <a:solidFill>
              <a:srgbClr val="0A9C4B"/>
            </a:solidFill>
          </a:ln>
        </p:spPr>
        <p:txBody>
          <a:bodyPr>
            <a:normAutofit/>
          </a:bodyPr>
          <a:lstStyle/>
          <a:p>
            <a:pPr algn="ctr"/>
            <a:r>
              <a:rPr lang="en-US" sz="4000" b="1" dirty="0"/>
              <a:t>You have the right to ask for this information to be presented to you in a manner you understand, such as through a translator. </a:t>
            </a:r>
            <a:endParaRPr lang="en-US" sz="4000" b="1" dirty="0">
              <a:solidFill>
                <a:schemeClr val="tx1"/>
              </a:solidFill>
            </a:endParaRPr>
          </a:p>
        </p:txBody>
      </p:sp>
    </p:spTree>
    <p:extLst>
      <p:ext uri="{BB962C8B-B14F-4D97-AF65-F5344CB8AC3E}">
        <p14:creationId xmlns:p14="http://schemas.microsoft.com/office/powerpoint/2010/main" val="2682035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9EC17-E016-44D4-B4DB-6B31070A252E}"/>
              </a:ext>
            </a:extLst>
          </p:cNvPr>
          <p:cNvSpPr>
            <a:spLocks noGrp="1"/>
          </p:cNvSpPr>
          <p:nvPr>
            <p:ph type="title"/>
          </p:nvPr>
        </p:nvSpPr>
        <p:spPr>
          <a:xfrm>
            <a:off x="1260778" y="1227720"/>
            <a:ext cx="10515600" cy="1298414"/>
          </a:xfrm>
        </p:spPr>
        <p:txBody>
          <a:bodyPr>
            <a:normAutofit/>
          </a:bodyPr>
          <a:lstStyle/>
          <a:p>
            <a:r>
              <a:rPr lang="en-US" sz="4800" dirty="0"/>
              <a:t>The Pesticide Label</a:t>
            </a:r>
          </a:p>
        </p:txBody>
      </p:sp>
    </p:spTree>
    <p:extLst>
      <p:ext uri="{BB962C8B-B14F-4D97-AF65-F5344CB8AC3E}">
        <p14:creationId xmlns:p14="http://schemas.microsoft.com/office/powerpoint/2010/main" val="222804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85800" y="255183"/>
            <a:ext cx="10515600" cy="871981"/>
          </a:xfrm>
          <a:ln>
            <a:noFill/>
          </a:ln>
        </p:spPr>
        <p:txBody>
          <a:bodyPr>
            <a:normAutofit/>
          </a:bodyPr>
          <a:lstStyle/>
          <a:p>
            <a:r>
              <a:rPr lang="en-US" b="1" dirty="0"/>
              <a:t>Pesticide Labels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91879" y="1441351"/>
            <a:ext cx="6948873"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Know</a:t>
            </a:r>
            <a:r>
              <a:rPr lang="en-US" sz="2600" dirty="0"/>
              <a:t> how to use each pesticide correctly.</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91879" y="3004975"/>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Follow</a:t>
            </a:r>
            <a:r>
              <a:rPr lang="en-US" sz="2600" dirty="0"/>
              <a:t> the directions on the label.</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91879" y="4568599"/>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Access</a:t>
            </a:r>
            <a:r>
              <a:rPr lang="en-US" sz="2600" dirty="0"/>
              <a:t> to the label at all times.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672" y="163468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5632" y="484270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2584" y="3250123"/>
            <a:ext cx="810768" cy="810768"/>
          </a:xfrm>
          <a:prstGeom prst="rect">
            <a:avLst/>
          </a:prstGeom>
        </p:spPr>
      </p:pic>
      <p:pic>
        <p:nvPicPr>
          <p:cNvPr id="10" name="Picture 9" descr="A picture containing grass, outdoor, tree, person&#10;&#10;Description automatically generated">
            <a:extLst>
              <a:ext uri="{FF2B5EF4-FFF2-40B4-BE49-F238E27FC236}">
                <a16:creationId xmlns:a16="http://schemas.microsoft.com/office/drawing/2014/main" id="{6C3B27B4-5471-41EB-B452-3A71DDB8AE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1457" y="879677"/>
            <a:ext cx="4126009" cy="528518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24973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E8A2E1-EF54-4E70-96BD-E620FA5D8273}"/>
              </a:ext>
            </a:extLst>
          </p:cNvPr>
          <p:cNvSpPr/>
          <p:nvPr/>
        </p:nvSpPr>
        <p:spPr>
          <a:xfrm>
            <a:off x="374904" y="1895628"/>
            <a:ext cx="4798980" cy="3402363"/>
          </a:xfrm>
          <a:prstGeom prst="rect">
            <a:avLst/>
          </a:prstGeom>
        </p:spPr>
        <p:txBody>
          <a:bodyPr vert="horz" lIns="91440" tIns="45720" rIns="91440" bIns="45720" rtlCol="0" anchor="t">
            <a:normAutofit/>
          </a:bodyPr>
          <a:lstStyle/>
          <a:p>
            <a:pPr lvl="0">
              <a:lnSpc>
                <a:spcPct val="90000"/>
              </a:lnSpc>
              <a:spcAft>
                <a:spcPts val="600"/>
              </a:spcAft>
            </a:pPr>
            <a:r>
              <a:rPr lang="en-US" sz="3600" b="1" dirty="0">
                <a:latin typeface="+mj-lt"/>
              </a:rPr>
              <a:t>Labels:</a:t>
            </a:r>
            <a:br>
              <a:rPr lang="en-US" sz="2800" b="1" u="sng" dirty="0">
                <a:latin typeface="+mj-lt"/>
              </a:rPr>
            </a:br>
            <a:endParaRPr lang="en-US" sz="2800" b="1" u="sng" dirty="0">
              <a:latin typeface="+mj-lt"/>
            </a:endParaRPr>
          </a:p>
          <a:p>
            <a:pPr marL="396875" lvl="0" indent="-228600">
              <a:lnSpc>
                <a:spcPct val="90000"/>
              </a:lnSpc>
              <a:spcAft>
                <a:spcPts val="1800"/>
              </a:spcAft>
              <a:buFont typeface="Arial" panose="020B0604020202020204" pitchFamily="34" charset="0"/>
              <a:buChar char="•"/>
            </a:pPr>
            <a:r>
              <a:rPr lang="en-US" sz="2800" b="1" dirty="0">
                <a:latin typeface="+mj-lt"/>
              </a:rPr>
              <a:t>Provide information on safe and effective use</a:t>
            </a:r>
          </a:p>
          <a:p>
            <a:pPr marL="396875" lvl="0" indent="-228600">
              <a:lnSpc>
                <a:spcPct val="90000"/>
              </a:lnSpc>
              <a:spcAft>
                <a:spcPts val="1800"/>
              </a:spcAft>
              <a:buFont typeface="Arial" panose="020B0604020202020204" pitchFamily="34" charset="0"/>
              <a:buChar char="•"/>
            </a:pPr>
            <a:r>
              <a:rPr lang="en-US" sz="2800" b="1" dirty="0">
                <a:latin typeface="+mj-lt"/>
              </a:rPr>
              <a:t>Follow all label directions</a:t>
            </a:r>
          </a:p>
          <a:p>
            <a:pPr marL="396875" lvl="0" indent="-228600">
              <a:lnSpc>
                <a:spcPct val="90000"/>
              </a:lnSpc>
              <a:spcAft>
                <a:spcPts val="1800"/>
              </a:spcAft>
              <a:buFont typeface="Arial" panose="020B0604020202020204" pitchFamily="34" charset="0"/>
              <a:buChar char="•"/>
            </a:pPr>
            <a:r>
              <a:rPr lang="en-US" sz="2800" b="1" dirty="0">
                <a:latin typeface="+mj-lt"/>
              </a:rPr>
              <a:t>The label is the law</a:t>
            </a:r>
          </a:p>
        </p:txBody>
      </p:sp>
      <p:sp>
        <p:nvSpPr>
          <p:cNvPr id="13" name="Title 1">
            <a:extLst>
              <a:ext uri="{FF2B5EF4-FFF2-40B4-BE49-F238E27FC236}">
                <a16:creationId xmlns:a16="http://schemas.microsoft.com/office/drawing/2014/main" id="{A8A75231-173C-4D76-80E7-AC5F51D8394C}"/>
              </a:ext>
            </a:extLst>
          </p:cNvPr>
          <p:cNvSpPr>
            <a:spLocks noGrp="1"/>
          </p:cNvSpPr>
          <p:nvPr>
            <p:ph type="title"/>
          </p:nvPr>
        </p:nvSpPr>
        <p:spPr>
          <a:xfrm>
            <a:off x="374904" y="389498"/>
            <a:ext cx="10515600" cy="871981"/>
          </a:xfrm>
          <a:ln>
            <a:noFill/>
          </a:ln>
        </p:spPr>
        <p:txBody>
          <a:bodyPr>
            <a:normAutofit/>
          </a:bodyPr>
          <a:lstStyle/>
          <a:p>
            <a:r>
              <a:rPr lang="en-US" b="1" dirty="0"/>
              <a:t>Pesticide Labels</a:t>
            </a:r>
          </a:p>
        </p:txBody>
      </p:sp>
      <p:pic>
        <p:nvPicPr>
          <p:cNvPr id="3" name="Picture 2" descr="A picture containing diagram&#10;&#10;Description automatically generated">
            <a:extLst>
              <a:ext uri="{FF2B5EF4-FFF2-40B4-BE49-F238E27FC236}">
                <a16:creationId xmlns:a16="http://schemas.microsoft.com/office/drawing/2014/main" id="{ECF64E72-7C22-4DA1-8D98-C84D4D3E88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9185" y="0"/>
            <a:ext cx="6932815" cy="6858000"/>
          </a:xfrm>
          <a:prstGeom prst="rect">
            <a:avLst/>
          </a:prstGeom>
          <a:ln>
            <a:noFill/>
          </a:ln>
        </p:spPr>
      </p:pic>
    </p:spTree>
    <p:extLst>
      <p:ext uri="{BB962C8B-B14F-4D97-AF65-F5344CB8AC3E}">
        <p14:creationId xmlns:p14="http://schemas.microsoft.com/office/powerpoint/2010/main" val="118899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85768" y="279166"/>
            <a:ext cx="10515600" cy="1009651"/>
          </a:xfrm>
          <a:ln>
            <a:noFill/>
          </a:ln>
        </p:spPr>
        <p:txBody>
          <a:bodyPr>
            <a:normAutofit/>
          </a:bodyPr>
          <a:lstStyle/>
          <a:p>
            <a:r>
              <a:rPr lang="en-US" b="1" dirty="0"/>
              <a:t>Supervisor Instructions</a:t>
            </a:r>
          </a:p>
        </p:txBody>
      </p:sp>
      <p:grpSp>
        <p:nvGrpSpPr>
          <p:cNvPr id="9" name="Group 8">
            <a:extLst>
              <a:ext uri="{FF2B5EF4-FFF2-40B4-BE49-F238E27FC236}">
                <a16:creationId xmlns:a16="http://schemas.microsoft.com/office/drawing/2014/main" id="{CE040B71-5431-4D45-8A76-63FD6BDA890B}"/>
              </a:ext>
            </a:extLst>
          </p:cNvPr>
          <p:cNvGrpSpPr/>
          <p:nvPr/>
        </p:nvGrpSpPr>
        <p:grpSpPr>
          <a:xfrm>
            <a:off x="838200" y="1792225"/>
            <a:ext cx="5257800" cy="1154535"/>
            <a:chOff x="838200" y="1792225"/>
            <a:chExt cx="5257800" cy="1154535"/>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792225"/>
              <a:ext cx="5257800" cy="1154535"/>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your site.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921765"/>
              <a:ext cx="810768" cy="810768"/>
            </a:xfrm>
            <a:prstGeom prst="rect">
              <a:avLst/>
            </a:prstGeom>
          </p:spPr>
        </p:pic>
      </p:grpSp>
      <p:grpSp>
        <p:nvGrpSpPr>
          <p:cNvPr id="12" name="Group 11">
            <a:extLst>
              <a:ext uri="{FF2B5EF4-FFF2-40B4-BE49-F238E27FC236}">
                <a16:creationId xmlns:a16="http://schemas.microsoft.com/office/drawing/2014/main" id="{3D2786B7-72B9-4772-9FF9-BFB4E584B40F}"/>
              </a:ext>
            </a:extLst>
          </p:cNvPr>
          <p:cNvGrpSpPr/>
          <p:nvPr/>
        </p:nvGrpSpPr>
        <p:grpSpPr>
          <a:xfrm>
            <a:off x="838200" y="4842616"/>
            <a:ext cx="5257800" cy="1231392"/>
            <a:chOff x="838200" y="4842616"/>
            <a:chExt cx="5257800" cy="1231392"/>
          </a:xfrm>
        </p:grpSpPr>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842616"/>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any precautions ahead of time.</a:t>
              </a:r>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5129785"/>
              <a:ext cx="810768" cy="810768"/>
            </a:xfrm>
            <a:prstGeom prst="rect">
              <a:avLst/>
            </a:prstGeom>
          </p:spPr>
        </p:pic>
      </p:grpSp>
      <p:grpSp>
        <p:nvGrpSpPr>
          <p:cNvPr id="10" name="Group 9">
            <a:extLst>
              <a:ext uri="{FF2B5EF4-FFF2-40B4-BE49-F238E27FC236}">
                <a16:creationId xmlns:a16="http://schemas.microsoft.com/office/drawing/2014/main" id="{EC170816-1199-4F8C-86ED-CDEE5796CF89}"/>
              </a:ext>
            </a:extLst>
          </p:cNvPr>
          <p:cNvGrpSpPr/>
          <p:nvPr/>
        </p:nvGrpSpPr>
        <p:grpSpPr>
          <a:xfrm>
            <a:off x="838200" y="3278992"/>
            <a:ext cx="5257800" cy="1231392"/>
            <a:chOff x="838200" y="3355849"/>
            <a:chExt cx="5257800" cy="1231392"/>
          </a:xfrm>
        </p:grpSpPr>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355849"/>
              <a:ext cx="525780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how to use the equipment and application method.</a:t>
              </a:r>
            </a:p>
          </p:txBody>
        </p:sp>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537205"/>
              <a:ext cx="810768" cy="810768"/>
            </a:xfrm>
            <a:prstGeom prst="rect">
              <a:avLst/>
            </a:prstGeom>
          </p:spPr>
        </p:pic>
      </p:grpSp>
      <p:pic>
        <p:nvPicPr>
          <p:cNvPr id="14" name="Picture 13" descr="A picture containing outdoor, ground, truck, person&#10;&#10;Description automatically generated">
            <a:extLst>
              <a:ext uri="{FF2B5EF4-FFF2-40B4-BE49-F238E27FC236}">
                <a16:creationId xmlns:a16="http://schemas.microsoft.com/office/drawing/2014/main" id="{C2428F63-9AF6-4E5C-8F0E-BB812D150A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14901" y="1288817"/>
            <a:ext cx="5263556" cy="511198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23A89-7739-4B5A-A7E2-25A0D868DE6B}"/>
              </a:ext>
            </a:extLst>
          </p:cNvPr>
          <p:cNvSpPr>
            <a:spLocks noGrp="1"/>
          </p:cNvSpPr>
          <p:nvPr>
            <p:ph type="title"/>
          </p:nvPr>
        </p:nvSpPr>
        <p:spPr>
          <a:xfrm>
            <a:off x="477222" y="283287"/>
            <a:ext cx="10515600" cy="864703"/>
          </a:xfrm>
        </p:spPr>
        <p:txBody>
          <a:bodyPr/>
          <a:lstStyle/>
          <a:p>
            <a:r>
              <a:rPr lang="en-US" dirty="0"/>
              <a:t>Pesticide Labels</a:t>
            </a:r>
          </a:p>
        </p:txBody>
      </p:sp>
      <p:pic>
        <p:nvPicPr>
          <p:cNvPr id="9" name="Picture 8">
            <a:extLst>
              <a:ext uri="{FF2B5EF4-FFF2-40B4-BE49-F238E27FC236}">
                <a16:creationId xmlns:a16="http://schemas.microsoft.com/office/drawing/2014/main" id="{43C3B8EE-1AA1-492C-897C-980330EC8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6673" y="1393169"/>
            <a:ext cx="11638654" cy="4071661"/>
          </a:xfrm>
          <a:prstGeom prst="rect">
            <a:avLst/>
          </a:prstGeom>
        </p:spPr>
      </p:pic>
    </p:spTree>
    <p:extLst>
      <p:ext uri="{BB962C8B-B14F-4D97-AF65-F5344CB8AC3E}">
        <p14:creationId xmlns:p14="http://schemas.microsoft.com/office/powerpoint/2010/main" val="4170712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D656BF-06C3-7A56-4390-93D0D9289988}"/>
              </a:ext>
            </a:extLst>
          </p:cNvPr>
          <p:cNvPicPr>
            <a:picLocks noChangeAspect="1"/>
          </p:cNvPicPr>
          <p:nvPr/>
        </p:nvPicPr>
        <p:blipFill>
          <a:blip r:embed="rId3"/>
          <a:stretch>
            <a:fillRect/>
          </a:stretch>
        </p:blipFill>
        <p:spPr>
          <a:xfrm>
            <a:off x="5174998" y="170995"/>
            <a:ext cx="6849431" cy="6516009"/>
          </a:xfrm>
          <a:prstGeom prst="rect">
            <a:avLst/>
          </a:prstGeom>
        </p:spPr>
      </p:pic>
      <p:sp>
        <p:nvSpPr>
          <p:cNvPr id="6" name="Freeform: Shape 5">
            <a:extLst>
              <a:ext uri="{FF2B5EF4-FFF2-40B4-BE49-F238E27FC236}">
                <a16:creationId xmlns:a16="http://schemas.microsoft.com/office/drawing/2014/main" id="{4129BC6D-861A-487E-8FD5-2C74ACADC4AA}"/>
              </a:ext>
            </a:extLst>
          </p:cNvPr>
          <p:cNvSpPr/>
          <p:nvPr/>
        </p:nvSpPr>
        <p:spPr>
          <a:xfrm>
            <a:off x="699954" y="1980979"/>
            <a:ext cx="3184396" cy="1059934"/>
          </a:xfrm>
          <a:custGeom>
            <a:avLst/>
            <a:gdLst>
              <a:gd name="connsiteX0" fmla="*/ 0 w 3184396"/>
              <a:gd name="connsiteY0" fmla="*/ 259244 h 1555430"/>
              <a:gd name="connsiteX1" fmla="*/ 259244 w 3184396"/>
              <a:gd name="connsiteY1" fmla="*/ 0 h 1555430"/>
              <a:gd name="connsiteX2" fmla="*/ 2925152 w 3184396"/>
              <a:gd name="connsiteY2" fmla="*/ 0 h 1555430"/>
              <a:gd name="connsiteX3" fmla="*/ 3184396 w 3184396"/>
              <a:gd name="connsiteY3" fmla="*/ 259244 h 1555430"/>
              <a:gd name="connsiteX4" fmla="*/ 3184396 w 3184396"/>
              <a:gd name="connsiteY4" fmla="*/ 1296186 h 1555430"/>
              <a:gd name="connsiteX5" fmla="*/ 2925152 w 3184396"/>
              <a:gd name="connsiteY5" fmla="*/ 1555430 h 1555430"/>
              <a:gd name="connsiteX6" fmla="*/ 259244 w 3184396"/>
              <a:gd name="connsiteY6" fmla="*/ 1555430 h 1555430"/>
              <a:gd name="connsiteX7" fmla="*/ 0 w 3184396"/>
              <a:gd name="connsiteY7" fmla="*/ 1296186 h 1555430"/>
              <a:gd name="connsiteX8" fmla="*/ 0 w 3184396"/>
              <a:gd name="connsiteY8" fmla="*/ 259244 h 15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4396" h="1555430">
                <a:moveTo>
                  <a:pt x="0" y="259244"/>
                </a:moveTo>
                <a:cubicBezTo>
                  <a:pt x="0" y="116067"/>
                  <a:pt x="116067" y="0"/>
                  <a:pt x="259244" y="0"/>
                </a:cubicBezTo>
                <a:lnTo>
                  <a:pt x="2925152" y="0"/>
                </a:lnTo>
                <a:cubicBezTo>
                  <a:pt x="3068329" y="0"/>
                  <a:pt x="3184396" y="116067"/>
                  <a:pt x="3184396" y="259244"/>
                </a:cubicBezTo>
                <a:lnTo>
                  <a:pt x="3184396" y="1296186"/>
                </a:lnTo>
                <a:cubicBezTo>
                  <a:pt x="3184396" y="1439363"/>
                  <a:pt x="3068329" y="1555430"/>
                  <a:pt x="2925152" y="1555430"/>
                </a:cubicBezTo>
                <a:lnTo>
                  <a:pt x="259244" y="1555430"/>
                </a:lnTo>
                <a:cubicBezTo>
                  <a:pt x="116067" y="1555430"/>
                  <a:pt x="0" y="1439363"/>
                  <a:pt x="0" y="1296186"/>
                </a:cubicBezTo>
                <a:lnTo>
                  <a:pt x="0" y="25924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82610" tIns="129270" rIns="182610" bIns="129270" numCol="1" spcCol="1270" anchor="ctr" anchorCtr="0">
            <a:noAutofit/>
          </a:bodyPr>
          <a:lstStyle/>
          <a:p>
            <a:pPr marL="800100" lvl="0" indent="0" algn="l" defTabSz="628650">
              <a:lnSpc>
                <a:spcPct val="90000"/>
              </a:lnSpc>
              <a:spcBef>
                <a:spcPct val="0"/>
              </a:spcBef>
              <a:spcAft>
                <a:spcPct val="35000"/>
              </a:spcAft>
              <a:buNone/>
            </a:pPr>
            <a:r>
              <a:rPr lang="en-US" sz="2800" kern="1200" dirty="0"/>
              <a:t>Brand Name</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26763" y="2170266"/>
            <a:ext cx="673777" cy="673777"/>
          </a:xfrm>
          <a:prstGeom prst="rect">
            <a:avLst/>
          </a:prstGeom>
        </p:spPr>
      </p:pic>
      <p:sp>
        <p:nvSpPr>
          <p:cNvPr id="8" name="Oval 7">
            <a:extLst>
              <a:ext uri="{FF2B5EF4-FFF2-40B4-BE49-F238E27FC236}">
                <a16:creationId xmlns:a16="http://schemas.microsoft.com/office/drawing/2014/main" id="{1DE9EF24-8BE1-4017-9D63-2618E583EB3C}"/>
              </a:ext>
            </a:extLst>
          </p:cNvPr>
          <p:cNvSpPr/>
          <p:nvPr/>
        </p:nvSpPr>
        <p:spPr>
          <a:xfrm>
            <a:off x="4753466" y="677096"/>
            <a:ext cx="7108371" cy="22235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C1BCEB-E64F-4924-9ED0-B77F855F91D3}"/>
              </a:ext>
            </a:extLst>
          </p:cNvPr>
          <p:cNvSpPr/>
          <p:nvPr/>
        </p:nvSpPr>
        <p:spPr>
          <a:xfrm>
            <a:off x="5902566" y="6052457"/>
            <a:ext cx="2163748" cy="487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B1A3DA5-A383-4C91-A3A3-D8CB894F1712}"/>
              </a:ext>
            </a:extLst>
          </p:cNvPr>
          <p:cNvSpPr/>
          <p:nvPr/>
        </p:nvSpPr>
        <p:spPr>
          <a:xfrm>
            <a:off x="671983" y="4540098"/>
            <a:ext cx="3164020" cy="1334663"/>
          </a:xfrm>
          <a:custGeom>
            <a:avLst/>
            <a:gdLst>
              <a:gd name="connsiteX0" fmla="*/ 0 w 3164020"/>
              <a:gd name="connsiteY0" fmla="*/ 307327 h 1843926"/>
              <a:gd name="connsiteX1" fmla="*/ 307327 w 3164020"/>
              <a:gd name="connsiteY1" fmla="*/ 0 h 1843926"/>
              <a:gd name="connsiteX2" fmla="*/ 2856693 w 3164020"/>
              <a:gd name="connsiteY2" fmla="*/ 0 h 1843926"/>
              <a:gd name="connsiteX3" fmla="*/ 3164020 w 3164020"/>
              <a:gd name="connsiteY3" fmla="*/ 307327 h 1843926"/>
              <a:gd name="connsiteX4" fmla="*/ 3164020 w 3164020"/>
              <a:gd name="connsiteY4" fmla="*/ 1536599 h 1843926"/>
              <a:gd name="connsiteX5" fmla="*/ 2856693 w 3164020"/>
              <a:gd name="connsiteY5" fmla="*/ 1843926 h 1843926"/>
              <a:gd name="connsiteX6" fmla="*/ 307327 w 3164020"/>
              <a:gd name="connsiteY6" fmla="*/ 1843926 h 1843926"/>
              <a:gd name="connsiteX7" fmla="*/ 0 w 3164020"/>
              <a:gd name="connsiteY7" fmla="*/ 1536599 h 1843926"/>
              <a:gd name="connsiteX8" fmla="*/ 0 w 3164020"/>
              <a:gd name="connsiteY8" fmla="*/ 307327 h 1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020" h="1843926">
                <a:moveTo>
                  <a:pt x="0" y="307327"/>
                </a:moveTo>
                <a:cubicBezTo>
                  <a:pt x="0" y="137595"/>
                  <a:pt x="137595" y="0"/>
                  <a:pt x="307327" y="0"/>
                </a:cubicBezTo>
                <a:lnTo>
                  <a:pt x="2856693" y="0"/>
                </a:lnTo>
                <a:cubicBezTo>
                  <a:pt x="3026425" y="0"/>
                  <a:pt x="3164020" y="137595"/>
                  <a:pt x="3164020" y="307327"/>
                </a:cubicBezTo>
                <a:lnTo>
                  <a:pt x="3164020" y="1536599"/>
                </a:lnTo>
                <a:cubicBezTo>
                  <a:pt x="3164020" y="1706331"/>
                  <a:pt x="3026425" y="1843926"/>
                  <a:pt x="2856693" y="1843926"/>
                </a:cubicBezTo>
                <a:lnTo>
                  <a:pt x="307327" y="1843926"/>
                </a:lnTo>
                <a:cubicBezTo>
                  <a:pt x="137595" y="1843926"/>
                  <a:pt x="0" y="1706331"/>
                  <a:pt x="0" y="1536599"/>
                </a:cubicBezTo>
                <a:lnTo>
                  <a:pt x="0" y="3073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96693" tIns="143353" rIns="196693" bIns="143353" numCol="1" spcCol="1270" anchor="ctr" anchorCtr="0">
            <a:noAutofit/>
          </a:bodyPr>
          <a:lstStyle/>
          <a:p>
            <a:pPr marL="800100" lvl="0" indent="0" algn="l" defTabSz="1244600">
              <a:lnSpc>
                <a:spcPct val="90000"/>
              </a:lnSpc>
              <a:spcBef>
                <a:spcPct val="0"/>
              </a:spcBef>
              <a:spcAft>
                <a:spcPct val="35000"/>
              </a:spcAft>
              <a:buNone/>
            </a:pPr>
            <a:r>
              <a:rPr lang="en-US" sz="2800" kern="1200" dirty="0"/>
              <a:t>EPA Registration Number</a:t>
            </a:r>
          </a:p>
        </p:txBody>
      </p:sp>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21487" y="4952041"/>
            <a:ext cx="673777" cy="673777"/>
          </a:xfrm>
          <a:prstGeom prst="rect">
            <a:avLst/>
          </a:prstGeom>
        </p:spPr>
      </p:pic>
      <p:sp>
        <p:nvSpPr>
          <p:cNvPr id="14" name="Title 4">
            <a:extLst>
              <a:ext uri="{FF2B5EF4-FFF2-40B4-BE49-F238E27FC236}">
                <a16:creationId xmlns:a16="http://schemas.microsoft.com/office/drawing/2014/main" id="{1C80FD34-9235-405B-8A1D-A86F0E0064C7}"/>
              </a:ext>
            </a:extLst>
          </p:cNvPr>
          <p:cNvSpPr>
            <a:spLocks noGrp="1"/>
          </p:cNvSpPr>
          <p:nvPr>
            <p:ph type="title"/>
          </p:nvPr>
        </p:nvSpPr>
        <p:spPr>
          <a:xfrm>
            <a:off x="477222" y="283287"/>
            <a:ext cx="10515600" cy="864703"/>
          </a:xfrm>
        </p:spPr>
        <p:txBody>
          <a:bodyPr/>
          <a:lstStyle/>
          <a:p>
            <a:r>
              <a:rPr lang="en-US" dirty="0"/>
              <a:t>Pesticide Labels</a:t>
            </a:r>
          </a:p>
        </p:txBody>
      </p:sp>
      <p:cxnSp>
        <p:nvCxnSpPr>
          <p:cNvPr id="18" name="Straight Arrow Connector 17">
            <a:extLst>
              <a:ext uri="{FF2B5EF4-FFF2-40B4-BE49-F238E27FC236}">
                <a16:creationId xmlns:a16="http://schemas.microsoft.com/office/drawing/2014/main" id="{D38F4F37-BE4A-43EF-970B-3C4CC6E05F4F}"/>
              </a:ext>
            </a:extLst>
          </p:cNvPr>
          <p:cNvCxnSpPr>
            <a:cxnSpLocks/>
          </p:cNvCxnSpPr>
          <p:nvPr/>
        </p:nvCxnSpPr>
        <p:spPr>
          <a:xfrm flipV="1">
            <a:off x="4104167" y="2264229"/>
            <a:ext cx="1320173" cy="165530"/>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F23960-A135-4DD7-AC52-DF1794DB933F}"/>
              </a:ext>
            </a:extLst>
          </p:cNvPr>
          <p:cNvCxnSpPr>
            <a:cxnSpLocks/>
          </p:cNvCxnSpPr>
          <p:nvPr/>
        </p:nvCxnSpPr>
        <p:spPr>
          <a:xfrm>
            <a:off x="3936252" y="5427493"/>
            <a:ext cx="2083548" cy="864703"/>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3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B04FBC-7981-4F4D-A6CF-3A51308F729A}"/>
              </a:ext>
            </a:extLst>
          </p:cNvPr>
          <p:cNvGrpSpPr/>
          <p:nvPr/>
        </p:nvGrpSpPr>
        <p:grpSpPr>
          <a:xfrm>
            <a:off x="681083" y="875672"/>
            <a:ext cx="6344137" cy="2619228"/>
            <a:chOff x="681083" y="1077699"/>
            <a:chExt cx="6344137" cy="2619228"/>
          </a:xfrm>
        </p:grpSpPr>
        <p:sp>
          <p:nvSpPr>
            <p:cNvPr id="6" name="Freeform: Shape 5">
              <a:extLst>
                <a:ext uri="{FF2B5EF4-FFF2-40B4-BE49-F238E27FC236}">
                  <a16:creationId xmlns:a16="http://schemas.microsoft.com/office/drawing/2014/main" id="{6F60263F-A597-41BA-8B26-02909FF90D7E}"/>
                </a:ext>
              </a:extLst>
            </p:cNvPr>
            <p:cNvSpPr/>
            <p:nvPr/>
          </p:nvSpPr>
          <p:spPr>
            <a:xfrm>
              <a:off x="3654402" y="1077699"/>
              <a:ext cx="3341822" cy="1231000"/>
            </a:xfrm>
            <a:custGeom>
              <a:avLst/>
              <a:gdLst>
                <a:gd name="connsiteX0" fmla="*/ 0 w 3465151"/>
                <a:gd name="connsiteY0" fmla="*/ 153875 h 1231000"/>
                <a:gd name="connsiteX1" fmla="*/ 2849651 w 3465151"/>
                <a:gd name="connsiteY1" fmla="*/ 153875 h 1231000"/>
                <a:gd name="connsiteX2" fmla="*/ 2849651 w 3465151"/>
                <a:gd name="connsiteY2" fmla="*/ 0 h 1231000"/>
                <a:gd name="connsiteX3" fmla="*/ 3465151 w 3465151"/>
                <a:gd name="connsiteY3" fmla="*/ 615500 h 1231000"/>
                <a:gd name="connsiteX4" fmla="*/ 2849651 w 3465151"/>
                <a:gd name="connsiteY4" fmla="*/ 1231000 h 1231000"/>
                <a:gd name="connsiteX5" fmla="*/ 2849651 w 3465151"/>
                <a:gd name="connsiteY5" fmla="*/ 1077125 h 1231000"/>
                <a:gd name="connsiteX6" fmla="*/ 0 w 3465151"/>
                <a:gd name="connsiteY6" fmla="*/ 1077125 h 1231000"/>
                <a:gd name="connsiteX7" fmla="*/ 0 w 3465151"/>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151" h="1231000">
                  <a:moveTo>
                    <a:pt x="0" y="153875"/>
                  </a:moveTo>
                  <a:lnTo>
                    <a:pt x="2849651" y="153875"/>
                  </a:lnTo>
                  <a:lnTo>
                    <a:pt x="2849651" y="0"/>
                  </a:lnTo>
                  <a:lnTo>
                    <a:pt x="3465151" y="615500"/>
                  </a:lnTo>
                  <a:lnTo>
                    <a:pt x="2849651" y="1231000"/>
                  </a:lnTo>
                  <a:lnTo>
                    <a:pt x="2849651"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228600" lvl="1" indent="0" algn="l" defTabSz="977900">
                <a:lnSpc>
                  <a:spcPct val="90000"/>
                </a:lnSpc>
                <a:spcBef>
                  <a:spcPct val="0"/>
                </a:spcBef>
                <a:spcAft>
                  <a:spcPct val="15000"/>
                </a:spcAft>
                <a:buNone/>
              </a:pPr>
              <a:r>
                <a:rPr lang="en-US" sz="2200" kern="1200" dirty="0"/>
                <a:t>Extremely poisonous</a:t>
              </a:r>
            </a:p>
          </p:txBody>
        </p:sp>
        <p:sp>
          <p:nvSpPr>
            <p:cNvPr id="13" name="Freeform: Shape 12">
              <a:extLst>
                <a:ext uri="{FF2B5EF4-FFF2-40B4-BE49-F238E27FC236}">
                  <a16:creationId xmlns:a16="http://schemas.microsoft.com/office/drawing/2014/main" id="{8AECB646-10DA-428D-95FA-59CAF7778C5A}"/>
                </a:ext>
              </a:extLst>
            </p:cNvPr>
            <p:cNvSpPr/>
            <p:nvPr/>
          </p:nvSpPr>
          <p:spPr>
            <a:xfrm>
              <a:off x="681083" y="1210675"/>
              <a:ext cx="2718134" cy="965049"/>
            </a:xfrm>
            <a:custGeom>
              <a:avLst/>
              <a:gdLst>
                <a:gd name="connsiteX0" fmla="*/ 0 w 2718134"/>
                <a:gd name="connsiteY0" fmla="*/ 205171 h 1231000"/>
                <a:gd name="connsiteX1" fmla="*/ 205171 w 2718134"/>
                <a:gd name="connsiteY1" fmla="*/ 0 h 1231000"/>
                <a:gd name="connsiteX2" fmla="*/ 2512963 w 2718134"/>
                <a:gd name="connsiteY2" fmla="*/ 0 h 1231000"/>
                <a:gd name="connsiteX3" fmla="*/ 2718134 w 2718134"/>
                <a:gd name="connsiteY3" fmla="*/ 205171 h 1231000"/>
                <a:gd name="connsiteX4" fmla="*/ 2718134 w 2718134"/>
                <a:gd name="connsiteY4" fmla="*/ 1025829 h 1231000"/>
                <a:gd name="connsiteX5" fmla="*/ 2512963 w 2718134"/>
                <a:gd name="connsiteY5" fmla="*/ 1231000 h 1231000"/>
                <a:gd name="connsiteX6" fmla="*/ 205171 w 2718134"/>
                <a:gd name="connsiteY6" fmla="*/ 1231000 h 1231000"/>
                <a:gd name="connsiteX7" fmla="*/ 0 w 2718134"/>
                <a:gd name="connsiteY7" fmla="*/ 1025829 h 1231000"/>
                <a:gd name="connsiteX8" fmla="*/ 0 w 271813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134" h="1231000">
                  <a:moveTo>
                    <a:pt x="0" y="205171"/>
                  </a:moveTo>
                  <a:cubicBezTo>
                    <a:pt x="0" y="91858"/>
                    <a:pt x="91858" y="0"/>
                    <a:pt x="205171" y="0"/>
                  </a:cubicBezTo>
                  <a:lnTo>
                    <a:pt x="2512963" y="0"/>
                  </a:lnTo>
                  <a:cubicBezTo>
                    <a:pt x="2626276" y="0"/>
                    <a:pt x="2718134" y="91858"/>
                    <a:pt x="2718134" y="205171"/>
                  </a:cubicBezTo>
                  <a:lnTo>
                    <a:pt x="2718134" y="1025829"/>
                  </a:lnTo>
                  <a:cubicBezTo>
                    <a:pt x="2718134" y="1139142"/>
                    <a:pt x="2626276" y="1231000"/>
                    <a:pt x="251296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85800" lvl="0" indent="0" algn="l" defTabSz="573088">
                <a:lnSpc>
                  <a:spcPct val="90000"/>
                </a:lnSpc>
                <a:spcBef>
                  <a:spcPct val="0"/>
                </a:spcBef>
                <a:spcAft>
                  <a:spcPct val="35000"/>
                </a:spcAft>
                <a:buNone/>
              </a:pPr>
              <a:r>
                <a:rPr lang="en-US" sz="2600" kern="1200" dirty="0"/>
                <a:t>DANGER-POISON</a:t>
              </a:r>
            </a:p>
          </p:txBody>
        </p:sp>
        <p:sp>
          <p:nvSpPr>
            <p:cNvPr id="16" name="Freeform: Shape 15">
              <a:extLst>
                <a:ext uri="{FF2B5EF4-FFF2-40B4-BE49-F238E27FC236}">
                  <a16:creationId xmlns:a16="http://schemas.microsoft.com/office/drawing/2014/main" id="{083CDCFE-1A5C-4885-B5A6-0891E92099F3}"/>
                </a:ext>
              </a:extLst>
            </p:cNvPr>
            <p:cNvSpPr/>
            <p:nvPr/>
          </p:nvSpPr>
          <p:spPr>
            <a:xfrm>
              <a:off x="3654401" y="2410323"/>
              <a:ext cx="3370819" cy="1286604"/>
            </a:xfrm>
            <a:custGeom>
              <a:avLst/>
              <a:gdLst>
                <a:gd name="connsiteX0" fmla="*/ 0 w 3511323"/>
                <a:gd name="connsiteY0" fmla="*/ 160826 h 1286604"/>
                <a:gd name="connsiteX1" fmla="*/ 2868021 w 3511323"/>
                <a:gd name="connsiteY1" fmla="*/ 160826 h 1286604"/>
                <a:gd name="connsiteX2" fmla="*/ 2868021 w 3511323"/>
                <a:gd name="connsiteY2" fmla="*/ 0 h 1286604"/>
                <a:gd name="connsiteX3" fmla="*/ 3511323 w 3511323"/>
                <a:gd name="connsiteY3" fmla="*/ 643302 h 1286604"/>
                <a:gd name="connsiteX4" fmla="*/ 2868021 w 3511323"/>
                <a:gd name="connsiteY4" fmla="*/ 1286604 h 1286604"/>
                <a:gd name="connsiteX5" fmla="*/ 2868021 w 3511323"/>
                <a:gd name="connsiteY5" fmla="*/ 1125779 h 1286604"/>
                <a:gd name="connsiteX6" fmla="*/ 0 w 3511323"/>
                <a:gd name="connsiteY6" fmla="*/ 1125779 h 1286604"/>
                <a:gd name="connsiteX7" fmla="*/ 0 w 3511323"/>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323" h="1286604">
                  <a:moveTo>
                    <a:pt x="0" y="160826"/>
                  </a:moveTo>
                  <a:lnTo>
                    <a:pt x="2868021" y="160826"/>
                  </a:lnTo>
                  <a:lnTo>
                    <a:pt x="2868021" y="0"/>
                  </a:lnTo>
                  <a:lnTo>
                    <a:pt x="3511323" y="643302"/>
                  </a:lnTo>
                  <a:lnTo>
                    <a:pt x="2868021" y="1286604"/>
                  </a:lnTo>
                  <a:lnTo>
                    <a:pt x="2868021"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Very poisonous or corrosive</a:t>
              </a:r>
            </a:p>
          </p:txBody>
        </p:sp>
        <p:sp>
          <p:nvSpPr>
            <p:cNvPr id="18" name="Freeform: Shape 17">
              <a:extLst>
                <a:ext uri="{FF2B5EF4-FFF2-40B4-BE49-F238E27FC236}">
                  <a16:creationId xmlns:a16="http://schemas.microsoft.com/office/drawing/2014/main" id="{C74E237C-0B3D-49D7-AFF7-D0613C13BE42}"/>
                </a:ext>
              </a:extLst>
            </p:cNvPr>
            <p:cNvSpPr/>
            <p:nvPr/>
          </p:nvSpPr>
          <p:spPr>
            <a:xfrm>
              <a:off x="718991" y="2572405"/>
              <a:ext cx="2668701" cy="962441"/>
            </a:xfrm>
            <a:custGeom>
              <a:avLst/>
              <a:gdLst>
                <a:gd name="connsiteX0" fmla="*/ 0 w 2668701"/>
                <a:gd name="connsiteY0" fmla="*/ 205171 h 1231000"/>
                <a:gd name="connsiteX1" fmla="*/ 205171 w 2668701"/>
                <a:gd name="connsiteY1" fmla="*/ 0 h 1231000"/>
                <a:gd name="connsiteX2" fmla="*/ 2463530 w 2668701"/>
                <a:gd name="connsiteY2" fmla="*/ 0 h 1231000"/>
                <a:gd name="connsiteX3" fmla="*/ 2668701 w 2668701"/>
                <a:gd name="connsiteY3" fmla="*/ 205171 h 1231000"/>
                <a:gd name="connsiteX4" fmla="*/ 2668701 w 2668701"/>
                <a:gd name="connsiteY4" fmla="*/ 1025829 h 1231000"/>
                <a:gd name="connsiteX5" fmla="*/ 2463530 w 2668701"/>
                <a:gd name="connsiteY5" fmla="*/ 1231000 h 1231000"/>
                <a:gd name="connsiteX6" fmla="*/ 205171 w 2668701"/>
                <a:gd name="connsiteY6" fmla="*/ 1231000 h 1231000"/>
                <a:gd name="connsiteX7" fmla="*/ 0 w 2668701"/>
                <a:gd name="connsiteY7" fmla="*/ 1025829 h 1231000"/>
                <a:gd name="connsiteX8" fmla="*/ 0 w 2668701"/>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1" h="1231000">
                  <a:moveTo>
                    <a:pt x="0" y="205171"/>
                  </a:moveTo>
                  <a:cubicBezTo>
                    <a:pt x="0" y="91858"/>
                    <a:pt x="91858" y="0"/>
                    <a:pt x="205171" y="0"/>
                  </a:cubicBezTo>
                  <a:lnTo>
                    <a:pt x="2463530" y="0"/>
                  </a:lnTo>
                  <a:cubicBezTo>
                    <a:pt x="2576843" y="0"/>
                    <a:pt x="2668701" y="91858"/>
                    <a:pt x="2668701" y="205171"/>
                  </a:cubicBezTo>
                  <a:lnTo>
                    <a:pt x="2668701" y="1025829"/>
                  </a:lnTo>
                  <a:cubicBezTo>
                    <a:pt x="2668701" y="1139142"/>
                    <a:pt x="2576843" y="1231000"/>
                    <a:pt x="2463530"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571500" lvl="0" indent="158750" algn="l" defTabSz="1155700">
                <a:lnSpc>
                  <a:spcPct val="90000"/>
                </a:lnSpc>
                <a:spcBef>
                  <a:spcPct val="0"/>
                </a:spcBef>
                <a:spcAft>
                  <a:spcPct val="35000"/>
                </a:spcAft>
                <a:buNone/>
                <a:tabLst>
                  <a:tab pos="742950" algn="l"/>
                </a:tabLst>
              </a:pPr>
              <a:r>
                <a:rPr lang="en-US" sz="2600" kern="1200" dirty="0"/>
                <a:t>DANGER</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44454"/>
            <a:ext cx="10515600" cy="737122"/>
          </a:xfrm>
          <a:ln>
            <a:noFill/>
          </a:ln>
        </p:spPr>
        <p:txBody>
          <a:bodyPr>
            <a:noAutofit/>
          </a:bodyPr>
          <a:lstStyle/>
          <a:p>
            <a:r>
              <a:rPr lang="en-US" b="1" dirty="0"/>
              <a:t>Signal Words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1154492"/>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2530752"/>
            <a:ext cx="673777" cy="673777"/>
          </a:xfrm>
          <a:prstGeom prst="rect">
            <a:avLst/>
          </a:prstGeom>
        </p:spPr>
      </p:pic>
      <p:grpSp>
        <p:nvGrpSpPr>
          <p:cNvPr id="19" name="Group 18">
            <a:extLst>
              <a:ext uri="{FF2B5EF4-FFF2-40B4-BE49-F238E27FC236}">
                <a16:creationId xmlns:a16="http://schemas.microsoft.com/office/drawing/2014/main" id="{A04AF866-D697-4FD2-A7BD-E3022F9C6A0A}"/>
              </a:ext>
            </a:extLst>
          </p:cNvPr>
          <p:cNvGrpSpPr/>
          <p:nvPr/>
        </p:nvGrpSpPr>
        <p:grpSpPr>
          <a:xfrm>
            <a:off x="680858" y="3684351"/>
            <a:ext cx="6344362" cy="2597228"/>
            <a:chOff x="680858" y="3886378"/>
            <a:chExt cx="6344362" cy="2597228"/>
          </a:xfrm>
        </p:grpSpPr>
        <p:sp>
          <p:nvSpPr>
            <p:cNvPr id="20" name="Freeform: Shape 19">
              <a:extLst>
                <a:ext uri="{FF2B5EF4-FFF2-40B4-BE49-F238E27FC236}">
                  <a16:creationId xmlns:a16="http://schemas.microsoft.com/office/drawing/2014/main" id="{47656970-ECC0-4F5D-99CA-4C217940D625}"/>
                </a:ext>
              </a:extLst>
            </p:cNvPr>
            <p:cNvSpPr/>
            <p:nvPr/>
          </p:nvSpPr>
          <p:spPr>
            <a:xfrm>
              <a:off x="3649828" y="3886378"/>
              <a:ext cx="3375392" cy="1252936"/>
            </a:xfrm>
            <a:custGeom>
              <a:avLst/>
              <a:gdLst>
                <a:gd name="connsiteX0" fmla="*/ 0 w 3515896"/>
                <a:gd name="connsiteY0" fmla="*/ 156617 h 1252936"/>
                <a:gd name="connsiteX1" fmla="*/ 2889428 w 3515896"/>
                <a:gd name="connsiteY1" fmla="*/ 156617 h 1252936"/>
                <a:gd name="connsiteX2" fmla="*/ 2889428 w 3515896"/>
                <a:gd name="connsiteY2" fmla="*/ 0 h 1252936"/>
                <a:gd name="connsiteX3" fmla="*/ 3515896 w 3515896"/>
                <a:gd name="connsiteY3" fmla="*/ 626468 h 1252936"/>
                <a:gd name="connsiteX4" fmla="*/ 2889428 w 3515896"/>
                <a:gd name="connsiteY4" fmla="*/ 1252936 h 1252936"/>
                <a:gd name="connsiteX5" fmla="*/ 2889428 w 3515896"/>
                <a:gd name="connsiteY5" fmla="*/ 1096319 h 1252936"/>
                <a:gd name="connsiteX6" fmla="*/ 0 w 3515896"/>
                <a:gd name="connsiteY6" fmla="*/ 1096319 h 1252936"/>
                <a:gd name="connsiteX7" fmla="*/ 0 w 3515896"/>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5896" h="1252936">
                  <a:moveTo>
                    <a:pt x="0" y="156617"/>
                  </a:moveTo>
                  <a:lnTo>
                    <a:pt x="2889428" y="156617"/>
                  </a:lnTo>
                  <a:lnTo>
                    <a:pt x="2889428" y="0"/>
                  </a:lnTo>
                  <a:lnTo>
                    <a:pt x="3515896" y="626468"/>
                  </a:lnTo>
                  <a:lnTo>
                    <a:pt x="2889428" y="1252936"/>
                  </a:lnTo>
                  <a:lnTo>
                    <a:pt x="2889428"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28600" lvl="1" indent="0" algn="l" defTabSz="977900">
                <a:lnSpc>
                  <a:spcPct val="90000"/>
                </a:lnSpc>
                <a:spcBef>
                  <a:spcPct val="0"/>
                </a:spcBef>
                <a:spcAft>
                  <a:spcPct val="15000"/>
                </a:spcAft>
                <a:buNone/>
              </a:pPr>
              <a:r>
                <a:rPr lang="en-US" sz="2200" kern="1200" dirty="0"/>
                <a:t>Moderately toxic or poisonous</a:t>
              </a:r>
            </a:p>
          </p:txBody>
        </p:sp>
        <p:sp>
          <p:nvSpPr>
            <p:cNvPr id="21" name="Freeform: Shape 20">
              <a:extLst>
                <a:ext uri="{FF2B5EF4-FFF2-40B4-BE49-F238E27FC236}">
                  <a16:creationId xmlns:a16="http://schemas.microsoft.com/office/drawing/2014/main" id="{32A6C7A8-3811-4B3A-AF8A-0BD8BE16891D}"/>
                </a:ext>
              </a:extLst>
            </p:cNvPr>
            <p:cNvSpPr/>
            <p:nvPr/>
          </p:nvSpPr>
          <p:spPr>
            <a:xfrm>
              <a:off x="680858" y="4049298"/>
              <a:ext cx="2667838" cy="927096"/>
            </a:xfrm>
            <a:custGeom>
              <a:avLst/>
              <a:gdLst>
                <a:gd name="connsiteX0" fmla="*/ 0 w 2667838"/>
                <a:gd name="connsiteY0" fmla="*/ 210337 h 1261995"/>
                <a:gd name="connsiteX1" fmla="*/ 210337 w 2667838"/>
                <a:gd name="connsiteY1" fmla="*/ 0 h 1261995"/>
                <a:gd name="connsiteX2" fmla="*/ 2457501 w 2667838"/>
                <a:gd name="connsiteY2" fmla="*/ 0 h 1261995"/>
                <a:gd name="connsiteX3" fmla="*/ 2667838 w 2667838"/>
                <a:gd name="connsiteY3" fmla="*/ 210337 h 1261995"/>
                <a:gd name="connsiteX4" fmla="*/ 2667838 w 2667838"/>
                <a:gd name="connsiteY4" fmla="*/ 1051658 h 1261995"/>
                <a:gd name="connsiteX5" fmla="*/ 2457501 w 2667838"/>
                <a:gd name="connsiteY5" fmla="*/ 1261995 h 1261995"/>
                <a:gd name="connsiteX6" fmla="*/ 210337 w 2667838"/>
                <a:gd name="connsiteY6" fmla="*/ 1261995 h 1261995"/>
                <a:gd name="connsiteX7" fmla="*/ 0 w 2667838"/>
                <a:gd name="connsiteY7" fmla="*/ 1051658 h 1261995"/>
                <a:gd name="connsiteX8" fmla="*/ 0 w 2667838"/>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38" h="1261995">
                  <a:moveTo>
                    <a:pt x="0" y="210337"/>
                  </a:moveTo>
                  <a:cubicBezTo>
                    <a:pt x="0" y="94171"/>
                    <a:pt x="94171" y="0"/>
                    <a:pt x="210337" y="0"/>
                  </a:cubicBezTo>
                  <a:lnTo>
                    <a:pt x="2457501" y="0"/>
                  </a:lnTo>
                  <a:cubicBezTo>
                    <a:pt x="2573667" y="0"/>
                    <a:pt x="2667838" y="94171"/>
                    <a:pt x="2667838" y="210337"/>
                  </a:cubicBezTo>
                  <a:lnTo>
                    <a:pt x="2667838" y="1051658"/>
                  </a:lnTo>
                  <a:cubicBezTo>
                    <a:pt x="2667838" y="1167824"/>
                    <a:pt x="2573667" y="1261995"/>
                    <a:pt x="2457501"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ct val="90000"/>
                </a:lnSpc>
                <a:spcBef>
                  <a:spcPct val="0"/>
                </a:spcBef>
                <a:spcAft>
                  <a:spcPct val="35000"/>
                </a:spcAft>
                <a:buNone/>
              </a:pPr>
              <a:r>
                <a:rPr lang="en-US" sz="2600" kern="1200" dirty="0"/>
                <a:t>WARNING</a:t>
              </a:r>
            </a:p>
          </p:txBody>
        </p:sp>
        <p:sp>
          <p:nvSpPr>
            <p:cNvPr id="22" name="Freeform: Shape 21">
              <a:extLst>
                <a:ext uri="{FF2B5EF4-FFF2-40B4-BE49-F238E27FC236}">
                  <a16:creationId xmlns:a16="http://schemas.microsoft.com/office/drawing/2014/main" id="{418A18E3-9E5B-4BF6-9502-8656728B4EC3}"/>
                </a:ext>
              </a:extLst>
            </p:cNvPr>
            <p:cNvSpPr/>
            <p:nvPr/>
          </p:nvSpPr>
          <p:spPr>
            <a:xfrm>
              <a:off x="3620831" y="5230670"/>
              <a:ext cx="3375392" cy="1252936"/>
            </a:xfrm>
            <a:custGeom>
              <a:avLst/>
              <a:gdLst>
                <a:gd name="connsiteX0" fmla="*/ 0 w 3573890"/>
                <a:gd name="connsiteY0" fmla="*/ 156617 h 1252936"/>
                <a:gd name="connsiteX1" fmla="*/ 2947422 w 3573890"/>
                <a:gd name="connsiteY1" fmla="*/ 156617 h 1252936"/>
                <a:gd name="connsiteX2" fmla="*/ 2947422 w 3573890"/>
                <a:gd name="connsiteY2" fmla="*/ 0 h 1252936"/>
                <a:gd name="connsiteX3" fmla="*/ 3573890 w 3573890"/>
                <a:gd name="connsiteY3" fmla="*/ 626468 h 1252936"/>
                <a:gd name="connsiteX4" fmla="*/ 2947422 w 3573890"/>
                <a:gd name="connsiteY4" fmla="*/ 1252936 h 1252936"/>
                <a:gd name="connsiteX5" fmla="*/ 2947422 w 3573890"/>
                <a:gd name="connsiteY5" fmla="*/ 1096319 h 1252936"/>
                <a:gd name="connsiteX6" fmla="*/ 0 w 3573890"/>
                <a:gd name="connsiteY6" fmla="*/ 1096319 h 1252936"/>
                <a:gd name="connsiteX7" fmla="*/ 0 w 357389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3890" h="1252936">
                  <a:moveTo>
                    <a:pt x="0" y="156617"/>
                  </a:moveTo>
                  <a:lnTo>
                    <a:pt x="2947422" y="156617"/>
                  </a:lnTo>
                  <a:lnTo>
                    <a:pt x="2947422" y="0"/>
                  </a:lnTo>
                  <a:lnTo>
                    <a:pt x="3573890" y="626468"/>
                  </a:lnTo>
                  <a:lnTo>
                    <a:pt x="2947422" y="1252936"/>
                  </a:lnTo>
                  <a:lnTo>
                    <a:pt x="294742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Slightly toxic</a:t>
              </a:r>
            </a:p>
          </p:txBody>
        </p:sp>
        <p:sp>
          <p:nvSpPr>
            <p:cNvPr id="23" name="Freeform: Shape 22">
              <a:extLst>
                <a:ext uri="{FF2B5EF4-FFF2-40B4-BE49-F238E27FC236}">
                  <a16:creationId xmlns:a16="http://schemas.microsoft.com/office/drawing/2014/main" id="{FA23BBAB-2B2E-452A-B904-8C3A92ECE965}"/>
                </a:ext>
              </a:extLst>
            </p:cNvPr>
            <p:cNvSpPr/>
            <p:nvPr/>
          </p:nvSpPr>
          <p:spPr>
            <a:xfrm>
              <a:off x="682442" y="5393590"/>
              <a:ext cx="2606676" cy="927096"/>
            </a:xfrm>
            <a:custGeom>
              <a:avLst/>
              <a:gdLst>
                <a:gd name="connsiteX0" fmla="*/ 0 w 2606676"/>
                <a:gd name="connsiteY0" fmla="*/ 208827 h 1252936"/>
                <a:gd name="connsiteX1" fmla="*/ 208827 w 2606676"/>
                <a:gd name="connsiteY1" fmla="*/ 0 h 1252936"/>
                <a:gd name="connsiteX2" fmla="*/ 2397849 w 2606676"/>
                <a:gd name="connsiteY2" fmla="*/ 0 h 1252936"/>
                <a:gd name="connsiteX3" fmla="*/ 2606676 w 2606676"/>
                <a:gd name="connsiteY3" fmla="*/ 208827 h 1252936"/>
                <a:gd name="connsiteX4" fmla="*/ 2606676 w 2606676"/>
                <a:gd name="connsiteY4" fmla="*/ 1044109 h 1252936"/>
                <a:gd name="connsiteX5" fmla="*/ 2397849 w 2606676"/>
                <a:gd name="connsiteY5" fmla="*/ 1252936 h 1252936"/>
                <a:gd name="connsiteX6" fmla="*/ 208827 w 2606676"/>
                <a:gd name="connsiteY6" fmla="*/ 1252936 h 1252936"/>
                <a:gd name="connsiteX7" fmla="*/ 0 w 2606676"/>
                <a:gd name="connsiteY7" fmla="*/ 1044109 h 1252936"/>
                <a:gd name="connsiteX8" fmla="*/ 0 w 2606676"/>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676" h="1252936">
                  <a:moveTo>
                    <a:pt x="0" y="208827"/>
                  </a:moveTo>
                  <a:cubicBezTo>
                    <a:pt x="0" y="93495"/>
                    <a:pt x="93495" y="0"/>
                    <a:pt x="208827" y="0"/>
                  </a:cubicBezTo>
                  <a:lnTo>
                    <a:pt x="2397849" y="0"/>
                  </a:lnTo>
                  <a:cubicBezTo>
                    <a:pt x="2513181" y="0"/>
                    <a:pt x="2606676" y="93495"/>
                    <a:pt x="2606676" y="208827"/>
                  </a:cubicBezTo>
                  <a:lnTo>
                    <a:pt x="2606676" y="1044109"/>
                  </a:lnTo>
                  <a:cubicBezTo>
                    <a:pt x="2606676" y="1159441"/>
                    <a:pt x="2513181" y="1252936"/>
                    <a:pt x="2397849"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628650" lvl="0" indent="158750" algn="l" defTabSz="1155700">
                <a:lnSpc>
                  <a:spcPct val="90000"/>
                </a:lnSpc>
                <a:spcBef>
                  <a:spcPct val="0"/>
                </a:spcBef>
                <a:spcAft>
                  <a:spcPct val="35000"/>
                </a:spcAft>
                <a:buNone/>
              </a:pPr>
              <a:r>
                <a:rPr lang="en-US" sz="2600" kern="1200" dirty="0"/>
                <a:t>CAUTION</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3975561"/>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5366619"/>
            <a:ext cx="673777" cy="67377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D1E3B15A-996C-40B6-BF7D-9282EAEE9E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24729" y="969328"/>
            <a:ext cx="3958176" cy="1032040"/>
          </a:xfrm>
          <a:prstGeom prst="rect">
            <a:avLst/>
          </a:prstGeom>
          <a:ln w="19050">
            <a:solidFill>
              <a:schemeClr val="tx1"/>
            </a:solidFill>
          </a:ln>
          <a:effectLst>
            <a:outerShdw blurRad="50800" dist="1524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C76171EE-B8E5-419D-8F81-972C435FB4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7288" y="2475796"/>
            <a:ext cx="4197481" cy="758954"/>
          </a:xfrm>
          <a:prstGeom prst="rect">
            <a:avLst/>
          </a:prstGeom>
          <a:ln w="19050">
            <a:solidFill>
              <a:schemeClr val="tx1"/>
            </a:solidFill>
          </a:ln>
          <a:effectLst>
            <a:outerShdw blurRad="50800" dist="1524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BE391CD7-D212-4FBF-8EC1-D3A9DC3EBEE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7519" y="5236318"/>
            <a:ext cx="4737517" cy="795057"/>
          </a:xfrm>
          <a:prstGeom prst="rect">
            <a:avLst/>
          </a:prstGeom>
          <a:ln w="19050">
            <a:solidFill>
              <a:schemeClr val="tx1"/>
            </a:solidFill>
          </a:ln>
          <a:effectLst>
            <a:outerShdw blurRad="50800" dist="152400" dir="2700000" algn="tl" rotWithShape="0">
              <a:prstClr val="black">
                <a:alpha val="40000"/>
              </a:prstClr>
            </a:outerShdw>
          </a:effectLst>
        </p:spPr>
      </p:pic>
      <p:pic>
        <p:nvPicPr>
          <p:cNvPr id="17" name="Picture 16" descr="A close up of a sign&#10;&#10;Description automatically generated with low confidence">
            <a:extLst>
              <a:ext uri="{FF2B5EF4-FFF2-40B4-BE49-F238E27FC236}">
                <a16:creationId xmlns:a16="http://schemas.microsoft.com/office/drawing/2014/main" id="{7EBBC2E0-E449-4D6C-9A21-2ABA3A00C7D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42727" y="3925235"/>
            <a:ext cx="4737517" cy="673777"/>
          </a:xfrm>
          <a:prstGeom prst="rect">
            <a:avLst/>
          </a:prstGeom>
          <a:ln w="19050">
            <a:solidFill>
              <a:schemeClr val="tx1"/>
            </a:solidFill>
          </a:ln>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504805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FBF2AC-EDB3-4CEC-A4CE-2CA83D5CB096}"/>
              </a:ext>
            </a:extLst>
          </p:cNvPr>
          <p:cNvGrpSpPr/>
          <p:nvPr/>
        </p:nvGrpSpPr>
        <p:grpSpPr>
          <a:xfrm>
            <a:off x="668143" y="1013251"/>
            <a:ext cx="5242249" cy="2255196"/>
            <a:chOff x="668143" y="1268438"/>
            <a:chExt cx="5242249" cy="2255196"/>
          </a:xfrm>
        </p:grpSpPr>
        <p:sp>
          <p:nvSpPr>
            <p:cNvPr id="6" name="Freeform: Shape 5">
              <a:extLst>
                <a:ext uri="{FF2B5EF4-FFF2-40B4-BE49-F238E27FC236}">
                  <a16:creationId xmlns:a16="http://schemas.microsoft.com/office/drawing/2014/main" id="{A629C3D8-7F5E-4B5A-B27F-7CEA1BF60A5C}"/>
                </a:ext>
              </a:extLst>
            </p:cNvPr>
            <p:cNvSpPr/>
            <p:nvPr/>
          </p:nvSpPr>
          <p:spPr>
            <a:xfrm>
              <a:off x="4361594" y="1553828"/>
              <a:ext cx="1548797" cy="401871"/>
            </a:xfrm>
            <a:custGeom>
              <a:avLst/>
              <a:gdLst>
                <a:gd name="connsiteX0" fmla="*/ 0 w 1798420"/>
                <a:gd name="connsiteY0" fmla="*/ 81084 h 648675"/>
                <a:gd name="connsiteX1" fmla="*/ 1474083 w 1798420"/>
                <a:gd name="connsiteY1" fmla="*/ 81084 h 648675"/>
                <a:gd name="connsiteX2" fmla="*/ 1474083 w 1798420"/>
                <a:gd name="connsiteY2" fmla="*/ 0 h 648675"/>
                <a:gd name="connsiteX3" fmla="*/ 1798420 w 1798420"/>
                <a:gd name="connsiteY3" fmla="*/ 324338 h 648675"/>
                <a:gd name="connsiteX4" fmla="*/ 1474083 w 1798420"/>
                <a:gd name="connsiteY4" fmla="*/ 648675 h 648675"/>
                <a:gd name="connsiteX5" fmla="*/ 1474083 w 1798420"/>
                <a:gd name="connsiteY5" fmla="*/ 567591 h 648675"/>
                <a:gd name="connsiteX6" fmla="*/ 0 w 1798420"/>
                <a:gd name="connsiteY6" fmla="*/ 567591 h 648675"/>
                <a:gd name="connsiteX7" fmla="*/ 0 w 1798420"/>
                <a:gd name="connsiteY7" fmla="*/ 81084 h 6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8420" h="648675">
                  <a:moveTo>
                    <a:pt x="0" y="81084"/>
                  </a:moveTo>
                  <a:lnTo>
                    <a:pt x="1474083" y="81084"/>
                  </a:lnTo>
                  <a:lnTo>
                    <a:pt x="1474083" y="0"/>
                  </a:lnTo>
                  <a:lnTo>
                    <a:pt x="1798420" y="324338"/>
                  </a:lnTo>
                  <a:lnTo>
                    <a:pt x="1474083" y="648675"/>
                  </a:lnTo>
                  <a:lnTo>
                    <a:pt x="1474083" y="567591"/>
                  </a:lnTo>
                  <a:lnTo>
                    <a:pt x="0" y="567591"/>
                  </a:lnTo>
                  <a:lnTo>
                    <a:pt x="0" y="81084"/>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5054" rIns="257223" bIns="95054"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13" name="Freeform: Shape 12">
              <a:extLst>
                <a:ext uri="{FF2B5EF4-FFF2-40B4-BE49-F238E27FC236}">
                  <a16:creationId xmlns:a16="http://schemas.microsoft.com/office/drawing/2014/main" id="{A1FFE80E-C991-4390-8DAB-4241F81467ED}"/>
                </a:ext>
              </a:extLst>
            </p:cNvPr>
            <p:cNvSpPr/>
            <p:nvPr/>
          </p:nvSpPr>
          <p:spPr>
            <a:xfrm>
              <a:off x="668143" y="1268438"/>
              <a:ext cx="3511479" cy="972650"/>
            </a:xfrm>
            <a:custGeom>
              <a:avLst/>
              <a:gdLst>
                <a:gd name="connsiteX0" fmla="*/ 0 w 3443828"/>
                <a:gd name="connsiteY0" fmla="*/ 209687 h 1258098"/>
                <a:gd name="connsiteX1" fmla="*/ 209687 w 3443828"/>
                <a:gd name="connsiteY1" fmla="*/ 0 h 1258098"/>
                <a:gd name="connsiteX2" fmla="*/ 3234141 w 3443828"/>
                <a:gd name="connsiteY2" fmla="*/ 0 h 1258098"/>
                <a:gd name="connsiteX3" fmla="*/ 3443828 w 3443828"/>
                <a:gd name="connsiteY3" fmla="*/ 209687 h 1258098"/>
                <a:gd name="connsiteX4" fmla="*/ 3443828 w 3443828"/>
                <a:gd name="connsiteY4" fmla="*/ 1048411 h 1258098"/>
                <a:gd name="connsiteX5" fmla="*/ 3234141 w 3443828"/>
                <a:gd name="connsiteY5" fmla="*/ 1258098 h 1258098"/>
                <a:gd name="connsiteX6" fmla="*/ 209687 w 3443828"/>
                <a:gd name="connsiteY6" fmla="*/ 1258098 h 1258098"/>
                <a:gd name="connsiteX7" fmla="*/ 0 w 3443828"/>
                <a:gd name="connsiteY7" fmla="*/ 1048411 h 1258098"/>
                <a:gd name="connsiteX8" fmla="*/ 0 w 3443828"/>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828" h="1258098">
                  <a:moveTo>
                    <a:pt x="0" y="209687"/>
                  </a:moveTo>
                  <a:cubicBezTo>
                    <a:pt x="0" y="93880"/>
                    <a:pt x="93880" y="0"/>
                    <a:pt x="209687" y="0"/>
                  </a:cubicBezTo>
                  <a:lnTo>
                    <a:pt x="3234141" y="0"/>
                  </a:lnTo>
                  <a:cubicBezTo>
                    <a:pt x="3349948" y="0"/>
                    <a:pt x="3443828" y="93880"/>
                    <a:pt x="3443828" y="209687"/>
                  </a:cubicBezTo>
                  <a:lnTo>
                    <a:pt x="3443828" y="1048411"/>
                  </a:lnTo>
                  <a:cubicBezTo>
                    <a:pt x="3443828" y="1164218"/>
                    <a:pt x="3349948" y="1258098"/>
                    <a:pt x="3234141"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750888" lvl="0" indent="0" algn="l" defTabSz="573088">
                <a:lnSpc>
                  <a:spcPts val="3200"/>
                </a:lnSpc>
                <a:spcBef>
                  <a:spcPct val="0"/>
                </a:spcBef>
                <a:spcAft>
                  <a:spcPts val="1200"/>
                </a:spcAft>
                <a:buNone/>
              </a:pPr>
              <a:r>
                <a:rPr lang="en-US" sz="2600" kern="1200" dirty="0"/>
                <a:t>First Aid Instructions</a:t>
              </a:r>
            </a:p>
          </p:txBody>
        </p:sp>
        <p:sp>
          <p:nvSpPr>
            <p:cNvPr id="16" name="Freeform: Shape 15">
              <a:extLst>
                <a:ext uri="{FF2B5EF4-FFF2-40B4-BE49-F238E27FC236}">
                  <a16:creationId xmlns:a16="http://schemas.microsoft.com/office/drawing/2014/main" id="{03458200-8FBD-43A1-8084-03F641014812}"/>
                </a:ext>
              </a:extLst>
            </p:cNvPr>
            <p:cNvSpPr/>
            <p:nvPr/>
          </p:nvSpPr>
          <p:spPr>
            <a:xfrm>
              <a:off x="4361594" y="2854519"/>
              <a:ext cx="1548798" cy="401871"/>
            </a:xfrm>
            <a:custGeom>
              <a:avLst/>
              <a:gdLst>
                <a:gd name="connsiteX0" fmla="*/ 0 w 1843146"/>
                <a:gd name="connsiteY0" fmla="*/ 85165 h 681322"/>
                <a:gd name="connsiteX1" fmla="*/ 1502485 w 1843146"/>
                <a:gd name="connsiteY1" fmla="*/ 85165 h 681322"/>
                <a:gd name="connsiteX2" fmla="*/ 1502485 w 1843146"/>
                <a:gd name="connsiteY2" fmla="*/ 0 h 681322"/>
                <a:gd name="connsiteX3" fmla="*/ 1843146 w 1843146"/>
                <a:gd name="connsiteY3" fmla="*/ 340661 h 681322"/>
                <a:gd name="connsiteX4" fmla="*/ 1502485 w 1843146"/>
                <a:gd name="connsiteY4" fmla="*/ 681322 h 681322"/>
                <a:gd name="connsiteX5" fmla="*/ 1502485 w 1843146"/>
                <a:gd name="connsiteY5" fmla="*/ 596157 h 681322"/>
                <a:gd name="connsiteX6" fmla="*/ 0 w 1843146"/>
                <a:gd name="connsiteY6" fmla="*/ 596157 h 681322"/>
                <a:gd name="connsiteX7" fmla="*/ 0 w 1843146"/>
                <a:gd name="connsiteY7" fmla="*/ 85165 h 68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146" h="681322">
                  <a:moveTo>
                    <a:pt x="0" y="85165"/>
                  </a:moveTo>
                  <a:lnTo>
                    <a:pt x="1502485" y="85165"/>
                  </a:lnTo>
                  <a:lnTo>
                    <a:pt x="1502485" y="0"/>
                  </a:lnTo>
                  <a:lnTo>
                    <a:pt x="1843146" y="340661"/>
                  </a:lnTo>
                  <a:lnTo>
                    <a:pt x="1502485" y="681322"/>
                  </a:lnTo>
                  <a:lnTo>
                    <a:pt x="1502485" y="596157"/>
                  </a:lnTo>
                  <a:lnTo>
                    <a:pt x="0" y="596157"/>
                  </a:lnTo>
                  <a:lnTo>
                    <a:pt x="0" y="8516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9135" rIns="269466" bIns="99135"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18" name="Freeform: Shape 17">
              <a:extLst>
                <a:ext uri="{FF2B5EF4-FFF2-40B4-BE49-F238E27FC236}">
                  <a16:creationId xmlns:a16="http://schemas.microsoft.com/office/drawing/2014/main" id="{68E9CE51-12FB-4FDC-83C3-EC20ABBFAA5A}"/>
                </a:ext>
              </a:extLst>
            </p:cNvPr>
            <p:cNvSpPr/>
            <p:nvPr/>
          </p:nvSpPr>
          <p:spPr>
            <a:xfrm>
              <a:off x="694589" y="2587277"/>
              <a:ext cx="3485033" cy="936357"/>
            </a:xfrm>
            <a:custGeom>
              <a:avLst/>
              <a:gdLst>
                <a:gd name="connsiteX0" fmla="*/ 0 w 3401392"/>
                <a:gd name="connsiteY0" fmla="*/ 209687 h 1258098"/>
                <a:gd name="connsiteX1" fmla="*/ 209687 w 3401392"/>
                <a:gd name="connsiteY1" fmla="*/ 0 h 1258098"/>
                <a:gd name="connsiteX2" fmla="*/ 3191705 w 3401392"/>
                <a:gd name="connsiteY2" fmla="*/ 0 h 1258098"/>
                <a:gd name="connsiteX3" fmla="*/ 3401392 w 3401392"/>
                <a:gd name="connsiteY3" fmla="*/ 209687 h 1258098"/>
                <a:gd name="connsiteX4" fmla="*/ 3401392 w 3401392"/>
                <a:gd name="connsiteY4" fmla="*/ 1048411 h 1258098"/>
                <a:gd name="connsiteX5" fmla="*/ 3191705 w 3401392"/>
                <a:gd name="connsiteY5" fmla="*/ 1258098 h 1258098"/>
                <a:gd name="connsiteX6" fmla="*/ 209687 w 3401392"/>
                <a:gd name="connsiteY6" fmla="*/ 1258098 h 1258098"/>
                <a:gd name="connsiteX7" fmla="*/ 0 w 3401392"/>
                <a:gd name="connsiteY7" fmla="*/ 1048411 h 1258098"/>
                <a:gd name="connsiteX8" fmla="*/ 0 w 3401392"/>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1392" h="1258098">
                  <a:moveTo>
                    <a:pt x="0" y="209687"/>
                  </a:moveTo>
                  <a:cubicBezTo>
                    <a:pt x="0" y="93880"/>
                    <a:pt x="93880" y="0"/>
                    <a:pt x="209687" y="0"/>
                  </a:cubicBezTo>
                  <a:lnTo>
                    <a:pt x="3191705" y="0"/>
                  </a:lnTo>
                  <a:cubicBezTo>
                    <a:pt x="3307512" y="0"/>
                    <a:pt x="3401392" y="93880"/>
                    <a:pt x="3401392" y="209687"/>
                  </a:cubicBezTo>
                  <a:lnTo>
                    <a:pt x="3401392" y="1048411"/>
                  </a:lnTo>
                  <a:cubicBezTo>
                    <a:pt x="3401392" y="1164218"/>
                    <a:pt x="3307512" y="1258098"/>
                    <a:pt x="3191705"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679450" lvl="0" indent="-9525" algn="l" defTabSz="1155700">
                <a:lnSpc>
                  <a:spcPts val="3200"/>
                </a:lnSpc>
                <a:spcBef>
                  <a:spcPct val="0"/>
                </a:spcBef>
                <a:spcAft>
                  <a:spcPts val="1200"/>
                </a:spcAft>
                <a:buNone/>
                <a:tabLst>
                  <a:tab pos="742950" algn="l"/>
                </a:tabLst>
              </a:pPr>
              <a:r>
                <a:rPr lang="en-US" sz="2600" kern="1200" dirty="0"/>
                <a:t>Precautionary Statements</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55320" y="80450"/>
            <a:ext cx="10515600" cy="813479"/>
          </a:xfrm>
          <a:ln>
            <a:noFill/>
          </a:ln>
        </p:spPr>
        <p:txBody>
          <a:bodyPr>
            <a:noAutofit/>
          </a:bodyPr>
          <a:lstStyle/>
          <a:p>
            <a:r>
              <a:rPr lang="en-US" b="1" dirty="0"/>
              <a:t>Pesticide Labels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3155" y="1193601"/>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3155" y="2540994"/>
            <a:ext cx="673777" cy="673777"/>
          </a:xfrm>
          <a:prstGeom prst="rect">
            <a:avLst/>
          </a:prstGeom>
        </p:spPr>
      </p:pic>
      <p:grpSp>
        <p:nvGrpSpPr>
          <p:cNvPr id="19" name="Group 18">
            <a:extLst>
              <a:ext uri="{FF2B5EF4-FFF2-40B4-BE49-F238E27FC236}">
                <a16:creationId xmlns:a16="http://schemas.microsoft.com/office/drawing/2014/main" id="{547B62A8-C001-4305-995E-EC604A3AEEAF}"/>
              </a:ext>
            </a:extLst>
          </p:cNvPr>
          <p:cNvGrpSpPr/>
          <p:nvPr/>
        </p:nvGrpSpPr>
        <p:grpSpPr>
          <a:xfrm>
            <a:off x="665990" y="3514605"/>
            <a:ext cx="5247261" cy="2337792"/>
            <a:chOff x="665990" y="3771168"/>
            <a:chExt cx="5247261" cy="2397702"/>
          </a:xfrm>
        </p:grpSpPr>
        <p:sp>
          <p:nvSpPr>
            <p:cNvPr id="20" name="Freeform: Shape 19">
              <a:extLst>
                <a:ext uri="{FF2B5EF4-FFF2-40B4-BE49-F238E27FC236}">
                  <a16:creationId xmlns:a16="http://schemas.microsoft.com/office/drawing/2014/main" id="{E01ED2AD-CD79-4FCC-AEBA-1EE5E2096EF1}"/>
                </a:ext>
              </a:extLst>
            </p:cNvPr>
            <p:cNvSpPr/>
            <p:nvPr/>
          </p:nvSpPr>
          <p:spPr>
            <a:xfrm>
              <a:off x="4361594" y="4196080"/>
              <a:ext cx="1548797" cy="412170"/>
            </a:xfrm>
            <a:custGeom>
              <a:avLst/>
              <a:gdLst>
                <a:gd name="connsiteX0" fmla="*/ 0 w 1672126"/>
                <a:gd name="connsiteY0" fmla="*/ 88276 h 706205"/>
                <a:gd name="connsiteX1" fmla="*/ 1319024 w 1672126"/>
                <a:gd name="connsiteY1" fmla="*/ 88276 h 706205"/>
                <a:gd name="connsiteX2" fmla="*/ 1319024 w 1672126"/>
                <a:gd name="connsiteY2" fmla="*/ 0 h 706205"/>
                <a:gd name="connsiteX3" fmla="*/ 1672126 w 1672126"/>
                <a:gd name="connsiteY3" fmla="*/ 353103 h 706205"/>
                <a:gd name="connsiteX4" fmla="*/ 1319024 w 1672126"/>
                <a:gd name="connsiteY4" fmla="*/ 706205 h 706205"/>
                <a:gd name="connsiteX5" fmla="*/ 1319024 w 1672126"/>
                <a:gd name="connsiteY5" fmla="*/ 617929 h 706205"/>
                <a:gd name="connsiteX6" fmla="*/ 0 w 1672126"/>
                <a:gd name="connsiteY6" fmla="*/ 617929 h 706205"/>
                <a:gd name="connsiteX7" fmla="*/ 0 w 1672126"/>
                <a:gd name="connsiteY7" fmla="*/ 88276 h 70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126" h="706205">
                  <a:moveTo>
                    <a:pt x="0" y="88276"/>
                  </a:moveTo>
                  <a:lnTo>
                    <a:pt x="1319024" y="88276"/>
                  </a:lnTo>
                  <a:lnTo>
                    <a:pt x="1319024" y="0"/>
                  </a:lnTo>
                  <a:lnTo>
                    <a:pt x="1672126" y="353103"/>
                  </a:lnTo>
                  <a:lnTo>
                    <a:pt x="1319024" y="706205"/>
                  </a:lnTo>
                  <a:lnTo>
                    <a:pt x="1319024" y="617929"/>
                  </a:lnTo>
                  <a:lnTo>
                    <a:pt x="0" y="617929"/>
                  </a:lnTo>
                  <a:lnTo>
                    <a:pt x="0" y="8827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02246" rIns="278797" bIns="102246"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21" name="Freeform: Shape 20">
              <a:extLst>
                <a:ext uri="{FF2B5EF4-FFF2-40B4-BE49-F238E27FC236}">
                  <a16:creationId xmlns:a16="http://schemas.microsoft.com/office/drawing/2014/main" id="{A2E4868E-D709-4EA4-8D6D-567740AFA18A}"/>
                </a:ext>
              </a:extLst>
            </p:cNvPr>
            <p:cNvSpPr/>
            <p:nvPr/>
          </p:nvSpPr>
          <p:spPr>
            <a:xfrm>
              <a:off x="665990" y="3771168"/>
              <a:ext cx="3513633" cy="1261995"/>
            </a:xfrm>
            <a:custGeom>
              <a:avLst/>
              <a:gdLst>
                <a:gd name="connsiteX0" fmla="*/ 0 w 3574427"/>
                <a:gd name="connsiteY0" fmla="*/ 210337 h 1261995"/>
                <a:gd name="connsiteX1" fmla="*/ 210337 w 3574427"/>
                <a:gd name="connsiteY1" fmla="*/ 0 h 1261995"/>
                <a:gd name="connsiteX2" fmla="*/ 3364090 w 3574427"/>
                <a:gd name="connsiteY2" fmla="*/ 0 h 1261995"/>
                <a:gd name="connsiteX3" fmla="*/ 3574427 w 3574427"/>
                <a:gd name="connsiteY3" fmla="*/ 210337 h 1261995"/>
                <a:gd name="connsiteX4" fmla="*/ 3574427 w 3574427"/>
                <a:gd name="connsiteY4" fmla="*/ 1051658 h 1261995"/>
                <a:gd name="connsiteX5" fmla="*/ 3364090 w 3574427"/>
                <a:gd name="connsiteY5" fmla="*/ 1261995 h 1261995"/>
                <a:gd name="connsiteX6" fmla="*/ 210337 w 3574427"/>
                <a:gd name="connsiteY6" fmla="*/ 1261995 h 1261995"/>
                <a:gd name="connsiteX7" fmla="*/ 0 w 3574427"/>
                <a:gd name="connsiteY7" fmla="*/ 1051658 h 1261995"/>
                <a:gd name="connsiteX8" fmla="*/ 0 w 357442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4427" h="1261995">
                  <a:moveTo>
                    <a:pt x="0" y="210337"/>
                  </a:moveTo>
                  <a:cubicBezTo>
                    <a:pt x="0" y="94171"/>
                    <a:pt x="94171" y="0"/>
                    <a:pt x="210337" y="0"/>
                  </a:cubicBezTo>
                  <a:lnTo>
                    <a:pt x="3364090" y="0"/>
                  </a:lnTo>
                  <a:cubicBezTo>
                    <a:pt x="3480256" y="0"/>
                    <a:pt x="3574427" y="94171"/>
                    <a:pt x="3574427" y="210337"/>
                  </a:cubicBezTo>
                  <a:lnTo>
                    <a:pt x="3574427" y="1051658"/>
                  </a:lnTo>
                  <a:cubicBezTo>
                    <a:pt x="3574427" y="1167824"/>
                    <a:pt x="3480256" y="1261995"/>
                    <a:pt x="336409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600" kern="1200" dirty="0"/>
                <a:t>Environmental Hazard Statements</a:t>
              </a:r>
            </a:p>
          </p:txBody>
        </p:sp>
        <p:sp>
          <p:nvSpPr>
            <p:cNvPr id="22" name="Freeform: Shape 21">
              <a:extLst>
                <a:ext uri="{FF2B5EF4-FFF2-40B4-BE49-F238E27FC236}">
                  <a16:creationId xmlns:a16="http://schemas.microsoft.com/office/drawing/2014/main" id="{41985465-F919-45D3-A7FE-6A3894C8805B}"/>
                </a:ext>
              </a:extLst>
            </p:cNvPr>
            <p:cNvSpPr/>
            <p:nvPr/>
          </p:nvSpPr>
          <p:spPr>
            <a:xfrm>
              <a:off x="4361594" y="5512596"/>
              <a:ext cx="1551657" cy="378463"/>
            </a:xfrm>
            <a:custGeom>
              <a:avLst/>
              <a:gdLst>
                <a:gd name="connsiteX0" fmla="*/ 0 w 1755706"/>
                <a:gd name="connsiteY0" fmla="*/ 96449 h 771595"/>
                <a:gd name="connsiteX1" fmla="*/ 1369909 w 1755706"/>
                <a:gd name="connsiteY1" fmla="*/ 96449 h 771595"/>
                <a:gd name="connsiteX2" fmla="*/ 1369909 w 1755706"/>
                <a:gd name="connsiteY2" fmla="*/ 0 h 771595"/>
                <a:gd name="connsiteX3" fmla="*/ 1755706 w 1755706"/>
                <a:gd name="connsiteY3" fmla="*/ 385798 h 771595"/>
                <a:gd name="connsiteX4" fmla="*/ 1369909 w 1755706"/>
                <a:gd name="connsiteY4" fmla="*/ 771595 h 771595"/>
                <a:gd name="connsiteX5" fmla="*/ 1369909 w 1755706"/>
                <a:gd name="connsiteY5" fmla="*/ 675146 h 771595"/>
                <a:gd name="connsiteX6" fmla="*/ 0 w 1755706"/>
                <a:gd name="connsiteY6" fmla="*/ 675146 h 771595"/>
                <a:gd name="connsiteX7" fmla="*/ 0 w 1755706"/>
                <a:gd name="connsiteY7" fmla="*/ 96449 h 7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706" h="771595">
                  <a:moveTo>
                    <a:pt x="0" y="96449"/>
                  </a:moveTo>
                  <a:lnTo>
                    <a:pt x="1369909" y="96449"/>
                  </a:lnTo>
                  <a:lnTo>
                    <a:pt x="1369909" y="0"/>
                  </a:lnTo>
                  <a:lnTo>
                    <a:pt x="1755706" y="385798"/>
                  </a:lnTo>
                  <a:lnTo>
                    <a:pt x="1369909" y="771595"/>
                  </a:lnTo>
                  <a:lnTo>
                    <a:pt x="1369909" y="675146"/>
                  </a:lnTo>
                  <a:lnTo>
                    <a:pt x="0" y="675146"/>
                  </a:lnTo>
                  <a:lnTo>
                    <a:pt x="0" y="96449"/>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10419" rIns="303318" bIns="110419"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23" name="Freeform: Shape 22">
              <a:extLst>
                <a:ext uri="{FF2B5EF4-FFF2-40B4-BE49-F238E27FC236}">
                  <a16:creationId xmlns:a16="http://schemas.microsoft.com/office/drawing/2014/main" id="{F605CE66-AA53-47B9-B38E-CB8F1FA14A4D}"/>
                </a:ext>
              </a:extLst>
            </p:cNvPr>
            <p:cNvSpPr/>
            <p:nvPr/>
          </p:nvSpPr>
          <p:spPr>
            <a:xfrm>
              <a:off x="667928" y="5234786"/>
              <a:ext cx="3513634" cy="934084"/>
            </a:xfrm>
            <a:custGeom>
              <a:avLst/>
              <a:gdLst>
                <a:gd name="connsiteX0" fmla="*/ 0 w 3486973"/>
                <a:gd name="connsiteY0" fmla="*/ 208827 h 1252936"/>
                <a:gd name="connsiteX1" fmla="*/ 208827 w 3486973"/>
                <a:gd name="connsiteY1" fmla="*/ 0 h 1252936"/>
                <a:gd name="connsiteX2" fmla="*/ 3278146 w 3486973"/>
                <a:gd name="connsiteY2" fmla="*/ 0 h 1252936"/>
                <a:gd name="connsiteX3" fmla="*/ 3486973 w 3486973"/>
                <a:gd name="connsiteY3" fmla="*/ 208827 h 1252936"/>
                <a:gd name="connsiteX4" fmla="*/ 3486973 w 3486973"/>
                <a:gd name="connsiteY4" fmla="*/ 1044109 h 1252936"/>
                <a:gd name="connsiteX5" fmla="*/ 3278146 w 3486973"/>
                <a:gd name="connsiteY5" fmla="*/ 1252936 h 1252936"/>
                <a:gd name="connsiteX6" fmla="*/ 208827 w 3486973"/>
                <a:gd name="connsiteY6" fmla="*/ 1252936 h 1252936"/>
                <a:gd name="connsiteX7" fmla="*/ 0 w 3486973"/>
                <a:gd name="connsiteY7" fmla="*/ 1044109 h 1252936"/>
                <a:gd name="connsiteX8" fmla="*/ 0 w 3486973"/>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973" h="1252936">
                  <a:moveTo>
                    <a:pt x="0" y="208827"/>
                  </a:moveTo>
                  <a:cubicBezTo>
                    <a:pt x="0" y="93495"/>
                    <a:pt x="93495" y="0"/>
                    <a:pt x="208827" y="0"/>
                  </a:cubicBezTo>
                  <a:lnTo>
                    <a:pt x="3278146" y="0"/>
                  </a:lnTo>
                  <a:cubicBezTo>
                    <a:pt x="3393478" y="0"/>
                    <a:pt x="3486973" y="93495"/>
                    <a:pt x="3486973" y="208827"/>
                  </a:cubicBezTo>
                  <a:lnTo>
                    <a:pt x="3486973" y="1044109"/>
                  </a:lnTo>
                  <a:cubicBezTo>
                    <a:pt x="3486973" y="1159441"/>
                    <a:pt x="3393478" y="1252936"/>
                    <a:pt x="3278146"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600" kern="1200" dirty="0"/>
                <a:t>Directions for Use</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5478" y="383776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3155" y="5130046"/>
            <a:ext cx="673777" cy="673777"/>
          </a:xfrm>
          <a:prstGeom prst="rect">
            <a:avLst/>
          </a:prstGeom>
        </p:spPr>
      </p:pic>
      <p:pic>
        <p:nvPicPr>
          <p:cNvPr id="17" name="Picture 16">
            <a:extLst>
              <a:ext uri="{FF2B5EF4-FFF2-40B4-BE49-F238E27FC236}">
                <a16:creationId xmlns:a16="http://schemas.microsoft.com/office/drawing/2014/main" id="{220AABCC-4D70-45B1-85CC-FA6BA36C8E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90735" y="2142461"/>
            <a:ext cx="5898648" cy="1372143"/>
          </a:xfrm>
          <a:prstGeom prst="rect">
            <a:avLst/>
          </a:prstGeom>
          <a:ln w="15875">
            <a:solidFill>
              <a:schemeClr val="tx1"/>
            </a:solidFill>
          </a:ln>
          <a:effectLst>
            <a:outerShdw blurRad="50800" dist="190500" dir="3000000" algn="tl" rotWithShape="0">
              <a:prstClr val="black">
                <a:alpha val="40000"/>
              </a:prstClr>
            </a:outerShdw>
          </a:effectLst>
        </p:spPr>
      </p:pic>
      <p:pic>
        <p:nvPicPr>
          <p:cNvPr id="26" name="Picture 25" descr="Text&#10;&#10;Description automatically generated">
            <a:extLst>
              <a:ext uri="{FF2B5EF4-FFF2-40B4-BE49-F238E27FC236}">
                <a16:creationId xmlns:a16="http://schemas.microsoft.com/office/drawing/2014/main" id="{D019F604-21B7-4702-98F9-260D9E8D5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0734" y="5046973"/>
            <a:ext cx="5898648" cy="1513699"/>
          </a:xfrm>
          <a:prstGeom prst="rect">
            <a:avLst/>
          </a:prstGeom>
        </p:spPr>
      </p:pic>
      <p:pic>
        <p:nvPicPr>
          <p:cNvPr id="28" name="Picture 27" descr="Text&#10;&#10;Description automatically generated">
            <a:extLst>
              <a:ext uri="{FF2B5EF4-FFF2-40B4-BE49-F238E27FC236}">
                <a16:creationId xmlns:a16="http://schemas.microsoft.com/office/drawing/2014/main" id="{E9F14C0D-AF0A-40DF-99E7-CCAD1A83F8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0734" y="3711190"/>
            <a:ext cx="5898648" cy="1230462"/>
          </a:xfrm>
          <a:prstGeom prst="rect">
            <a:avLst/>
          </a:prstGeom>
        </p:spPr>
      </p:pic>
      <p:pic>
        <p:nvPicPr>
          <p:cNvPr id="30" name="Picture 29" descr="Table&#10;&#10;Description automatically generated with medium confidence">
            <a:extLst>
              <a:ext uri="{FF2B5EF4-FFF2-40B4-BE49-F238E27FC236}">
                <a16:creationId xmlns:a16="http://schemas.microsoft.com/office/drawing/2014/main" id="{5F0F69DF-7F62-4667-8CB6-C0D1B6AE23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2362" y="801048"/>
            <a:ext cx="6048328" cy="1288754"/>
          </a:xfrm>
          <a:prstGeom prst="rect">
            <a:avLst/>
          </a:prstGeom>
        </p:spPr>
      </p:pic>
    </p:spTree>
    <p:extLst>
      <p:ext uri="{BB962C8B-B14F-4D97-AF65-F5344CB8AC3E}">
        <p14:creationId xmlns:p14="http://schemas.microsoft.com/office/powerpoint/2010/main" val="419354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82760"/>
            <a:ext cx="10515600" cy="773241"/>
          </a:xfrm>
          <a:ln>
            <a:noFill/>
          </a:ln>
        </p:spPr>
        <p:txBody>
          <a:bodyPr>
            <a:noAutofit/>
          </a:bodyPr>
          <a:lstStyle/>
          <a:p>
            <a:r>
              <a:rPr lang="en-US" b="1" dirty="0"/>
              <a:t>Supervising Certified Applicator</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3014" y="1451978"/>
            <a:ext cx="5906386"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Inspect</a:t>
            </a:r>
            <a:r>
              <a:rPr lang="en-US" sz="2600" dirty="0"/>
              <a:t> your equipment each day.</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3014" y="3015602"/>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Know</a:t>
            </a:r>
            <a:r>
              <a:rPr lang="en-US" sz="2600" dirty="0"/>
              <a:t> how to use the equipment safely.</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3014" y="4579226"/>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Prevent</a:t>
            </a:r>
            <a:r>
              <a:rPr lang="en-US" sz="2600" dirty="0"/>
              <a:t> exposure to yourself, others and the environment.</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1633334"/>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478953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3196958"/>
            <a:ext cx="810768" cy="810768"/>
          </a:xfrm>
          <a:prstGeom prst="rect">
            <a:avLst/>
          </a:prstGeom>
        </p:spPr>
      </p:pic>
      <p:pic>
        <p:nvPicPr>
          <p:cNvPr id="14" name="Picture 13" descr="A picture containing engine&#10;&#10;Description automatically generated">
            <a:extLst>
              <a:ext uri="{FF2B5EF4-FFF2-40B4-BE49-F238E27FC236}">
                <a16:creationId xmlns:a16="http://schemas.microsoft.com/office/drawing/2014/main" id="{A0D6235D-4F27-450E-A2D5-AF324FB01E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8273" y="999210"/>
            <a:ext cx="4224760" cy="2526310"/>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person, sky, outdoor, person&#10;&#10;Description automatically generated">
            <a:extLst>
              <a:ext uri="{FF2B5EF4-FFF2-40B4-BE49-F238E27FC236}">
                <a16:creationId xmlns:a16="http://schemas.microsoft.com/office/drawing/2014/main" id="{941C02FB-0A21-429E-AAB8-1002367FA3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40878" y="3766426"/>
            <a:ext cx="4522231" cy="2888374"/>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79939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88972"/>
            <a:ext cx="10515600" cy="882614"/>
          </a:xfrm>
          <a:ln>
            <a:noFill/>
          </a:ln>
        </p:spPr>
        <p:txBody>
          <a:bodyPr>
            <a:normAutofit/>
          </a:bodyPr>
          <a:lstStyle/>
          <a:p>
            <a:r>
              <a:rPr lang="en-US" b="1" dirty="0"/>
              <a:t>Transporting Pesticides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94509"/>
            <a:ext cx="61569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Secure</a:t>
            </a:r>
            <a:r>
              <a:rPr lang="en-US" sz="2600" dirty="0"/>
              <a:t> pesticides away from driver or passenger compartment.</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8133"/>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Check</a:t>
            </a:r>
            <a:r>
              <a:rPr lang="en-US" sz="2600" dirty="0"/>
              <a:t> container for leaks and protect them from damage.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21757"/>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NEVER</a:t>
            </a:r>
            <a:r>
              <a:rPr lang="en-US" sz="2600" dirty="0"/>
              <a:t> leave pesticides unattended.</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592152"/>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0017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07592"/>
            <a:ext cx="810768" cy="810768"/>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E422D599-1939-4A5A-923C-756B8B0E34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00395" y="1054942"/>
            <a:ext cx="4333902" cy="2734738"/>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sign on a wall&#10;&#10;Description automatically generated with low confidence">
            <a:extLst>
              <a:ext uri="{FF2B5EF4-FFF2-40B4-BE49-F238E27FC236}">
                <a16:creationId xmlns:a16="http://schemas.microsoft.com/office/drawing/2014/main" id="{56141C0D-A8BE-42A8-8D70-D0ED9D76CA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95521" y="4018360"/>
            <a:ext cx="2743200" cy="2645558"/>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1461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E5927C-1C2D-463F-8CAF-6BEBF9B5C4A2}"/>
              </a:ext>
            </a:extLst>
          </p:cNvPr>
          <p:cNvSpPr txBox="1"/>
          <p:nvPr/>
        </p:nvSpPr>
        <p:spPr>
          <a:xfrm>
            <a:off x="1030514" y="1279857"/>
            <a:ext cx="9974185" cy="2308324"/>
          </a:xfrm>
          <a:prstGeom prst="rect">
            <a:avLst/>
          </a:prstGeom>
          <a:noFill/>
          <a:ln w="57150">
            <a:solidFill>
              <a:srgbClr val="0A9C4B"/>
            </a:solidFill>
            <a:extLst>
              <a:ext uri="{C807C97D-BFC1-408E-A445-0C87EB9F89A2}">
                <ask:lineSketchStyleProps xmlns:ask="http://schemas.microsoft.com/office/drawing/2018/sketchyshapes" sd="2650216993">
                  <a:custGeom>
                    <a:avLst/>
                    <a:gdLst>
                      <a:gd name="connsiteX0" fmla="*/ 0 w 7825563"/>
                      <a:gd name="connsiteY0" fmla="*/ 0 h 2862322"/>
                      <a:gd name="connsiteX1" fmla="*/ 7825563 w 7825563"/>
                      <a:gd name="connsiteY1" fmla="*/ 0 h 2862322"/>
                      <a:gd name="connsiteX2" fmla="*/ 7825563 w 7825563"/>
                      <a:gd name="connsiteY2" fmla="*/ 2862322 h 2862322"/>
                      <a:gd name="connsiteX3" fmla="*/ 0 w 7825563"/>
                      <a:gd name="connsiteY3" fmla="*/ 2862322 h 2862322"/>
                      <a:gd name="connsiteX4" fmla="*/ 0 w 782556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2862322" extrusionOk="0">
                        <a:moveTo>
                          <a:pt x="0" y="0"/>
                        </a:moveTo>
                        <a:cubicBezTo>
                          <a:pt x="840128" y="-5264"/>
                          <a:pt x="6708797" y="84467"/>
                          <a:pt x="7825563" y="0"/>
                        </a:cubicBezTo>
                        <a:cubicBezTo>
                          <a:pt x="7697390" y="1008489"/>
                          <a:pt x="7954713" y="1699315"/>
                          <a:pt x="7825563" y="2862322"/>
                        </a:cubicBezTo>
                        <a:cubicBezTo>
                          <a:pt x="4491946" y="2968642"/>
                          <a:pt x="2725009" y="2854673"/>
                          <a:pt x="0" y="2862322"/>
                        </a:cubicBezTo>
                        <a:cubicBezTo>
                          <a:pt x="160128" y="2068795"/>
                          <a:pt x="25049" y="918698"/>
                          <a:pt x="0" y="0"/>
                        </a:cubicBezTo>
                        <a:close/>
                      </a:path>
                    </a:pathLst>
                  </a:custGeom>
                  <ask:type>
                    <ask:lineSketchNone/>
                  </ask:type>
                </ask:lineSketchStyleProps>
              </a:ext>
            </a:extLst>
          </a:ln>
        </p:spPr>
        <p:txBody>
          <a:bodyPr wrap="square" rtlCol="0">
            <a:spAutoFit/>
          </a:bodyPr>
          <a:lstStyle/>
          <a:p>
            <a:pPr marL="0" marR="0" algn="ctr">
              <a:spcBef>
                <a:spcPts val="0"/>
              </a:spcBef>
              <a:spcAft>
                <a:spcPts val="0"/>
              </a:spcAft>
            </a:pPr>
            <a:r>
              <a:rPr lang="en-US" sz="3600" b="1" dirty="0">
                <a:effectLst/>
                <a:latin typeface="+mj-lt"/>
                <a:ea typeface="Calibri" panose="020F0502020204030204" pitchFamily="34" charset="0"/>
              </a:rPr>
              <a:t>This presentation depicts various levels of personal protective equipment (PPE). The required PPE for each </a:t>
            </a:r>
            <a:r>
              <a:rPr lang="en-US" sz="3600" b="1" dirty="0">
                <a:latin typeface="+mj-lt"/>
                <a:ea typeface="Calibri" panose="020F0502020204030204" pitchFamily="34" charset="0"/>
              </a:rPr>
              <a:t>Pesticide</a:t>
            </a:r>
            <a:r>
              <a:rPr lang="en-US" sz="3600" b="1" dirty="0">
                <a:effectLst/>
                <a:latin typeface="+mj-lt"/>
                <a:ea typeface="Calibri" panose="020F0502020204030204" pitchFamily="34" charset="0"/>
              </a:rPr>
              <a:t> can vary. Consult the label you are using for actual PPE requirements. </a:t>
            </a:r>
          </a:p>
        </p:txBody>
      </p:sp>
    </p:spTree>
    <p:extLst>
      <p:ext uri="{BB962C8B-B14F-4D97-AF65-F5344CB8AC3E}">
        <p14:creationId xmlns:p14="http://schemas.microsoft.com/office/powerpoint/2010/main" val="2131291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20629" y="255920"/>
            <a:ext cx="10515600" cy="802020"/>
          </a:xfrm>
        </p:spPr>
        <p:txBody>
          <a:bodyPr vert="horz" lIns="91440" tIns="45720" rIns="91440" bIns="45720" rtlCol="0" anchor="b">
            <a:noAutofit/>
          </a:bodyPr>
          <a:lstStyle/>
          <a:p>
            <a:r>
              <a:rPr lang="en-US" kern="1200" dirty="0">
                <a:solidFill>
                  <a:schemeClr val="tx1"/>
                </a:solidFill>
                <a:latin typeface="+mj-lt"/>
                <a:ea typeface="+mj-ea"/>
                <a:cs typeface="+mj-cs"/>
              </a:rPr>
              <a:t>Pesticide Labels</a:t>
            </a:r>
          </a:p>
        </p:txBody>
      </p:sp>
      <p:pic>
        <p:nvPicPr>
          <p:cNvPr id="4" name="Picture 3">
            <a:extLst>
              <a:ext uri="{FF2B5EF4-FFF2-40B4-BE49-F238E27FC236}">
                <a16:creationId xmlns:a16="http://schemas.microsoft.com/office/drawing/2014/main" id="{9B190393-8C49-4941-B472-E5C7B73228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51718" y="1373062"/>
            <a:ext cx="7619653" cy="4599003"/>
          </a:xfrm>
          <a:prstGeom prst="rect">
            <a:avLst/>
          </a:prstGeom>
          <a:solidFill>
            <a:srgbClr val="FFFFFF">
              <a:shade val="85000"/>
            </a:srgbClr>
          </a:solidFill>
          <a:ln w="190500" cap="sq">
            <a:solidFill>
              <a:srgbClr val="FFFFFF"/>
            </a:solidFill>
            <a:miter lim="800000"/>
          </a:ln>
          <a:effectLst>
            <a:outerShdw blurRad="50800" dist="1143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Oval 17">
            <a:extLst>
              <a:ext uri="{FF2B5EF4-FFF2-40B4-BE49-F238E27FC236}">
                <a16:creationId xmlns:a16="http://schemas.microsoft.com/office/drawing/2014/main" id="{3EFCFFD1-7A14-491E-8565-5325790510D6}"/>
              </a:ext>
            </a:extLst>
          </p:cNvPr>
          <p:cNvSpPr/>
          <p:nvPr/>
        </p:nvSpPr>
        <p:spPr>
          <a:xfrm rot="21321346">
            <a:off x="7763763" y="1176671"/>
            <a:ext cx="2236397" cy="701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8BE7D8-F29D-42C4-B7CE-5E6C078DF375}"/>
              </a:ext>
            </a:extLst>
          </p:cNvPr>
          <p:cNvSpPr/>
          <p:nvPr/>
        </p:nvSpPr>
        <p:spPr>
          <a:xfrm>
            <a:off x="420629" y="1638603"/>
            <a:ext cx="4374655" cy="3402363"/>
          </a:xfrm>
          <a:prstGeom prst="rect">
            <a:avLst/>
          </a:prstGeom>
        </p:spPr>
        <p:txBody>
          <a:bodyPr vert="horz" lIns="91440" tIns="45720" rIns="91440" bIns="45720" rtlCol="0" anchor="t">
            <a:normAutofit/>
          </a:bodyPr>
          <a:lstStyle/>
          <a:p>
            <a:pPr lvl="0">
              <a:lnSpc>
                <a:spcPct val="90000"/>
              </a:lnSpc>
              <a:spcAft>
                <a:spcPts val="600"/>
              </a:spcAft>
            </a:pPr>
            <a:r>
              <a:rPr lang="en-US" sz="2800" b="1" dirty="0">
                <a:latin typeface="+mj-lt"/>
              </a:rPr>
              <a:t>Storage, handling and disposal information.</a:t>
            </a:r>
            <a:endParaRPr lang="en-US" sz="2000" b="1" dirty="0">
              <a:latin typeface="+mj-lt"/>
            </a:endParaRPr>
          </a:p>
        </p:txBody>
      </p:sp>
    </p:spTree>
    <p:extLst>
      <p:ext uri="{BB962C8B-B14F-4D97-AF65-F5344CB8AC3E}">
        <p14:creationId xmlns:p14="http://schemas.microsoft.com/office/powerpoint/2010/main" val="3544157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floor, indoor&#10;&#10;Description automatically generated">
            <a:extLst>
              <a:ext uri="{FF2B5EF4-FFF2-40B4-BE49-F238E27FC236}">
                <a16:creationId xmlns:a16="http://schemas.microsoft.com/office/drawing/2014/main" id="{BDD0E591-BB20-4139-87BD-D8D45C4CD5B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9367" y="444843"/>
            <a:ext cx="3313885" cy="2680963"/>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317658"/>
            <a:ext cx="10515600" cy="818541"/>
          </a:xfrm>
          <a:ln>
            <a:noFill/>
          </a:ln>
        </p:spPr>
        <p:txBody>
          <a:bodyPr>
            <a:noAutofit/>
          </a:bodyPr>
          <a:lstStyle/>
          <a:p>
            <a:r>
              <a:rPr lang="en-US" b="1" dirty="0"/>
              <a:t>Emergency Spills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41348"/>
            <a:ext cx="467868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Protect</a:t>
            </a:r>
            <a:r>
              <a:rPr lang="en-US" sz="2400" dirty="0"/>
              <a:t> yourself with PPE.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04972"/>
            <a:ext cx="467868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Contact</a:t>
            </a:r>
            <a:r>
              <a:rPr lang="en-US" sz="2400" dirty="0"/>
              <a:t> your supervisor, </a:t>
            </a:r>
          </a:p>
          <a:p>
            <a:pPr marL="974725" indent="0">
              <a:lnSpc>
                <a:spcPts val="3000"/>
              </a:lnSpc>
              <a:spcBef>
                <a:spcPts val="0"/>
              </a:spcBef>
              <a:buFont typeface="Arial" panose="020B0604020202020204" pitchFamily="34" charset="0"/>
              <a:buNone/>
            </a:pPr>
            <a:r>
              <a:rPr lang="en-US" sz="2400" dirty="0"/>
              <a:t>9-1-1 or the emergency number on the label.</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568596"/>
            <a:ext cx="467868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Use</a:t>
            </a:r>
            <a:r>
              <a:rPr lang="en-US" sz="2400" dirty="0"/>
              <a:t> the four C’s for emergency spills.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7072" y="1570888"/>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8032" y="477890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4984" y="3186328"/>
            <a:ext cx="810768" cy="810768"/>
          </a:xfrm>
          <a:prstGeom prst="rect">
            <a:avLst/>
          </a:prstGeom>
        </p:spPr>
      </p:pic>
      <p:sp>
        <p:nvSpPr>
          <p:cNvPr id="14" name="TextBox 13">
            <a:extLst>
              <a:ext uri="{FF2B5EF4-FFF2-40B4-BE49-F238E27FC236}">
                <a16:creationId xmlns:a16="http://schemas.microsoft.com/office/drawing/2014/main" id="{0B0ACE3B-81F8-44D1-85C5-EA441720A2E9}"/>
              </a:ext>
            </a:extLst>
          </p:cNvPr>
          <p:cNvSpPr txBox="1"/>
          <p:nvPr/>
        </p:nvSpPr>
        <p:spPr>
          <a:xfrm>
            <a:off x="7819751" y="2596834"/>
            <a:ext cx="1733866" cy="584775"/>
          </a:xfrm>
          <a:prstGeom prst="rect">
            <a:avLst/>
          </a:prstGeom>
          <a:noFill/>
        </p:spPr>
        <p:txBody>
          <a:bodyPr wrap="square" rtlCol="0">
            <a:spAutoFit/>
          </a:bodyPr>
          <a:lstStyle/>
          <a:p>
            <a:r>
              <a:rPr lang="en-US" sz="3200" dirty="0">
                <a:solidFill>
                  <a:schemeClr val="bg1"/>
                </a:solidFill>
              </a:rPr>
              <a:t>Protect</a:t>
            </a:r>
            <a:endParaRPr lang="en-US" dirty="0">
              <a:solidFill>
                <a:schemeClr val="bg1"/>
              </a:solidFill>
            </a:endParaRPr>
          </a:p>
        </p:txBody>
      </p:sp>
      <p:sp>
        <p:nvSpPr>
          <p:cNvPr id="19" name="TextBox 18">
            <a:extLst>
              <a:ext uri="{FF2B5EF4-FFF2-40B4-BE49-F238E27FC236}">
                <a16:creationId xmlns:a16="http://schemas.microsoft.com/office/drawing/2014/main" id="{40300B26-13D5-4CBC-BE64-91EC3FDCC14A}"/>
              </a:ext>
            </a:extLst>
          </p:cNvPr>
          <p:cNvSpPr txBox="1"/>
          <p:nvPr/>
        </p:nvSpPr>
        <p:spPr>
          <a:xfrm>
            <a:off x="7240628" y="6157899"/>
            <a:ext cx="1438987" cy="584775"/>
          </a:xfrm>
          <a:prstGeom prst="rect">
            <a:avLst/>
          </a:prstGeom>
          <a:noFill/>
        </p:spPr>
        <p:txBody>
          <a:bodyPr wrap="square" rtlCol="0">
            <a:spAutoFit/>
          </a:bodyPr>
          <a:lstStyle/>
          <a:p>
            <a:r>
              <a:rPr lang="en-US" sz="3200" dirty="0">
                <a:solidFill>
                  <a:schemeClr val="bg1"/>
                </a:solidFill>
              </a:rPr>
              <a:t>Clean</a:t>
            </a:r>
            <a:endParaRPr lang="en-US" dirty="0">
              <a:solidFill>
                <a:schemeClr val="bg1"/>
              </a:solidFill>
            </a:endParaRPr>
          </a:p>
        </p:txBody>
      </p:sp>
      <p:pic>
        <p:nvPicPr>
          <p:cNvPr id="17" name="Picture 16" descr="A picture containing indoor, floor, person&#10;&#10;Description automatically generated">
            <a:extLst>
              <a:ext uri="{FF2B5EF4-FFF2-40B4-BE49-F238E27FC236}">
                <a16:creationId xmlns:a16="http://schemas.microsoft.com/office/drawing/2014/main" id="{4D42D634-BD0E-4C94-B6FA-5061614B23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18827" y="962595"/>
            <a:ext cx="2606672" cy="3121047"/>
          </a:xfrm>
          <a:prstGeom prst="rect">
            <a:avLst/>
          </a:prstGeom>
          <a:ln w="25400">
            <a:solidFill>
              <a:schemeClr val="tx1"/>
            </a:solidFill>
          </a:ln>
          <a:effectLst>
            <a:outerShdw blurRad="50800" dist="127000" dir="2700000" algn="tl" rotWithShape="0">
              <a:prstClr val="black">
                <a:alpha val="40000"/>
              </a:prstClr>
            </a:outerShdw>
          </a:effectLst>
        </p:spPr>
      </p:pic>
      <p:sp>
        <p:nvSpPr>
          <p:cNvPr id="15" name="TextBox 14">
            <a:extLst>
              <a:ext uri="{FF2B5EF4-FFF2-40B4-BE49-F238E27FC236}">
                <a16:creationId xmlns:a16="http://schemas.microsoft.com/office/drawing/2014/main" id="{411F2110-2039-4270-8E34-A2DE7D8D9409}"/>
              </a:ext>
            </a:extLst>
          </p:cNvPr>
          <p:cNvSpPr txBox="1"/>
          <p:nvPr/>
        </p:nvSpPr>
        <p:spPr>
          <a:xfrm>
            <a:off x="11096935" y="1015583"/>
            <a:ext cx="944880" cy="584775"/>
          </a:xfrm>
          <a:prstGeom prst="rect">
            <a:avLst/>
          </a:prstGeom>
          <a:noFill/>
        </p:spPr>
        <p:txBody>
          <a:bodyPr wrap="square" rtlCol="0">
            <a:spAutoFit/>
          </a:bodyPr>
          <a:lstStyle/>
          <a:p>
            <a:r>
              <a:rPr lang="en-US" sz="3200" dirty="0">
                <a:solidFill>
                  <a:schemeClr val="bg1"/>
                </a:solidFill>
              </a:rPr>
              <a:t>Call</a:t>
            </a:r>
            <a:endParaRPr lang="en-US" dirty="0">
              <a:solidFill>
                <a:schemeClr val="bg1"/>
              </a:solidFill>
            </a:endParaRPr>
          </a:p>
        </p:txBody>
      </p:sp>
      <p:pic>
        <p:nvPicPr>
          <p:cNvPr id="20" name="Picture 19" descr="A picture containing text, indoor, person, floor&#10;&#10;Description automatically generated">
            <a:extLst>
              <a:ext uri="{FF2B5EF4-FFF2-40B4-BE49-F238E27FC236}">
                <a16:creationId xmlns:a16="http://schemas.microsoft.com/office/drawing/2014/main" id="{646168E9-B52B-43B9-AEA9-75E0F9F2F4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000" y="3560642"/>
            <a:ext cx="3749038" cy="312104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9317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person&#10;&#10;Description automatically generated">
            <a:extLst>
              <a:ext uri="{FF2B5EF4-FFF2-40B4-BE49-F238E27FC236}">
                <a16:creationId xmlns:a16="http://schemas.microsoft.com/office/drawing/2014/main" id="{9CECBD7E-B737-4E69-98CB-4D93B3AD5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3239" y="339159"/>
            <a:ext cx="2104103" cy="2749917"/>
          </a:xfrm>
          <a:prstGeom prst="rect">
            <a:avLst/>
          </a:prstGeom>
          <a:ln w="25400">
            <a:solidFill>
              <a:schemeClr val="tx1"/>
            </a:solidFill>
          </a:ln>
          <a:effectLst>
            <a:outerShdw blurRad="50800" dist="127000" dir="2700000" algn="tl" rotWithShape="0">
              <a:prstClr val="black">
                <a:alpha val="40000"/>
              </a:prstClr>
            </a:outerShdw>
          </a:effectLst>
        </p:spPr>
      </p:pic>
      <p:pic>
        <p:nvPicPr>
          <p:cNvPr id="28" name="Picture 27" descr="A picture containing text, person&#10;&#10;Description automatically generated">
            <a:extLst>
              <a:ext uri="{FF2B5EF4-FFF2-40B4-BE49-F238E27FC236}">
                <a16:creationId xmlns:a16="http://schemas.microsoft.com/office/drawing/2014/main" id="{0F2CB0A9-97C9-44AB-8D67-FB42A4DF7E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45694" y="180659"/>
            <a:ext cx="2258763" cy="3213572"/>
          </a:xfrm>
          <a:prstGeom prst="rect">
            <a:avLst/>
          </a:prstGeom>
          <a:ln w="25400">
            <a:solidFill>
              <a:schemeClr val="tx1"/>
            </a:solidFill>
          </a:ln>
          <a:effectLst>
            <a:outerShdw blurRad="50800" dist="127000" dir="2700000" algn="tl" rotWithShape="0">
              <a:prstClr val="black">
                <a:alpha val="40000"/>
              </a:prstClr>
            </a:outerShdw>
          </a:effectLst>
        </p:spPr>
      </p:pic>
      <p:pic>
        <p:nvPicPr>
          <p:cNvPr id="30" name="Picture 29" descr="A picture containing person, indoor&#10;&#10;Description automatically generated">
            <a:extLst>
              <a:ext uri="{FF2B5EF4-FFF2-40B4-BE49-F238E27FC236}">
                <a16:creationId xmlns:a16="http://schemas.microsoft.com/office/drawing/2014/main" id="{6F6208F1-6C93-4FF6-8D28-B91ED04263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4995" y="3333709"/>
            <a:ext cx="2024230" cy="3148027"/>
          </a:xfrm>
          <a:prstGeom prst="rect">
            <a:avLst/>
          </a:prstGeom>
          <a:ln w="25400">
            <a:solidFill>
              <a:schemeClr val="tx1"/>
            </a:solidFill>
          </a:ln>
          <a:effectLst>
            <a:outerShdw blurRad="50800" dist="127000" dir="2700000" algn="tl" rotWithShape="0">
              <a:prstClr val="black">
                <a:alpha val="40000"/>
              </a:prstClr>
            </a:outerShdw>
          </a:effectLst>
        </p:spPr>
      </p:pic>
      <p:pic>
        <p:nvPicPr>
          <p:cNvPr id="32" name="Picture 31" descr="A picture containing person, indoor, floor, dressed&#10;&#10;Description automatically generated">
            <a:extLst>
              <a:ext uri="{FF2B5EF4-FFF2-40B4-BE49-F238E27FC236}">
                <a16:creationId xmlns:a16="http://schemas.microsoft.com/office/drawing/2014/main" id="{9DC0B147-1193-400A-AE1C-EB84C0BD26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73829" y="3606304"/>
            <a:ext cx="1939051" cy="3071037"/>
          </a:xfrm>
          <a:prstGeom prst="rect">
            <a:avLst/>
          </a:prstGeom>
          <a:ln w="25400">
            <a:solidFill>
              <a:schemeClr val="tx1"/>
            </a:solidFill>
          </a:ln>
          <a:effectLst>
            <a:outerShdw blurRad="50800" dist="127000" dir="2700000" algn="tl" rotWithShape="0">
              <a:prstClr val="black">
                <a:alpha val="40000"/>
              </a:prstClr>
            </a:outerShdw>
          </a:effectLst>
        </p:spPr>
      </p:pic>
      <p:grpSp>
        <p:nvGrpSpPr>
          <p:cNvPr id="5" name="Group 4">
            <a:extLst>
              <a:ext uri="{FF2B5EF4-FFF2-40B4-BE49-F238E27FC236}">
                <a16:creationId xmlns:a16="http://schemas.microsoft.com/office/drawing/2014/main" id="{A9BD2E42-ADF4-4443-9175-5D2F0B88CF78}"/>
              </a:ext>
            </a:extLst>
          </p:cNvPr>
          <p:cNvGrpSpPr/>
          <p:nvPr/>
        </p:nvGrpSpPr>
        <p:grpSpPr>
          <a:xfrm>
            <a:off x="350926" y="1034724"/>
            <a:ext cx="6572744" cy="2388039"/>
            <a:chOff x="395807" y="1112627"/>
            <a:chExt cx="6572744" cy="2388039"/>
          </a:xfrm>
        </p:grpSpPr>
        <p:sp>
          <p:nvSpPr>
            <p:cNvPr id="6" name="Freeform: Shape 5">
              <a:extLst>
                <a:ext uri="{FF2B5EF4-FFF2-40B4-BE49-F238E27FC236}">
                  <a16:creationId xmlns:a16="http://schemas.microsoft.com/office/drawing/2014/main" id="{F001344B-2AEC-4B6A-A310-A3B75C773E56}"/>
                </a:ext>
              </a:extLst>
            </p:cNvPr>
            <p:cNvSpPr/>
            <p:nvPr/>
          </p:nvSpPr>
          <p:spPr>
            <a:xfrm>
              <a:off x="3594510" y="1112627"/>
              <a:ext cx="3373069" cy="1079257"/>
            </a:xfrm>
            <a:custGeom>
              <a:avLst/>
              <a:gdLst>
                <a:gd name="connsiteX0" fmla="*/ 0 w 3498077"/>
                <a:gd name="connsiteY0" fmla="*/ 153875 h 1231000"/>
                <a:gd name="connsiteX1" fmla="*/ 2882577 w 3498077"/>
                <a:gd name="connsiteY1" fmla="*/ 153875 h 1231000"/>
                <a:gd name="connsiteX2" fmla="*/ 2882577 w 3498077"/>
                <a:gd name="connsiteY2" fmla="*/ 0 h 1231000"/>
                <a:gd name="connsiteX3" fmla="*/ 3498077 w 3498077"/>
                <a:gd name="connsiteY3" fmla="*/ 615500 h 1231000"/>
                <a:gd name="connsiteX4" fmla="*/ 2882577 w 3498077"/>
                <a:gd name="connsiteY4" fmla="*/ 1231000 h 1231000"/>
                <a:gd name="connsiteX5" fmla="*/ 2882577 w 3498077"/>
                <a:gd name="connsiteY5" fmla="*/ 1077125 h 1231000"/>
                <a:gd name="connsiteX6" fmla="*/ 0 w 3498077"/>
                <a:gd name="connsiteY6" fmla="*/ 1077125 h 1231000"/>
                <a:gd name="connsiteX7" fmla="*/ 0 w 3498077"/>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077" h="1231000">
                  <a:moveTo>
                    <a:pt x="0" y="153875"/>
                  </a:moveTo>
                  <a:lnTo>
                    <a:pt x="2882577" y="153875"/>
                  </a:lnTo>
                  <a:lnTo>
                    <a:pt x="2882577" y="0"/>
                  </a:lnTo>
                  <a:lnTo>
                    <a:pt x="3498077" y="615500"/>
                  </a:lnTo>
                  <a:lnTo>
                    <a:pt x="2882577" y="1231000"/>
                  </a:lnTo>
                  <a:lnTo>
                    <a:pt x="2882577"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228600" lvl="1" indent="0" algn="l" defTabSz="889000">
                <a:lnSpc>
                  <a:spcPct val="90000"/>
                </a:lnSpc>
                <a:spcBef>
                  <a:spcPct val="0"/>
                </a:spcBef>
                <a:spcAft>
                  <a:spcPct val="15000"/>
                </a:spcAft>
                <a:buNone/>
              </a:pPr>
              <a:r>
                <a:rPr lang="en-US" sz="2000" kern="1200" dirty="0"/>
                <a:t>Upright container, turn off pump, close valve.</a:t>
              </a:r>
            </a:p>
          </p:txBody>
        </p:sp>
        <p:sp>
          <p:nvSpPr>
            <p:cNvPr id="13" name="Freeform: Shape 12">
              <a:extLst>
                <a:ext uri="{FF2B5EF4-FFF2-40B4-BE49-F238E27FC236}">
                  <a16:creationId xmlns:a16="http://schemas.microsoft.com/office/drawing/2014/main" id="{6DBEDDE8-93BB-4127-BF7A-9879B94EE093}"/>
                </a:ext>
              </a:extLst>
            </p:cNvPr>
            <p:cNvSpPr/>
            <p:nvPr/>
          </p:nvSpPr>
          <p:spPr>
            <a:xfrm>
              <a:off x="395807" y="1207024"/>
              <a:ext cx="2888162" cy="890462"/>
            </a:xfrm>
            <a:custGeom>
              <a:avLst/>
              <a:gdLst>
                <a:gd name="connsiteX0" fmla="*/ 0 w 2888162"/>
                <a:gd name="connsiteY0" fmla="*/ 205171 h 1231000"/>
                <a:gd name="connsiteX1" fmla="*/ 205171 w 2888162"/>
                <a:gd name="connsiteY1" fmla="*/ 0 h 1231000"/>
                <a:gd name="connsiteX2" fmla="*/ 2682991 w 2888162"/>
                <a:gd name="connsiteY2" fmla="*/ 0 h 1231000"/>
                <a:gd name="connsiteX3" fmla="*/ 2888162 w 2888162"/>
                <a:gd name="connsiteY3" fmla="*/ 205171 h 1231000"/>
                <a:gd name="connsiteX4" fmla="*/ 2888162 w 2888162"/>
                <a:gd name="connsiteY4" fmla="*/ 1025829 h 1231000"/>
                <a:gd name="connsiteX5" fmla="*/ 2682991 w 2888162"/>
                <a:gd name="connsiteY5" fmla="*/ 1231000 h 1231000"/>
                <a:gd name="connsiteX6" fmla="*/ 205171 w 2888162"/>
                <a:gd name="connsiteY6" fmla="*/ 1231000 h 1231000"/>
                <a:gd name="connsiteX7" fmla="*/ 0 w 2888162"/>
                <a:gd name="connsiteY7" fmla="*/ 1025829 h 1231000"/>
                <a:gd name="connsiteX8" fmla="*/ 0 w 2888162"/>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162" h="1231000">
                  <a:moveTo>
                    <a:pt x="0" y="205171"/>
                  </a:moveTo>
                  <a:cubicBezTo>
                    <a:pt x="0" y="91858"/>
                    <a:pt x="91858" y="0"/>
                    <a:pt x="205171" y="0"/>
                  </a:cubicBezTo>
                  <a:lnTo>
                    <a:pt x="2682991" y="0"/>
                  </a:lnTo>
                  <a:cubicBezTo>
                    <a:pt x="2796304" y="0"/>
                    <a:pt x="2888162" y="91858"/>
                    <a:pt x="2888162" y="205171"/>
                  </a:cubicBezTo>
                  <a:lnTo>
                    <a:pt x="2888162" y="1025829"/>
                  </a:lnTo>
                  <a:cubicBezTo>
                    <a:pt x="2888162" y="1139142"/>
                    <a:pt x="2796304" y="1231000"/>
                    <a:pt x="2682991"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750888" lvl="0" indent="0" algn="l" defTabSz="573088">
                <a:lnSpc>
                  <a:spcPts val="3200"/>
                </a:lnSpc>
                <a:spcBef>
                  <a:spcPct val="0"/>
                </a:spcBef>
                <a:spcAft>
                  <a:spcPts val="1200"/>
                </a:spcAft>
                <a:buNone/>
              </a:pPr>
              <a:r>
                <a:rPr lang="en-US" sz="2600" kern="1200" dirty="0"/>
                <a:t>Control</a:t>
              </a:r>
            </a:p>
          </p:txBody>
        </p:sp>
        <p:sp>
          <p:nvSpPr>
            <p:cNvPr id="14" name="Freeform: Shape 13">
              <a:extLst>
                <a:ext uri="{FF2B5EF4-FFF2-40B4-BE49-F238E27FC236}">
                  <a16:creationId xmlns:a16="http://schemas.microsoft.com/office/drawing/2014/main" id="{AA6F7495-D2C1-440C-8574-B824BC107D83}"/>
                </a:ext>
              </a:extLst>
            </p:cNvPr>
            <p:cNvSpPr/>
            <p:nvPr/>
          </p:nvSpPr>
          <p:spPr>
            <a:xfrm>
              <a:off x="3591212" y="2412133"/>
              <a:ext cx="3377339" cy="1088533"/>
            </a:xfrm>
            <a:custGeom>
              <a:avLst/>
              <a:gdLst>
                <a:gd name="connsiteX0" fmla="*/ 0 w 3535731"/>
                <a:gd name="connsiteY0" fmla="*/ 160826 h 1286604"/>
                <a:gd name="connsiteX1" fmla="*/ 2892429 w 3535731"/>
                <a:gd name="connsiteY1" fmla="*/ 160826 h 1286604"/>
                <a:gd name="connsiteX2" fmla="*/ 2892429 w 3535731"/>
                <a:gd name="connsiteY2" fmla="*/ 0 h 1286604"/>
                <a:gd name="connsiteX3" fmla="*/ 3535731 w 3535731"/>
                <a:gd name="connsiteY3" fmla="*/ 643302 h 1286604"/>
                <a:gd name="connsiteX4" fmla="*/ 2892429 w 3535731"/>
                <a:gd name="connsiteY4" fmla="*/ 1286604 h 1286604"/>
                <a:gd name="connsiteX5" fmla="*/ 2892429 w 3535731"/>
                <a:gd name="connsiteY5" fmla="*/ 1125779 h 1286604"/>
                <a:gd name="connsiteX6" fmla="*/ 0 w 3535731"/>
                <a:gd name="connsiteY6" fmla="*/ 1125779 h 1286604"/>
                <a:gd name="connsiteX7" fmla="*/ 0 w 3535731"/>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731" h="1286604">
                  <a:moveTo>
                    <a:pt x="0" y="160826"/>
                  </a:moveTo>
                  <a:lnTo>
                    <a:pt x="2892429" y="160826"/>
                  </a:lnTo>
                  <a:lnTo>
                    <a:pt x="2892429" y="0"/>
                  </a:lnTo>
                  <a:lnTo>
                    <a:pt x="3535731" y="643302"/>
                  </a:lnTo>
                  <a:lnTo>
                    <a:pt x="2892429" y="1286604"/>
                  </a:lnTo>
                  <a:lnTo>
                    <a:pt x="2892429"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solidFill>
                    <a:schemeClr val="tx1"/>
                  </a:solidFill>
                </a:rPr>
                <a:t>Use absorbent material.</a:t>
              </a:r>
            </a:p>
          </p:txBody>
        </p:sp>
        <p:sp>
          <p:nvSpPr>
            <p:cNvPr id="17" name="Freeform: Shape 16">
              <a:extLst>
                <a:ext uri="{FF2B5EF4-FFF2-40B4-BE49-F238E27FC236}">
                  <a16:creationId xmlns:a16="http://schemas.microsoft.com/office/drawing/2014/main" id="{206CB93C-AC9F-4E5F-932B-3F6CD34B200A}"/>
                </a:ext>
              </a:extLst>
            </p:cNvPr>
            <p:cNvSpPr/>
            <p:nvPr/>
          </p:nvSpPr>
          <p:spPr>
            <a:xfrm>
              <a:off x="395807" y="2511168"/>
              <a:ext cx="2853704" cy="890462"/>
            </a:xfrm>
            <a:custGeom>
              <a:avLst/>
              <a:gdLst>
                <a:gd name="connsiteX0" fmla="*/ 0 w 2853704"/>
                <a:gd name="connsiteY0" fmla="*/ 205171 h 1231000"/>
                <a:gd name="connsiteX1" fmla="*/ 205171 w 2853704"/>
                <a:gd name="connsiteY1" fmla="*/ 0 h 1231000"/>
                <a:gd name="connsiteX2" fmla="*/ 2648533 w 2853704"/>
                <a:gd name="connsiteY2" fmla="*/ 0 h 1231000"/>
                <a:gd name="connsiteX3" fmla="*/ 2853704 w 2853704"/>
                <a:gd name="connsiteY3" fmla="*/ 205171 h 1231000"/>
                <a:gd name="connsiteX4" fmla="*/ 2853704 w 2853704"/>
                <a:gd name="connsiteY4" fmla="*/ 1025829 h 1231000"/>
                <a:gd name="connsiteX5" fmla="*/ 2648533 w 2853704"/>
                <a:gd name="connsiteY5" fmla="*/ 1231000 h 1231000"/>
                <a:gd name="connsiteX6" fmla="*/ 205171 w 2853704"/>
                <a:gd name="connsiteY6" fmla="*/ 1231000 h 1231000"/>
                <a:gd name="connsiteX7" fmla="*/ 0 w 2853704"/>
                <a:gd name="connsiteY7" fmla="*/ 1025829 h 1231000"/>
                <a:gd name="connsiteX8" fmla="*/ 0 w 285370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3704" h="1231000">
                  <a:moveTo>
                    <a:pt x="0" y="205171"/>
                  </a:moveTo>
                  <a:cubicBezTo>
                    <a:pt x="0" y="91858"/>
                    <a:pt x="91858" y="0"/>
                    <a:pt x="205171" y="0"/>
                  </a:cubicBezTo>
                  <a:lnTo>
                    <a:pt x="2648533" y="0"/>
                  </a:lnTo>
                  <a:cubicBezTo>
                    <a:pt x="2761846" y="0"/>
                    <a:pt x="2853704" y="91858"/>
                    <a:pt x="2853704" y="205171"/>
                  </a:cubicBezTo>
                  <a:lnTo>
                    <a:pt x="2853704" y="1025829"/>
                  </a:lnTo>
                  <a:cubicBezTo>
                    <a:pt x="2853704" y="1139142"/>
                    <a:pt x="2761846" y="1231000"/>
                    <a:pt x="264853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79450" lvl="0" indent="-9525" algn="l" defTabSz="1155700">
                <a:lnSpc>
                  <a:spcPts val="3200"/>
                </a:lnSpc>
                <a:spcBef>
                  <a:spcPct val="0"/>
                </a:spcBef>
                <a:spcAft>
                  <a:spcPts val="1200"/>
                </a:spcAft>
                <a:buNone/>
                <a:tabLst>
                  <a:tab pos="742950" algn="l"/>
                </a:tabLst>
              </a:pPr>
              <a:r>
                <a:rPr lang="en-US" sz="2600" kern="1200" dirty="0"/>
                <a:t> Contain</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10422"/>
            <a:ext cx="10515600" cy="890461"/>
          </a:xfrm>
          <a:ln>
            <a:noFill/>
          </a:ln>
        </p:spPr>
        <p:txBody>
          <a:bodyPr/>
          <a:lstStyle/>
          <a:p>
            <a:r>
              <a:rPr lang="en-US" b="1" dirty="0"/>
              <a:t>The Four C’s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31924" y="1318448"/>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28268" y="2613440"/>
            <a:ext cx="673777" cy="673777"/>
          </a:xfrm>
          <a:prstGeom prst="rect">
            <a:avLst/>
          </a:prstGeom>
        </p:spPr>
      </p:pic>
      <p:grpSp>
        <p:nvGrpSpPr>
          <p:cNvPr id="22" name="Group 21">
            <a:extLst>
              <a:ext uri="{FF2B5EF4-FFF2-40B4-BE49-F238E27FC236}">
                <a16:creationId xmlns:a16="http://schemas.microsoft.com/office/drawing/2014/main" id="{8E99D564-180F-4BA2-8A65-C5D1E1CA5F4A}"/>
              </a:ext>
            </a:extLst>
          </p:cNvPr>
          <p:cNvGrpSpPr/>
          <p:nvPr/>
        </p:nvGrpSpPr>
        <p:grpSpPr>
          <a:xfrm>
            <a:off x="350926" y="3657345"/>
            <a:ext cx="6645668" cy="2424820"/>
            <a:chOff x="424822" y="3618900"/>
            <a:chExt cx="6645668" cy="2424820"/>
          </a:xfrm>
        </p:grpSpPr>
        <p:sp>
          <p:nvSpPr>
            <p:cNvPr id="24" name="Freeform: Shape 23">
              <a:extLst>
                <a:ext uri="{FF2B5EF4-FFF2-40B4-BE49-F238E27FC236}">
                  <a16:creationId xmlns:a16="http://schemas.microsoft.com/office/drawing/2014/main" id="{A85C965C-9EAA-4DCE-B222-2B07B128CB06}"/>
                </a:ext>
              </a:extLst>
            </p:cNvPr>
            <p:cNvSpPr/>
            <p:nvPr/>
          </p:nvSpPr>
          <p:spPr>
            <a:xfrm>
              <a:off x="3693150" y="3618900"/>
              <a:ext cx="3377340" cy="1088533"/>
            </a:xfrm>
            <a:custGeom>
              <a:avLst/>
              <a:gdLst>
                <a:gd name="connsiteX0" fmla="*/ 0 w 3464744"/>
                <a:gd name="connsiteY0" fmla="*/ 156617 h 1252936"/>
                <a:gd name="connsiteX1" fmla="*/ 2838276 w 3464744"/>
                <a:gd name="connsiteY1" fmla="*/ 156617 h 1252936"/>
                <a:gd name="connsiteX2" fmla="*/ 2838276 w 3464744"/>
                <a:gd name="connsiteY2" fmla="*/ 0 h 1252936"/>
                <a:gd name="connsiteX3" fmla="*/ 3464744 w 3464744"/>
                <a:gd name="connsiteY3" fmla="*/ 626468 h 1252936"/>
                <a:gd name="connsiteX4" fmla="*/ 2838276 w 3464744"/>
                <a:gd name="connsiteY4" fmla="*/ 1252936 h 1252936"/>
                <a:gd name="connsiteX5" fmla="*/ 2838276 w 3464744"/>
                <a:gd name="connsiteY5" fmla="*/ 1096319 h 1252936"/>
                <a:gd name="connsiteX6" fmla="*/ 0 w 3464744"/>
                <a:gd name="connsiteY6" fmla="*/ 1096319 h 1252936"/>
                <a:gd name="connsiteX7" fmla="*/ 0 w 3464744"/>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744" h="1252936">
                  <a:moveTo>
                    <a:pt x="0" y="156617"/>
                  </a:moveTo>
                  <a:lnTo>
                    <a:pt x="2838276" y="156617"/>
                  </a:lnTo>
                  <a:lnTo>
                    <a:pt x="2838276" y="0"/>
                  </a:lnTo>
                  <a:lnTo>
                    <a:pt x="3464744" y="626468"/>
                  </a:lnTo>
                  <a:lnTo>
                    <a:pt x="2838276" y="1252936"/>
                  </a:lnTo>
                  <a:lnTo>
                    <a:pt x="2838276"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28600" lvl="1" indent="0" algn="l" defTabSz="889000">
                <a:lnSpc>
                  <a:spcPct val="90000"/>
                </a:lnSpc>
                <a:spcBef>
                  <a:spcPct val="0"/>
                </a:spcBef>
                <a:spcAft>
                  <a:spcPct val="15000"/>
                </a:spcAft>
                <a:buNone/>
              </a:pPr>
              <a:r>
                <a:rPr lang="en-US" sz="2000" kern="1200" dirty="0">
                  <a:solidFill>
                    <a:schemeClr val="tx1"/>
                  </a:solidFill>
                </a:rPr>
                <a:t>Dispose of waste according to label.</a:t>
              </a:r>
            </a:p>
          </p:txBody>
        </p:sp>
        <p:sp>
          <p:nvSpPr>
            <p:cNvPr id="25" name="Freeform: Shape 24">
              <a:extLst>
                <a:ext uri="{FF2B5EF4-FFF2-40B4-BE49-F238E27FC236}">
                  <a16:creationId xmlns:a16="http://schemas.microsoft.com/office/drawing/2014/main" id="{2D3D90CC-4C09-481A-A556-AAB49AF10B30}"/>
                </a:ext>
              </a:extLst>
            </p:cNvPr>
            <p:cNvSpPr/>
            <p:nvPr/>
          </p:nvSpPr>
          <p:spPr>
            <a:xfrm>
              <a:off x="424822" y="3717935"/>
              <a:ext cx="2924220" cy="890462"/>
            </a:xfrm>
            <a:custGeom>
              <a:avLst/>
              <a:gdLst>
                <a:gd name="connsiteX0" fmla="*/ 0 w 2924220"/>
                <a:gd name="connsiteY0" fmla="*/ 210337 h 1261995"/>
                <a:gd name="connsiteX1" fmla="*/ 210337 w 2924220"/>
                <a:gd name="connsiteY1" fmla="*/ 0 h 1261995"/>
                <a:gd name="connsiteX2" fmla="*/ 2713883 w 2924220"/>
                <a:gd name="connsiteY2" fmla="*/ 0 h 1261995"/>
                <a:gd name="connsiteX3" fmla="*/ 2924220 w 2924220"/>
                <a:gd name="connsiteY3" fmla="*/ 210337 h 1261995"/>
                <a:gd name="connsiteX4" fmla="*/ 2924220 w 2924220"/>
                <a:gd name="connsiteY4" fmla="*/ 1051658 h 1261995"/>
                <a:gd name="connsiteX5" fmla="*/ 2713883 w 2924220"/>
                <a:gd name="connsiteY5" fmla="*/ 1261995 h 1261995"/>
                <a:gd name="connsiteX6" fmla="*/ 210337 w 2924220"/>
                <a:gd name="connsiteY6" fmla="*/ 1261995 h 1261995"/>
                <a:gd name="connsiteX7" fmla="*/ 0 w 2924220"/>
                <a:gd name="connsiteY7" fmla="*/ 1051658 h 1261995"/>
                <a:gd name="connsiteX8" fmla="*/ 0 w 2924220"/>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4220" h="1261995">
                  <a:moveTo>
                    <a:pt x="0" y="210337"/>
                  </a:moveTo>
                  <a:cubicBezTo>
                    <a:pt x="0" y="94171"/>
                    <a:pt x="94171" y="0"/>
                    <a:pt x="210337" y="0"/>
                  </a:cubicBezTo>
                  <a:lnTo>
                    <a:pt x="2713883" y="0"/>
                  </a:lnTo>
                  <a:cubicBezTo>
                    <a:pt x="2830049" y="0"/>
                    <a:pt x="2924220" y="94171"/>
                    <a:pt x="2924220" y="210337"/>
                  </a:cubicBezTo>
                  <a:lnTo>
                    <a:pt x="2924220" y="1051658"/>
                  </a:lnTo>
                  <a:cubicBezTo>
                    <a:pt x="2924220" y="1167824"/>
                    <a:pt x="2830049" y="1261995"/>
                    <a:pt x="2713883"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600" kern="1200" dirty="0"/>
                <a:t>Clean up</a:t>
              </a:r>
            </a:p>
          </p:txBody>
        </p:sp>
        <p:sp>
          <p:nvSpPr>
            <p:cNvPr id="26" name="Freeform: Shape 25">
              <a:extLst>
                <a:ext uri="{FF2B5EF4-FFF2-40B4-BE49-F238E27FC236}">
                  <a16:creationId xmlns:a16="http://schemas.microsoft.com/office/drawing/2014/main" id="{3C98D840-C468-4294-A8B8-1B7EC592143D}"/>
                </a:ext>
              </a:extLst>
            </p:cNvPr>
            <p:cNvSpPr/>
            <p:nvPr/>
          </p:nvSpPr>
          <p:spPr>
            <a:xfrm>
              <a:off x="3692178" y="4913261"/>
              <a:ext cx="3378312" cy="1130459"/>
            </a:xfrm>
            <a:custGeom>
              <a:avLst/>
              <a:gdLst>
                <a:gd name="connsiteX0" fmla="*/ 0 w 3427287"/>
                <a:gd name="connsiteY0" fmla="*/ 156617 h 1252936"/>
                <a:gd name="connsiteX1" fmla="*/ 2800819 w 3427287"/>
                <a:gd name="connsiteY1" fmla="*/ 156617 h 1252936"/>
                <a:gd name="connsiteX2" fmla="*/ 2800819 w 3427287"/>
                <a:gd name="connsiteY2" fmla="*/ 0 h 1252936"/>
                <a:gd name="connsiteX3" fmla="*/ 3427287 w 3427287"/>
                <a:gd name="connsiteY3" fmla="*/ 626468 h 1252936"/>
                <a:gd name="connsiteX4" fmla="*/ 2800819 w 3427287"/>
                <a:gd name="connsiteY4" fmla="*/ 1252936 h 1252936"/>
                <a:gd name="connsiteX5" fmla="*/ 2800819 w 3427287"/>
                <a:gd name="connsiteY5" fmla="*/ 1096319 h 1252936"/>
                <a:gd name="connsiteX6" fmla="*/ 0 w 3427287"/>
                <a:gd name="connsiteY6" fmla="*/ 1096319 h 1252936"/>
                <a:gd name="connsiteX7" fmla="*/ 0 w 3427287"/>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7287" h="1252936">
                  <a:moveTo>
                    <a:pt x="0" y="156617"/>
                  </a:moveTo>
                  <a:lnTo>
                    <a:pt x="2800819" y="156617"/>
                  </a:lnTo>
                  <a:lnTo>
                    <a:pt x="2800819" y="0"/>
                  </a:lnTo>
                  <a:lnTo>
                    <a:pt x="3427287" y="626468"/>
                  </a:lnTo>
                  <a:lnTo>
                    <a:pt x="2800819" y="1252936"/>
                  </a:lnTo>
                  <a:lnTo>
                    <a:pt x="2800819"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t>Report to your supervisor and other required authorities.</a:t>
              </a:r>
            </a:p>
          </p:txBody>
        </p:sp>
        <p:sp>
          <p:nvSpPr>
            <p:cNvPr id="27" name="Freeform: Shape 26">
              <a:extLst>
                <a:ext uri="{FF2B5EF4-FFF2-40B4-BE49-F238E27FC236}">
                  <a16:creationId xmlns:a16="http://schemas.microsoft.com/office/drawing/2014/main" id="{3AF17F82-E7D5-4CB9-859E-261E3CC501EA}"/>
                </a:ext>
              </a:extLst>
            </p:cNvPr>
            <p:cNvSpPr/>
            <p:nvPr/>
          </p:nvSpPr>
          <p:spPr>
            <a:xfrm>
              <a:off x="424822" y="5068643"/>
              <a:ext cx="2963621" cy="890463"/>
            </a:xfrm>
            <a:custGeom>
              <a:avLst/>
              <a:gdLst>
                <a:gd name="connsiteX0" fmla="*/ 0 w 2963621"/>
                <a:gd name="connsiteY0" fmla="*/ 208827 h 1252936"/>
                <a:gd name="connsiteX1" fmla="*/ 208827 w 2963621"/>
                <a:gd name="connsiteY1" fmla="*/ 0 h 1252936"/>
                <a:gd name="connsiteX2" fmla="*/ 2754794 w 2963621"/>
                <a:gd name="connsiteY2" fmla="*/ 0 h 1252936"/>
                <a:gd name="connsiteX3" fmla="*/ 2963621 w 2963621"/>
                <a:gd name="connsiteY3" fmla="*/ 208827 h 1252936"/>
                <a:gd name="connsiteX4" fmla="*/ 2963621 w 2963621"/>
                <a:gd name="connsiteY4" fmla="*/ 1044109 h 1252936"/>
                <a:gd name="connsiteX5" fmla="*/ 2754794 w 2963621"/>
                <a:gd name="connsiteY5" fmla="*/ 1252936 h 1252936"/>
                <a:gd name="connsiteX6" fmla="*/ 208827 w 2963621"/>
                <a:gd name="connsiteY6" fmla="*/ 1252936 h 1252936"/>
                <a:gd name="connsiteX7" fmla="*/ 0 w 2963621"/>
                <a:gd name="connsiteY7" fmla="*/ 1044109 h 1252936"/>
                <a:gd name="connsiteX8" fmla="*/ 0 w 2963621"/>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621" h="1252936">
                  <a:moveTo>
                    <a:pt x="0" y="208827"/>
                  </a:moveTo>
                  <a:cubicBezTo>
                    <a:pt x="0" y="93495"/>
                    <a:pt x="93495" y="0"/>
                    <a:pt x="208827" y="0"/>
                  </a:cubicBezTo>
                  <a:lnTo>
                    <a:pt x="2754794" y="0"/>
                  </a:lnTo>
                  <a:cubicBezTo>
                    <a:pt x="2870126" y="0"/>
                    <a:pt x="2963621" y="93495"/>
                    <a:pt x="2963621" y="208827"/>
                  </a:cubicBezTo>
                  <a:lnTo>
                    <a:pt x="2963621" y="1044109"/>
                  </a:lnTo>
                  <a:cubicBezTo>
                    <a:pt x="2963621" y="1159441"/>
                    <a:pt x="2870126" y="1252936"/>
                    <a:pt x="2754794"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600" kern="1200" dirty="0"/>
                <a:t>Contact</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31924" y="389388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24822" y="5323774"/>
            <a:ext cx="673777" cy="673777"/>
          </a:xfrm>
          <a:prstGeom prst="rect">
            <a:avLst/>
          </a:prstGeom>
        </p:spPr>
      </p:pic>
      <p:sp>
        <p:nvSpPr>
          <p:cNvPr id="16" name="TextBox 15">
            <a:extLst>
              <a:ext uri="{FF2B5EF4-FFF2-40B4-BE49-F238E27FC236}">
                <a16:creationId xmlns:a16="http://schemas.microsoft.com/office/drawing/2014/main" id="{E564A30F-CE88-4A73-9054-6C7F5DD4308B}"/>
              </a:ext>
            </a:extLst>
          </p:cNvPr>
          <p:cNvSpPr txBox="1"/>
          <p:nvPr/>
        </p:nvSpPr>
        <p:spPr>
          <a:xfrm>
            <a:off x="9745694" y="2737325"/>
            <a:ext cx="1719093" cy="584775"/>
          </a:xfrm>
          <a:prstGeom prst="rect">
            <a:avLst/>
          </a:prstGeom>
          <a:noFill/>
          <a:effectLst>
            <a:softEdge rad="190500"/>
          </a:effectLst>
        </p:spPr>
        <p:txBody>
          <a:bodyPr wrap="square" rtlCol="0">
            <a:spAutoFit/>
          </a:bodyPr>
          <a:lstStyle/>
          <a:p>
            <a:r>
              <a:rPr lang="en-US" sz="3200" dirty="0">
                <a:solidFill>
                  <a:schemeClr val="bg1"/>
                </a:solidFill>
              </a:rPr>
              <a:t>Contain</a:t>
            </a:r>
            <a:endParaRPr lang="en-US" sz="2400" dirty="0">
              <a:solidFill>
                <a:schemeClr val="bg1"/>
              </a:solidFill>
            </a:endParaRPr>
          </a:p>
        </p:txBody>
      </p:sp>
      <p:sp>
        <p:nvSpPr>
          <p:cNvPr id="18" name="TextBox 17">
            <a:extLst>
              <a:ext uri="{FF2B5EF4-FFF2-40B4-BE49-F238E27FC236}">
                <a16:creationId xmlns:a16="http://schemas.microsoft.com/office/drawing/2014/main" id="{A5C9D6A7-C04B-45E0-89BC-C507A4D5BD67}"/>
              </a:ext>
            </a:extLst>
          </p:cNvPr>
          <p:cNvSpPr txBox="1"/>
          <p:nvPr/>
        </p:nvSpPr>
        <p:spPr>
          <a:xfrm>
            <a:off x="7197585" y="5934066"/>
            <a:ext cx="1939050" cy="584775"/>
          </a:xfrm>
          <a:prstGeom prst="rect">
            <a:avLst/>
          </a:prstGeom>
          <a:noFill/>
          <a:effectLst>
            <a:softEdge rad="190500"/>
          </a:effectLst>
        </p:spPr>
        <p:txBody>
          <a:bodyPr wrap="square" rtlCol="0">
            <a:spAutoFit/>
          </a:bodyPr>
          <a:lstStyle/>
          <a:p>
            <a:r>
              <a:rPr lang="en-US" sz="3200" dirty="0">
                <a:solidFill>
                  <a:schemeClr val="bg1"/>
                </a:solidFill>
              </a:rPr>
              <a:t>Clean up</a:t>
            </a:r>
          </a:p>
        </p:txBody>
      </p:sp>
      <p:sp>
        <p:nvSpPr>
          <p:cNvPr id="20" name="TextBox 19">
            <a:extLst>
              <a:ext uri="{FF2B5EF4-FFF2-40B4-BE49-F238E27FC236}">
                <a16:creationId xmlns:a16="http://schemas.microsoft.com/office/drawing/2014/main" id="{AFAF48CF-E8B0-468A-9FDC-5647FA9E74D3}"/>
              </a:ext>
            </a:extLst>
          </p:cNvPr>
          <p:cNvSpPr txBox="1"/>
          <p:nvPr/>
        </p:nvSpPr>
        <p:spPr>
          <a:xfrm>
            <a:off x="7830165" y="2546009"/>
            <a:ext cx="1575267" cy="584775"/>
          </a:xfrm>
          <a:prstGeom prst="rect">
            <a:avLst/>
          </a:prstGeom>
          <a:noFill/>
          <a:effectLst>
            <a:softEdge rad="190500"/>
          </a:effectLst>
        </p:spPr>
        <p:txBody>
          <a:bodyPr wrap="square" rtlCol="0">
            <a:spAutoFit/>
          </a:bodyPr>
          <a:lstStyle/>
          <a:p>
            <a:r>
              <a:rPr lang="en-US" sz="3200" dirty="0">
                <a:solidFill>
                  <a:schemeClr val="bg1"/>
                </a:solidFill>
              </a:rPr>
              <a:t>Control</a:t>
            </a:r>
            <a:endParaRPr lang="en-US" sz="2400" dirty="0">
              <a:solidFill>
                <a:schemeClr val="bg1"/>
              </a:solidFill>
            </a:endParaRPr>
          </a:p>
        </p:txBody>
      </p:sp>
      <p:sp>
        <p:nvSpPr>
          <p:cNvPr id="23" name="TextBox 22">
            <a:extLst>
              <a:ext uri="{FF2B5EF4-FFF2-40B4-BE49-F238E27FC236}">
                <a16:creationId xmlns:a16="http://schemas.microsoft.com/office/drawing/2014/main" id="{4A9578F0-4DDD-4B3F-8737-E4DDE953A1FB}"/>
              </a:ext>
            </a:extLst>
          </p:cNvPr>
          <p:cNvSpPr txBox="1"/>
          <p:nvPr/>
        </p:nvSpPr>
        <p:spPr>
          <a:xfrm>
            <a:off x="10131762" y="6162803"/>
            <a:ext cx="1653838" cy="584775"/>
          </a:xfrm>
          <a:prstGeom prst="rect">
            <a:avLst/>
          </a:prstGeom>
          <a:noFill/>
          <a:effectLst>
            <a:softEdge rad="190500"/>
          </a:effectLst>
        </p:spPr>
        <p:txBody>
          <a:bodyPr wrap="square" rtlCol="0">
            <a:spAutoFit/>
          </a:bodyPr>
          <a:lstStyle/>
          <a:p>
            <a:r>
              <a:rPr lang="en-US" sz="3200" dirty="0">
                <a:solidFill>
                  <a:schemeClr val="bg1"/>
                </a:solidFill>
              </a:rPr>
              <a:t>Contact</a:t>
            </a:r>
            <a:endParaRPr lang="en-US" sz="2400" dirty="0">
              <a:solidFill>
                <a:schemeClr val="bg1"/>
              </a:solidFill>
            </a:endParaRPr>
          </a:p>
        </p:txBody>
      </p:sp>
    </p:spTree>
    <p:extLst>
      <p:ext uri="{BB962C8B-B14F-4D97-AF65-F5344CB8AC3E}">
        <p14:creationId xmlns:p14="http://schemas.microsoft.com/office/powerpoint/2010/main" val="2687449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2C57BD-5145-4833-99B7-F2B0CCC9CF8F}"/>
              </a:ext>
            </a:extLst>
          </p:cNvPr>
          <p:cNvSpPr>
            <a:spLocks noGrp="1"/>
          </p:cNvSpPr>
          <p:nvPr>
            <p:ph type="title"/>
          </p:nvPr>
        </p:nvSpPr>
        <p:spPr>
          <a:xfrm>
            <a:off x="1260778" y="1217210"/>
            <a:ext cx="10515600" cy="1298414"/>
          </a:xfrm>
        </p:spPr>
        <p:txBody>
          <a:bodyPr>
            <a:normAutofit/>
          </a:bodyPr>
          <a:lstStyle/>
          <a:p>
            <a:r>
              <a:rPr lang="en-US" sz="4800" dirty="0"/>
              <a:t>Personal Protective Equipment (PPE)</a:t>
            </a:r>
          </a:p>
        </p:txBody>
      </p:sp>
    </p:spTree>
    <p:extLst>
      <p:ext uri="{BB962C8B-B14F-4D97-AF65-F5344CB8AC3E}">
        <p14:creationId xmlns:p14="http://schemas.microsoft.com/office/powerpoint/2010/main" val="4169693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9CEF91-E16A-48C9-A48B-83A260F6D5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87" y="1273620"/>
            <a:ext cx="5593080" cy="5425440"/>
          </a:xfrm>
          <a:prstGeom prst="rect">
            <a:avLst/>
          </a:prstGeom>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03366" y="158940"/>
            <a:ext cx="10515600" cy="861348"/>
          </a:xfrm>
        </p:spPr>
        <p:txBody>
          <a:bodyPr vert="horz" lIns="91440" tIns="45720" rIns="91440" bIns="45720" rtlCol="0" anchor="b">
            <a:normAutofit/>
          </a:bodyPr>
          <a:lstStyle/>
          <a:p>
            <a:r>
              <a:rPr lang="en-US" kern="1200" dirty="0">
                <a:solidFill>
                  <a:schemeClr val="tx1"/>
                </a:solidFill>
                <a:latin typeface="+mj-lt"/>
                <a:ea typeface="+mj-ea"/>
                <a:cs typeface="+mj-cs"/>
              </a:rPr>
              <a:t>Personal Protective Equipment (PPE)</a:t>
            </a:r>
          </a:p>
        </p:txBody>
      </p:sp>
      <p:sp>
        <p:nvSpPr>
          <p:cNvPr id="12" name="Oval 11">
            <a:extLst>
              <a:ext uri="{FF2B5EF4-FFF2-40B4-BE49-F238E27FC236}">
                <a16:creationId xmlns:a16="http://schemas.microsoft.com/office/drawing/2014/main" id="{9F13F78F-6F7B-4E34-A111-59CA80339FF2}"/>
              </a:ext>
            </a:extLst>
          </p:cNvPr>
          <p:cNvSpPr/>
          <p:nvPr/>
        </p:nvSpPr>
        <p:spPr>
          <a:xfrm>
            <a:off x="5654743" y="1829363"/>
            <a:ext cx="4575652" cy="972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387774-41E7-4545-A2FD-4D6A24EE3E95}"/>
              </a:ext>
            </a:extLst>
          </p:cNvPr>
          <p:cNvSpPr/>
          <p:nvPr/>
        </p:nvSpPr>
        <p:spPr>
          <a:xfrm>
            <a:off x="420629" y="1638603"/>
            <a:ext cx="4374655" cy="3402363"/>
          </a:xfrm>
          <a:prstGeom prst="rect">
            <a:avLst/>
          </a:prstGeom>
        </p:spPr>
        <p:txBody>
          <a:bodyPr vert="horz" lIns="91440" tIns="45720" rIns="91440" bIns="45720" rtlCol="0" anchor="t">
            <a:normAutofit/>
          </a:bodyPr>
          <a:lstStyle/>
          <a:p>
            <a:pPr lvl="0">
              <a:lnSpc>
                <a:spcPct val="90000"/>
              </a:lnSpc>
              <a:spcAft>
                <a:spcPts val="600"/>
              </a:spcAft>
            </a:pPr>
            <a:r>
              <a:rPr lang="en-US" sz="2800" b="1" dirty="0">
                <a:latin typeface="+mj-lt"/>
              </a:rPr>
              <a:t>Use PPE required on the label.</a:t>
            </a:r>
            <a:endParaRPr lang="en-US" sz="2000" b="1" dirty="0">
              <a:latin typeface="+mj-lt"/>
            </a:endParaRPr>
          </a:p>
        </p:txBody>
      </p:sp>
      <p:cxnSp>
        <p:nvCxnSpPr>
          <p:cNvPr id="16" name="Straight Arrow Connector 15">
            <a:extLst>
              <a:ext uri="{FF2B5EF4-FFF2-40B4-BE49-F238E27FC236}">
                <a16:creationId xmlns:a16="http://schemas.microsoft.com/office/drawing/2014/main" id="{185D338D-8A1C-4698-BA20-F4C90ECE3244}"/>
              </a:ext>
            </a:extLst>
          </p:cNvPr>
          <p:cNvCxnSpPr>
            <a:cxnSpLocks/>
          </p:cNvCxnSpPr>
          <p:nvPr/>
        </p:nvCxnSpPr>
        <p:spPr>
          <a:xfrm>
            <a:off x="1828800" y="2198914"/>
            <a:ext cx="3712029" cy="185057"/>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733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04520" y="18006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53720" y="1411226"/>
            <a:ext cx="570411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Wear</a:t>
            </a:r>
            <a:r>
              <a:rPr lang="en-US" sz="2400" dirty="0"/>
              <a:t> the PPE required by the label.</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53720" y="2974850"/>
            <a:ext cx="570411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Clean</a:t>
            </a:r>
            <a:r>
              <a:rPr lang="en-US" sz="2400" dirty="0"/>
              <a:t> reusable PPE properly.</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53720" y="4538473"/>
            <a:ext cx="5704114" cy="1360303"/>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Discard</a:t>
            </a:r>
            <a:r>
              <a:rPr lang="en-US" sz="2400" dirty="0"/>
              <a:t> disposable PPE and PPE that is damaged or saturated with pesticides.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592" y="1540766"/>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552" y="4748786"/>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0504" y="3156206"/>
            <a:ext cx="810768" cy="810768"/>
          </a:xfrm>
          <a:prstGeom prst="rect">
            <a:avLst/>
          </a:prstGeom>
        </p:spPr>
      </p:pic>
      <p:pic>
        <p:nvPicPr>
          <p:cNvPr id="10" name="Picture 9" descr="A picture containing person, indoor, bedclothes&#10;&#10;Description automatically generated">
            <a:extLst>
              <a:ext uri="{FF2B5EF4-FFF2-40B4-BE49-F238E27FC236}">
                <a16:creationId xmlns:a16="http://schemas.microsoft.com/office/drawing/2014/main" id="{3BE91567-7D88-47A6-8C4C-A7F891481A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7008" y="352064"/>
            <a:ext cx="4001886" cy="2290553"/>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indoor, person&#10;&#10;Description automatically generated">
            <a:extLst>
              <a:ext uri="{FF2B5EF4-FFF2-40B4-BE49-F238E27FC236}">
                <a16:creationId xmlns:a16="http://schemas.microsoft.com/office/drawing/2014/main" id="{6F839F3B-8A50-488F-B1E3-ABA5D59432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72735" y="4053840"/>
            <a:ext cx="3510432" cy="2624100"/>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D4B5FC9D-9736-43C6-BB0C-DCBA4D2F60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36511" y="2179830"/>
            <a:ext cx="3312160" cy="216167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22996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C22A0-1BCD-482F-857C-24CD95117E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97505" y="0"/>
            <a:ext cx="6294495" cy="353560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28C8EB94-17B2-4BA9-9D88-C4587C904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7504" y="3769360"/>
            <a:ext cx="6294495" cy="308864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65480" y="2856420"/>
            <a:ext cx="10515600" cy="806768"/>
          </a:xfrm>
        </p:spPr>
        <p:txBody>
          <a:bodyPr vert="horz" lIns="91440" tIns="45720" rIns="91440" bIns="45720" rtlCol="0" anchor="b">
            <a:noAutofit/>
          </a:bodyPr>
          <a:lstStyle/>
          <a:p>
            <a:r>
              <a:rPr lang="en-US" kern="1200" dirty="0">
                <a:solidFill>
                  <a:schemeClr val="tx1"/>
                </a:solidFill>
                <a:latin typeface="+mj-lt"/>
                <a:ea typeface="+mj-ea"/>
                <a:cs typeface="+mj-cs"/>
              </a:rPr>
              <a:t>Respirators</a:t>
            </a:r>
          </a:p>
        </p:txBody>
      </p:sp>
      <p:cxnSp>
        <p:nvCxnSpPr>
          <p:cNvPr id="12" name="Straight Connector 11">
            <a:extLst>
              <a:ext uri="{FF2B5EF4-FFF2-40B4-BE49-F238E27FC236}">
                <a16:creationId xmlns:a16="http://schemas.microsoft.com/office/drawing/2014/main" id="{669DD0FD-EFFB-415F-9B29-6E375ACC224A}"/>
              </a:ext>
            </a:extLst>
          </p:cNvPr>
          <p:cNvCxnSpPr/>
          <p:nvPr/>
        </p:nvCxnSpPr>
        <p:spPr>
          <a:xfrm>
            <a:off x="665480" y="403250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753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9714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55345"/>
            <a:ext cx="54711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Avoid</a:t>
            </a:r>
            <a:r>
              <a:rPr lang="en-US" sz="2600" dirty="0"/>
              <a:t> contact with pesticides and residues.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18969"/>
            <a:ext cx="54711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Remove</a:t>
            </a:r>
            <a:r>
              <a:rPr lang="en-US" sz="2600" dirty="0"/>
              <a:t> PPE in proper order.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82593"/>
            <a:ext cx="5471160" cy="1308608"/>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Wear</a:t>
            </a:r>
            <a:r>
              <a:rPr lang="en-US" sz="2600" dirty="0"/>
              <a:t> gloves, eye protection, and boots when washing dirty PPE.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484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692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100325"/>
            <a:ext cx="810768" cy="810768"/>
          </a:xfrm>
          <a:prstGeom prst="rect">
            <a:avLst/>
          </a:prstGeom>
        </p:spPr>
      </p:pic>
      <p:pic>
        <p:nvPicPr>
          <p:cNvPr id="10" name="Picture 9" descr="A picture containing tree, outdoor&#10;&#10;Description automatically generated">
            <a:extLst>
              <a:ext uri="{FF2B5EF4-FFF2-40B4-BE49-F238E27FC236}">
                <a16:creationId xmlns:a16="http://schemas.microsoft.com/office/drawing/2014/main" id="{E3FDA672-BD10-43DE-A578-BEE0DF1C78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05600" y="230729"/>
            <a:ext cx="3461358" cy="2495757"/>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5A64AFD0-6BFA-4335-838E-CDDFA6F31A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19440" y="2230374"/>
            <a:ext cx="3771450" cy="2397251"/>
          </a:xfrm>
          <a:prstGeom prst="rect">
            <a:avLst/>
          </a:prstGeom>
          <a:ln w="25400">
            <a:solidFill>
              <a:schemeClr val="tx1"/>
            </a:solidFill>
          </a:ln>
          <a:effectLst>
            <a:outerShdw blurRad="50800" dist="127000" dir="2700000" algn="tl" rotWithShape="0">
              <a:prstClr val="black">
                <a:alpha val="40000"/>
              </a:prstClr>
            </a:outerShdw>
          </a:effectLst>
        </p:spPr>
      </p:pic>
      <p:pic>
        <p:nvPicPr>
          <p:cNvPr id="17" name="Picture 16" descr="A picture containing person, person, preparing&#10;&#10;Description automatically generated">
            <a:extLst>
              <a:ext uri="{FF2B5EF4-FFF2-40B4-BE49-F238E27FC236}">
                <a16:creationId xmlns:a16="http://schemas.microsoft.com/office/drawing/2014/main" id="{7C23780C-E870-4A51-8508-D6991A5F88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2634" y="4380152"/>
            <a:ext cx="3771450" cy="22470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693837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7E5B67-46CF-4C05-AA31-143A61A6B0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5253" y="0"/>
            <a:ext cx="6416747" cy="33023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3160EE9B-FC5B-41F4-8A91-789FDE50E4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5253" y="3609989"/>
            <a:ext cx="6416747" cy="330237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7" y="100965"/>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Protect Yourself</a:t>
            </a:r>
          </a:p>
        </p:txBody>
      </p:sp>
      <p:sp>
        <p:nvSpPr>
          <p:cNvPr id="7" name="TextBox 6">
            <a:extLst>
              <a:ext uri="{FF2B5EF4-FFF2-40B4-BE49-F238E27FC236}">
                <a16:creationId xmlns:a16="http://schemas.microsoft.com/office/drawing/2014/main" id="{5EE2CD43-8317-4883-82E8-E7351579BD4E}"/>
              </a:ext>
            </a:extLst>
          </p:cNvPr>
          <p:cNvSpPr txBox="1"/>
          <p:nvPr/>
        </p:nvSpPr>
        <p:spPr>
          <a:xfrm>
            <a:off x="376937" y="1596824"/>
            <a:ext cx="4506088" cy="3664351"/>
          </a:xfrm>
          <a:prstGeom prst="rect">
            <a:avLst/>
          </a:prstGeom>
        </p:spPr>
        <p:txBody>
          <a:bodyPr vert="horz" lIns="91440" tIns="45720" rIns="91440" bIns="45720" rtlCol="0">
            <a:normAutofit/>
          </a:bodyPr>
          <a:lstStyle/>
          <a:p>
            <a:pPr marL="285750" indent="-228600">
              <a:lnSpc>
                <a:spcPts val="2800"/>
              </a:lnSpc>
              <a:spcAft>
                <a:spcPts val="2400"/>
              </a:spcAft>
              <a:buFont typeface="Arial" panose="020B0604020202020204" pitchFamily="34" charset="0"/>
              <a:buChar char="•"/>
            </a:pPr>
            <a:r>
              <a:rPr lang="en-US" sz="2800" b="1" dirty="0">
                <a:latin typeface="+mj-lt"/>
              </a:rPr>
              <a:t>Keep clean clothing away from pesticides.</a:t>
            </a:r>
          </a:p>
          <a:p>
            <a:pPr marL="285750" indent="-228600">
              <a:lnSpc>
                <a:spcPts val="2800"/>
              </a:lnSpc>
              <a:spcAft>
                <a:spcPts val="2400"/>
              </a:spcAft>
              <a:buFont typeface="Arial" panose="020B0604020202020204" pitchFamily="34" charset="0"/>
              <a:buChar char="•"/>
            </a:pPr>
            <a:r>
              <a:rPr lang="en-US" sz="2800" b="1" dirty="0">
                <a:latin typeface="+mj-lt"/>
              </a:rPr>
              <a:t>Wash your body with soap and shampoo your hair.</a:t>
            </a:r>
          </a:p>
          <a:p>
            <a:pPr marL="285750" indent="-228600">
              <a:lnSpc>
                <a:spcPts val="2800"/>
              </a:lnSpc>
              <a:spcAft>
                <a:spcPts val="2400"/>
              </a:spcAft>
              <a:buFont typeface="Arial" panose="020B0604020202020204" pitchFamily="34" charset="0"/>
              <a:buChar char="•"/>
            </a:pPr>
            <a:r>
              <a:rPr lang="en-US" sz="2800" b="1" dirty="0">
                <a:latin typeface="+mj-lt"/>
              </a:rPr>
              <a:t>Change into clean clothing.</a:t>
            </a:r>
          </a:p>
        </p:txBody>
      </p:sp>
    </p:spTree>
    <p:extLst>
      <p:ext uri="{BB962C8B-B14F-4D97-AF65-F5344CB8AC3E}">
        <p14:creationId xmlns:p14="http://schemas.microsoft.com/office/powerpoint/2010/main" val="2630868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9E2BB4-40BF-4220-B62A-E5E9CAA047B2}"/>
              </a:ext>
            </a:extLst>
          </p:cNvPr>
          <p:cNvSpPr>
            <a:spLocks noGrp="1"/>
          </p:cNvSpPr>
          <p:nvPr>
            <p:ph type="title"/>
          </p:nvPr>
        </p:nvSpPr>
        <p:spPr>
          <a:xfrm>
            <a:off x="1030255" y="1227720"/>
            <a:ext cx="10674065" cy="1298414"/>
          </a:xfrm>
        </p:spPr>
        <p:txBody>
          <a:bodyPr>
            <a:normAutofit/>
          </a:bodyPr>
          <a:lstStyle/>
          <a:p>
            <a:r>
              <a:rPr lang="en-US" sz="4700" dirty="0"/>
              <a:t>Protecting Yourself, Co-Workers and Family</a:t>
            </a:r>
          </a:p>
        </p:txBody>
      </p:sp>
    </p:spTree>
    <p:extLst>
      <p:ext uri="{BB962C8B-B14F-4D97-AF65-F5344CB8AC3E}">
        <p14:creationId xmlns:p14="http://schemas.microsoft.com/office/powerpoint/2010/main" val="3553869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83E2AC-0E85-4050-B6FE-923BFB7127FD}"/>
              </a:ext>
            </a:extLst>
          </p:cNvPr>
          <p:cNvSpPr txBox="1"/>
          <p:nvPr/>
        </p:nvSpPr>
        <p:spPr>
          <a:xfrm>
            <a:off x="1419563" y="1723426"/>
            <a:ext cx="7662440" cy="830997"/>
          </a:xfrm>
          <a:prstGeom prst="rect">
            <a:avLst/>
          </a:prstGeom>
          <a:noFill/>
        </p:spPr>
        <p:txBody>
          <a:bodyPr wrap="square" rtlCol="0">
            <a:spAutoFit/>
          </a:bodyPr>
          <a:lstStyle/>
          <a:p>
            <a:r>
              <a:rPr lang="en-US" sz="4800" b="1" dirty="0">
                <a:solidFill>
                  <a:schemeClr val="bg1"/>
                </a:solidFill>
                <a:latin typeface="+mj-lt"/>
              </a:rPr>
              <a:t>Introduction</a:t>
            </a:r>
          </a:p>
        </p:txBody>
      </p:sp>
    </p:spTree>
    <p:extLst>
      <p:ext uri="{BB962C8B-B14F-4D97-AF65-F5344CB8AC3E}">
        <p14:creationId xmlns:p14="http://schemas.microsoft.com/office/powerpoint/2010/main" val="23066144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4226CA-9B2E-41E9-8F92-64CE68888F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640" y="-6396"/>
            <a:ext cx="8071709" cy="686439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1960" y="1478280"/>
            <a:ext cx="4312920" cy="2600960"/>
          </a:xfrm>
        </p:spPr>
        <p:txBody>
          <a:bodyPr vert="horz" lIns="91440" tIns="45720" rIns="91440" bIns="45720" rtlCol="0" anchor="b">
            <a:normAutofit/>
          </a:bodyPr>
          <a:lstStyle/>
          <a:p>
            <a:r>
              <a:rPr lang="en-US" sz="4200" dirty="0"/>
              <a:t>Protecting Yourself, Co-Workers and Family</a:t>
            </a:r>
          </a:p>
        </p:txBody>
      </p:sp>
      <p:cxnSp>
        <p:nvCxnSpPr>
          <p:cNvPr id="10" name="Straight Connector 9">
            <a:extLst>
              <a:ext uri="{FF2B5EF4-FFF2-40B4-BE49-F238E27FC236}">
                <a16:creationId xmlns:a16="http://schemas.microsoft.com/office/drawing/2014/main" id="{1911B604-20B2-4AB1-A42F-7B39620D3274}"/>
              </a:ext>
            </a:extLst>
          </p:cNvPr>
          <p:cNvCxnSpPr>
            <a:cxnSpLocks/>
          </p:cNvCxnSpPr>
          <p:nvPr/>
        </p:nvCxnSpPr>
        <p:spPr>
          <a:xfrm>
            <a:off x="441960" y="4438904"/>
            <a:ext cx="4008120"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9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15745" y="224011"/>
            <a:ext cx="12018379" cy="1009651"/>
          </a:xfrm>
          <a:ln>
            <a:noFill/>
          </a:ln>
        </p:spPr>
        <p:txBody>
          <a:bodyPr>
            <a:noAutofit/>
          </a:bodyPr>
          <a:lstStyle/>
          <a:p>
            <a:r>
              <a:rPr lang="en-US" b="1" dirty="0"/>
              <a:t>Protecting Yourself, Co-Workers and Family</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609345"/>
            <a:ext cx="6060141"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200" u="sng" dirty="0"/>
              <a:t>Wash</a:t>
            </a:r>
            <a:r>
              <a:rPr lang="en-US" sz="2200" dirty="0"/>
              <a:t> hands before eating, drinking, smoking, tobacco use, using the toilet or handling the phone.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72969"/>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200" u="sng" dirty="0"/>
              <a:t>DO NOT</a:t>
            </a:r>
            <a:r>
              <a:rPr lang="en-US" sz="2200" dirty="0"/>
              <a:t> take pesticides or containers home.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736593"/>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200" u="sng" dirty="0"/>
              <a:t>DO NOT</a:t>
            </a:r>
            <a:r>
              <a:rPr lang="en-US" sz="2200" dirty="0"/>
              <a:t> put pesticides in any other containers.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738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946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354325"/>
            <a:ext cx="810768" cy="810768"/>
          </a:xfrm>
          <a:prstGeom prst="rect">
            <a:avLst/>
          </a:prstGeom>
        </p:spPr>
      </p:pic>
      <p:pic>
        <p:nvPicPr>
          <p:cNvPr id="11" name="Picture 10" descr="A person washing his hands&#10;&#10;Description automatically generated with medium confidence">
            <a:extLst>
              <a:ext uri="{FF2B5EF4-FFF2-40B4-BE49-F238E27FC236}">
                <a16:creationId xmlns:a16="http://schemas.microsoft.com/office/drawing/2014/main" id="{D28CB5B0-02F4-4BAC-BDFF-030525642C1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04553" y="1174867"/>
            <a:ext cx="2159038" cy="2736733"/>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indoor&#10;&#10;Description automatically generated">
            <a:extLst>
              <a:ext uri="{FF2B5EF4-FFF2-40B4-BE49-F238E27FC236}">
                <a16:creationId xmlns:a16="http://schemas.microsoft.com/office/drawing/2014/main" id="{D74350D6-9FBB-4070-9A08-FB05B197FF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6640" y="4098543"/>
            <a:ext cx="3207816" cy="2610234"/>
          </a:xfrm>
          <a:prstGeom prst="rect">
            <a:avLst/>
          </a:prstGeom>
          <a:ln w="25400">
            <a:solidFill>
              <a:schemeClr val="tx1"/>
            </a:solidFill>
          </a:ln>
          <a:effectLst>
            <a:outerShdw blurRad="50800" dist="127000" dir="2700000" algn="tl" rotWithShape="0">
              <a:prstClr val="black">
                <a:alpha val="40000"/>
              </a:prstClr>
            </a:outerShdw>
          </a:effectLst>
        </p:spPr>
      </p:pic>
      <p:sp>
        <p:nvSpPr>
          <p:cNvPr id="13" name="&quot;Not Allowed&quot; Symbol 12">
            <a:extLst>
              <a:ext uri="{FF2B5EF4-FFF2-40B4-BE49-F238E27FC236}">
                <a16:creationId xmlns:a16="http://schemas.microsoft.com/office/drawing/2014/main" id="{401A3CAA-CC5C-4B8B-9B74-7F3D5ED3A9ED}"/>
              </a:ext>
            </a:extLst>
          </p:cNvPr>
          <p:cNvSpPr/>
          <p:nvPr/>
        </p:nvSpPr>
        <p:spPr>
          <a:xfrm>
            <a:off x="8863806" y="4290193"/>
            <a:ext cx="3074193" cy="2436340"/>
          </a:xfrm>
          <a:prstGeom prst="noSmoking">
            <a:avLst>
              <a:gd name="adj" fmla="val 3683"/>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6368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84200" y="1365505"/>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Remove</a:t>
            </a:r>
            <a:r>
              <a:rPr lang="en-US" sz="2400" dirty="0"/>
              <a:t> work shoes before entering your home.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84200" y="2929129"/>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Wash</a:t>
            </a:r>
            <a:r>
              <a:rPr lang="en-US" sz="2400" dirty="0"/>
              <a:t> work clothes separately from family laundry.</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84200" y="4492753"/>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Air-dry</a:t>
            </a:r>
            <a:r>
              <a:rPr lang="en-US" sz="2400" dirty="0"/>
              <a:t> work clothes outside if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592" y="1553970"/>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552" y="4761990"/>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0504" y="3169410"/>
            <a:ext cx="810768" cy="810768"/>
          </a:xfrm>
          <a:prstGeom prst="rect">
            <a:avLst/>
          </a:prstGeom>
        </p:spPr>
      </p:pic>
      <p:pic>
        <p:nvPicPr>
          <p:cNvPr id="17" name="Picture 16" descr="A pair of shoes&#10;&#10;Description automatically generated with low confidence">
            <a:extLst>
              <a:ext uri="{FF2B5EF4-FFF2-40B4-BE49-F238E27FC236}">
                <a16:creationId xmlns:a16="http://schemas.microsoft.com/office/drawing/2014/main" id="{B12A5C04-8613-49E6-9A0A-4B0ECAE9B9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0299" y="1099693"/>
            <a:ext cx="3328501" cy="2367915"/>
          </a:xfrm>
          <a:prstGeom prst="rect">
            <a:avLst/>
          </a:prstGeom>
          <a:ln w="25400">
            <a:solidFill>
              <a:schemeClr val="tx1"/>
            </a:solidFill>
          </a:ln>
          <a:effectLst>
            <a:outerShdw blurRad="50800" dist="127000" dir="2700000" algn="tl" rotWithShape="0">
              <a:prstClr val="black">
                <a:alpha val="40000"/>
              </a:prstClr>
            </a:outerShdw>
          </a:effectLst>
        </p:spPr>
      </p:pic>
      <p:pic>
        <p:nvPicPr>
          <p:cNvPr id="19" name="Picture 18" descr="A picture containing indoor, oven, stove, appliance&#10;&#10;Description automatically generated">
            <a:extLst>
              <a:ext uri="{FF2B5EF4-FFF2-40B4-BE49-F238E27FC236}">
                <a16:creationId xmlns:a16="http://schemas.microsoft.com/office/drawing/2014/main" id="{D9023D46-802F-4955-8402-346B893BB9A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2560" y="1903729"/>
            <a:ext cx="2860976" cy="2119473"/>
          </a:xfrm>
          <a:prstGeom prst="rect">
            <a:avLst/>
          </a:prstGeom>
          <a:ln w="25400">
            <a:solidFill>
              <a:schemeClr val="tx1"/>
            </a:solidFill>
          </a:ln>
          <a:effectLst>
            <a:outerShdw blurRad="50800" dist="127000" dir="2700000" algn="tl" rotWithShape="0">
              <a:prstClr val="black">
                <a:alpha val="40000"/>
              </a:prstClr>
            </a:outerShdw>
          </a:effectLst>
        </p:spPr>
      </p:pic>
      <p:pic>
        <p:nvPicPr>
          <p:cNvPr id="21" name="Picture 20" descr="A picture containing tree, grass, outdoor, standing&#10;&#10;Description automatically generated">
            <a:extLst>
              <a:ext uri="{FF2B5EF4-FFF2-40B4-BE49-F238E27FC236}">
                <a16:creationId xmlns:a16="http://schemas.microsoft.com/office/drawing/2014/main" id="{2CCBD249-A2F6-4290-B0A0-645EC0E968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57065" y="3987801"/>
            <a:ext cx="3561080" cy="2646080"/>
          </a:xfrm>
          <a:prstGeom prst="rect">
            <a:avLst/>
          </a:prstGeom>
          <a:ln w="25400">
            <a:solidFill>
              <a:schemeClr val="tx1"/>
            </a:solidFill>
          </a:ln>
          <a:effectLst>
            <a:outerShdw blurRad="50800" dist="127000" dir="2700000" algn="tl" rotWithShape="0">
              <a:prstClr val="black">
                <a:alpha val="40000"/>
              </a:prstClr>
            </a:outerShdw>
          </a:effectLst>
        </p:spPr>
      </p:pic>
      <p:sp>
        <p:nvSpPr>
          <p:cNvPr id="14" name="Title 1">
            <a:extLst>
              <a:ext uri="{FF2B5EF4-FFF2-40B4-BE49-F238E27FC236}">
                <a16:creationId xmlns:a16="http://schemas.microsoft.com/office/drawing/2014/main" id="{FEE9E440-9C1F-4041-8369-52D5372701D7}"/>
              </a:ext>
            </a:extLst>
          </p:cNvPr>
          <p:cNvSpPr>
            <a:spLocks noGrp="1"/>
          </p:cNvSpPr>
          <p:nvPr>
            <p:ph type="title"/>
          </p:nvPr>
        </p:nvSpPr>
        <p:spPr>
          <a:xfrm>
            <a:off x="115745" y="224011"/>
            <a:ext cx="12018379" cy="1009651"/>
          </a:xfrm>
          <a:ln>
            <a:noFill/>
          </a:ln>
        </p:spPr>
        <p:txBody>
          <a:bodyPr>
            <a:noAutofit/>
          </a:bodyPr>
          <a:lstStyle/>
          <a:p>
            <a:r>
              <a:rPr lang="en-US" b="1" dirty="0"/>
              <a:t>Protecting Yourself, Co-Workers and Family</a:t>
            </a:r>
          </a:p>
        </p:txBody>
      </p:sp>
    </p:spTree>
    <p:extLst>
      <p:ext uri="{BB962C8B-B14F-4D97-AF65-F5344CB8AC3E}">
        <p14:creationId xmlns:p14="http://schemas.microsoft.com/office/powerpoint/2010/main" val="227123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8547C-5516-403F-9E60-4343DCD59F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4880" y="0"/>
            <a:ext cx="4897120"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40360" y="801342"/>
            <a:ext cx="6411314" cy="1625363"/>
          </a:xfrm>
        </p:spPr>
        <p:txBody>
          <a:bodyPr vert="horz" lIns="91440" tIns="45720" rIns="91440" bIns="45720" rtlCol="0" anchor="b">
            <a:noAutofit/>
          </a:bodyPr>
          <a:lstStyle/>
          <a:p>
            <a:r>
              <a:rPr lang="en-US" dirty="0"/>
              <a:t>Protecting Yourself, Co-Workers and Family</a:t>
            </a:r>
          </a:p>
        </p:txBody>
      </p:sp>
      <p:sp>
        <p:nvSpPr>
          <p:cNvPr id="5" name="TextBox 4">
            <a:extLst>
              <a:ext uri="{FF2B5EF4-FFF2-40B4-BE49-F238E27FC236}">
                <a16:creationId xmlns:a16="http://schemas.microsoft.com/office/drawing/2014/main" id="{48DF64B1-C80F-43E2-8B9D-A694C4BF3214}"/>
              </a:ext>
            </a:extLst>
          </p:cNvPr>
          <p:cNvSpPr txBox="1"/>
          <p:nvPr/>
        </p:nvSpPr>
        <p:spPr>
          <a:xfrm>
            <a:off x="340360" y="2544914"/>
            <a:ext cx="4649972" cy="954107"/>
          </a:xfrm>
          <a:prstGeom prst="rect">
            <a:avLst/>
          </a:prstGeom>
          <a:noFill/>
        </p:spPr>
        <p:txBody>
          <a:bodyPr wrap="square" rtlCol="0">
            <a:spAutoFit/>
          </a:bodyPr>
          <a:lstStyle/>
          <a:p>
            <a:r>
              <a:rPr lang="en-US" sz="2800" b="1" dirty="0">
                <a:latin typeface="+mj-lt"/>
              </a:rPr>
              <a:t>Keep pesticides out of the reach of children.</a:t>
            </a:r>
          </a:p>
        </p:txBody>
      </p:sp>
    </p:spTree>
    <p:extLst>
      <p:ext uri="{BB962C8B-B14F-4D97-AF65-F5344CB8AC3E}">
        <p14:creationId xmlns:p14="http://schemas.microsoft.com/office/powerpoint/2010/main" val="1971467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BAD738-EC3E-4073-A79C-160326EBC664}"/>
              </a:ext>
            </a:extLst>
          </p:cNvPr>
          <p:cNvSpPr>
            <a:spLocks noGrp="1"/>
          </p:cNvSpPr>
          <p:nvPr>
            <p:ph type="title"/>
          </p:nvPr>
        </p:nvSpPr>
        <p:spPr>
          <a:xfrm>
            <a:off x="1260778" y="1280270"/>
            <a:ext cx="10515600" cy="1298414"/>
          </a:xfrm>
        </p:spPr>
        <p:txBody>
          <a:bodyPr>
            <a:normAutofit/>
          </a:bodyPr>
          <a:lstStyle/>
          <a:p>
            <a:r>
              <a:rPr lang="en-US" sz="4800" dirty="0"/>
              <a:t>Pesticide Illnesses</a:t>
            </a:r>
          </a:p>
        </p:txBody>
      </p:sp>
    </p:spTree>
    <p:extLst>
      <p:ext uri="{BB962C8B-B14F-4D97-AF65-F5344CB8AC3E}">
        <p14:creationId xmlns:p14="http://schemas.microsoft.com/office/powerpoint/2010/main" val="4278156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FD160-C956-4F62-B73A-FDCC0527E5E7}"/>
              </a:ext>
            </a:extLst>
          </p:cNvPr>
          <p:cNvGrpSpPr/>
          <p:nvPr/>
        </p:nvGrpSpPr>
        <p:grpSpPr>
          <a:xfrm>
            <a:off x="522689" y="1819327"/>
            <a:ext cx="6061166" cy="3233935"/>
            <a:chOff x="777195" y="1819328"/>
            <a:chExt cx="5806659" cy="3050916"/>
          </a:xfrm>
        </p:grpSpPr>
        <p:sp>
          <p:nvSpPr>
            <p:cNvPr id="5" name="Freeform: Shape 4">
              <a:extLst>
                <a:ext uri="{FF2B5EF4-FFF2-40B4-BE49-F238E27FC236}">
                  <a16:creationId xmlns:a16="http://schemas.microsoft.com/office/drawing/2014/main" id="{DB6C617C-9FCC-4893-A8FB-88AB4DCEFECA}"/>
                </a:ext>
              </a:extLst>
            </p:cNvPr>
            <p:cNvSpPr/>
            <p:nvPr/>
          </p:nvSpPr>
          <p:spPr>
            <a:xfrm>
              <a:off x="3280613" y="1819328"/>
              <a:ext cx="3303240" cy="1335065"/>
            </a:xfrm>
            <a:custGeom>
              <a:avLst/>
              <a:gdLst>
                <a:gd name="connsiteX0" fmla="*/ 0 w 2748788"/>
                <a:gd name="connsiteY0" fmla="*/ 200568 h 1604546"/>
                <a:gd name="connsiteX1" fmla="*/ 1946515 w 2748788"/>
                <a:gd name="connsiteY1" fmla="*/ 200568 h 1604546"/>
                <a:gd name="connsiteX2" fmla="*/ 1946515 w 2748788"/>
                <a:gd name="connsiteY2" fmla="*/ 0 h 1604546"/>
                <a:gd name="connsiteX3" fmla="*/ 2748788 w 2748788"/>
                <a:gd name="connsiteY3" fmla="*/ 802273 h 1604546"/>
                <a:gd name="connsiteX4" fmla="*/ 1946515 w 2748788"/>
                <a:gd name="connsiteY4" fmla="*/ 1604546 h 1604546"/>
                <a:gd name="connsiteX5" fmla="*/ 1946515 w 2748788"/>
                <a:gd name="connsiteY5" fmla="*/ 1403978 h 1604546"/>
                <a:gd name="connsiteX6" fmla="*/ 0 w 2748788"/>
                <a:gd name="connsiteY6" fmla="*/ 1403978 h 1604546"/>
                <a:gd name="connsiteX7" fmla="*/ 0 w 2748788"/>
                <a:gd name="connsiteY7" fmla="*/ 200568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8788" h="1604546">
                  <a:moveTo>
                    <a:pt x="0" y="200568"/>
                  </a:moveTo>
                  <a:lnTo>
                    <a:pt x="1946515" y="200568"/>
                  </a:lnTo>
                  <a:lnTo>
                    <a:pt x="1946515" y="0"/>
                  </a:lnTo>
                  <a:lnTo>
                    <a:pt x="2748788" y="802273"/>
                  </a:lnTo>
                  <a:lnTo>
                    <a:pt x="1946515" y="1604546"/>
                  </a:lnTo>
                  <a:lnTo>
                    <a:pt x="1946515" y="1403978"/>
                  </a:lnTo>
                  <a:lnTo>
                    <a:pt x="0" y="1403978"/>
                  </a:lnTo>
                  <a:lnTo>
                    <a:pt x="0" y="20056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14538" rIns="615675" bIns="214538" numCol="1" spcCol="1270" anchor="ctr" anchorCtr="0">
              <a:noAutofit/>
            </a:bodyPr>
            <a:lstStyle/>
            <a:p>
              <a:pPr marL="228600" lvl="1" indent="0" algn="l" defTabSz="977900">
                <a:lnSpc>
                  <a:spcPct val="90000"/>
                </a:lnSpc>
                <a:spcBef>
                  <a:spcPct val="0"/>
                </a:spcBef>
                <a:spcAft>
                  <a:spcPct val="15000"/>
                </a:spcAft>
                <a:buNone/>
              </a:pPr>
              <a:r>
                <a:rPr lang="en-US" sz="2400" kern="1200" dirty="0"/>
                <a:t>Some people more affected than others</a:t>
              </a:r>
            </a:p>
          </p:txBody>
        </p:sp>
        <p:sp>
          <p:nvSpPr>
            <p:cNvPr id="6" name="Freeform: Shape 5">
              <a:extLst>
                <a:ext uri="{FF2B5EF4-FFF2-40B4-BE49-F238E27FC236}">
                  <a16:creationId xmlns:a16="http://schemas.microsoft.com/office/drawing/2014/main" id="{C7FE32DC-48A1-4785-BDC6-83507497F7C7}"/>
                </a:ext>
              </a:extLst>
            </p:cNvPr>
            <p:cNvSpPr/>
            <p:nvPr/>
          </p:nvSpPr>
          <p:spPr>
            <a:xfrm>
              <a:off x="833697" y="2017743"/>
              <a:ext cx="2180226" cy="932761"/>
            </a:xfrm>
            <a:custGeom>
              <a:avLst/>
              <a:gdLst>
                <a:gd name="connsiteX0" fmla="*/ 0 w 2180226"/>
                <a:gd name="connsiteY0" fmla="*/ 267430 h 1604546"/>
                <a:gd name="connsiteX1" fmla="*/ 267430 w 2180226"/>
                <a:gd name="connsiteY1" fmla="*/ 0 h 1604546"/>
                <a:gd name="connsiteX2" fmla="*/ 1912796 w 2180226"/>
                <a:gd name="connsiteY2" fmla="*/ 0 h 1604546"/>
                <a:gd name="connsiteX3" fmla="*/ 2180226 w 2180226"/>
                <a:gd name="connsiteY3" fmla="*/ 267430 h 1604546"/>
                <a:gd name="connsiteX4" fmla="*/ 2180226 w 2180226"/>
                <a:gd name="connsiteY4" fmla="*/ 1337116 h 1604546"/>
                <a:gd name="connsiteX5" fmla="*/ 1912796 w 2180226"/>
                <a:gd name="connsiteY5" fmla="*/ 1604546 h 1604546"/>
                <a:gd name="connsiteX6" fmla="*/ 267430 w 2180226"/>
                <a:gd name="connsiteY6" fmla="*/ 1604546 h 1604546"/>
                <a:gd name="connsiteX7" fmla="*/ 0 w 2180226"/>
                <a:gd name="connsiteY7" fmla="*/ 1337116 h 1604546"/>
                <a:gd name="connsiteX8" fmla="*/ 0 w 2180226"/>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226" h="1604546">
                  <a:moveTo>
                    <a:pt x="0" y="267430"/>
                  </a:moveTo>
                  <a:cubicBezTo>
                    <a:pt x="0" y="119732"/>
                    <a:pt x="119732" y="0"/>
                    <a:pt x="267430" y="0"/>
                  </a:cubicBezTo>
                  <a:lnTo>
                    <a:pt x="1912796" y="0"/>
                  </a:lnTo>
                  <a:cubicBezTo>
                    <a:pt x="2060494" y="0"/>
                    <a:pt x="2180226" y="119732"/>
                    <a:pt x="2180226" y="267430"/>
                  </a:cubicBezTo>
                  <a:lnTo>
                    <a:pt x="2180226" y="1337116"/>
                  </a:lnTo>
                  <a:cubicBezTo>
                    <a:pt x="2180226" y="1484814"/>
                    <a:pt x="2060494" y="1604546"/>
                    <a:pt x="1912796"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31825" lvl="0" indent="0" algn="l" defTabSz="628650">
                <a:lnSpc>
                  <a:spcPct val="90000"/>
                </a:lnSpc>
                <a:spcBef>
                  <a:spcPct val="0"/>
                </a:spcBef>
                <a:spcAft>
                  <a:spcPct val="35000"/>
                </a:spcAft>
                <a:buNone/>
              </a:pPr>
              <a:r>
                <a:rPr lang="en-US" sz="2400" kern="1200" dirty="0"/>
                <a:t>Exposure</a:t>
              </a:r>
            </a:p>
          </p:txBody>
        </p:sp>
        <p:sp>
          <p:nvSpPr>
            <p:cNvPr id="8" name="Freeform: Shape 7">
              <a:extLst>
                <a:ext uri="{FF2B5EF4-FFF2-40B4-BE49-F238E27FC236}">
                  <a16:creationId xmlns:a16="http://schemas.microsoft.com/office/drawing/2014/main" id="{F38736EC-A49B-4102-8767-85AAC138DA44}"/>
                </a:ext>
              </a:extLst>
            </p:cNvPr>
            <p:cNvSpPr/>
            <p:nvPr/>
          </p:nvSpPr>
          <p:spPr>
            <a:xfrm>
              <a:off x="3280614" y="3534506"/>
              <a:ext cx="3303240" cy="1335738"/>
            </a:xfrm>
            <a:custGeom>
              <a:avLst/>
              <a:gdLst>
                <a:gd name="connsiteX0" fmla="*/ 0 w 2885019"/>
                <a:gd name="connsiteY0" fmla="*/ 209628 h 1677023"/>
                <a:gd name="connsiteX1" fmla="*/ 2046508 w 2885019"/>
                <a:gd name="connsiteY1" fmla="*/ 209628 h 1677023"/>
                <a:gd name="connsiteX2" fmla="*/ 2046508 w 2885019"/>
                <a:gd name="connsiteY2" fmla="*/ 0 h 1677023"/>
                <a:gd name="connsiteX3" fmla="*/ 2885019 w 2885019"/>
                <a:gd name="connsiteY3" fmla="*/ 838512 h 1677023"/>
                <a:gd name="connsiteX4" fmla="*/ 2046508 w 2885019"/>
                <a:gd name="connsiteY4" fmla="*/ 1677023 h 1677023"/>
                <a:gd name="connsiteX5" fmla="*/ 2046508 w 2885019"/>
                <a:gd name="connsiteY5" fmla="*/ 1467395 h 1677023"/>
                <a:gd name="connsiteX6" fmla="*/ 0 w 2885019"/>
                <a:gd name="connsiteY6" fmla="*/ 1467395 h 1677023"/>
                <a:gd name="connsiteX7" fmla="*/ 0 w 2885019"/>
                <a:gd name="connsiteY7" fmla="*/ 209628 h 167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19" h="1677023">
                  <a:moveTo>
                    <a:pt x="0" y="209628"/>
                  </a:moveTo>
                  <a:lnTo>
                    <a:pt x="2046508" y="209628"/>
                  </a:lnTo>
                  <a:lnTo>
                    <a:pt x="2046508" y="0"/>
                  </a:lnTo>
                  <a:lnTo>
                    <a:pt x="2885019" y="838512"/>
                  </a:lnTo>
                  <a:lnTo>
                    <a:pt x="2046508" y="1677023"/>
                  </a:lnTo>
                  <a:lnTo>
                    <a:pt x="2046508" y="1467395"/>
                  </a:lnTo>
                  <a:lnTo>
                    <a:pt x="0" y="1467395"/>
                  </a:lnTo>
                  <a:lnTo>
                    <a:pt x="0" y="20962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23598" rIns="642854" bIns="223598" numCol="1" spcCol="1270" anchor="ctr" anchorCtr="0">
              <a:noAutofit/>
            </a:bodyPr>
            <a:lstStyle/>
            <a:p>
              <a:pPr marL="231775" lvl="1" indent="0" algn="l" defTabSz="977900">
                <a:lnSpc>
                  <a:spcPct val="90000"/>
                </a:lnSpc>
                <a:spcBef>
                  <a:spcPct val="0"/>
                </a:spcBef>
                <a:spcAft>
                  <a:spcPct val="15000"/>
                </a:spcAft>
                <a:buFontTx/>
                <a:buNone/>
              </a:pPr>
              <a:r>
                <a:rPr lang="en-US" sz="2400" kern="1200" dirty="0"/>
                <a:t>Potential harm to your health</a:t>
              </a:r>
            </a:p>
          </p:txBody>
        </p:sp>
        <p:sp>
          <p:nvSpPr>
            <p:cNvPr id="9" name="Freeform: Shape 8">
              <a:extLst>
                <a:ext uri="{FF2B5EF4-FFF2-40B4-BE49-F238E27FC236}">
                  <a16:creationId xmlns:a16="http://schemas.microsoft.com/office/drawing/2014/main" id="{8D8BC88B-9446-41AC-91B2-F5BD9A2CAB55}"/>
                </a:ext>
              </a:extLst>
            </p:cNvPr>
            <p:cNvSpPr/>
            <p:nvPr/>
          </p:nvSpPr>
          <p:spPr>
            <a:xfrm>
              <a:off x="777195" y="3735995"/>
              <a:ext cx="2235342" cy="932761"/>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lvl="0" indent="0" algn="l" defTabSz="977900">
                <a:lnSpc>
                  <a:spcPct val="90000"/>
                </a:lnSpc>
                <a:spcBef>
                  <a:spcPct val="0"/>
                </a:spcBef>
                <a:spcAft>
                  <a:spcPct val="35000"/>
                </a:spcAft>
                <a:buNone/>
              </a:pPr>
              <a:r>
                <a:rPr lang="en-US" sz="2400" kern="1200" dirty="0"/>
                <a:t>Hazard</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87107" y="260939"/>
            <a:ext cx="10515600" cy="932761"/>
          </a:xfrm>
          <a:ln>
            <a:noFill/>
          </a:ln>
        </p:spPr>
        <p:txBody>
          <a:bodyPr/>
          <a:lstStyle/>
          <a:p>
            <a:r>
              <a:rPr lang="en-US" b="1" dirty="0"/>
              <a:t>Pesticide Illnesses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4229" y="2185447"/>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4229" y="4008439"/>
            <a:ext cx="673777" cy="673777"/>
          </a:xfrm>
          <a:prstGeom prst="rect">
            <a:avLst/>
          </a:prstGeom>
        </p:spPr>
      </p:pic>
      <p:pic>
        <p:nvPicPr>
          <p:cNvPr id="11" name="Picture 10">
            <a:extLst>
              <a:ext uri="{FF2B5EF4-FFF2-40B4-BE49-F238E27FC236}">
                <a16:creationId xmlns:a16="http://schemas.microsoft.com/office/drawing/2014/main" id="{6D1835BD-E755-46D6-9013-672365F529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62233" y="1193700"/>
            <a:ext cx="4913963" cy="437472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13986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1DFE5-CAC9-415D-9800-8E5A31CE9146}"/>
              </a:ext>
            </a:extLst>
          </p:cNvPr>
          <p:cNvGrpSpPr/>
          <p:nvPr/>
        </p:nvGrpSpPr>
        <p:grpSpPr>
          <a:xfrm>
            <a:off x="683953" y="1024924"/>
            <a:ext cx="6766735" cy="2449438"/>
            <a:chOff x="684048" y="1461328"/>
            <a:chExt cx="6766735" cy="2449438"/>
          </a:xfrm>
        </p:grpSpPr>
        <p:sp>
          <p:nvSpPr>
            <p:cNvPr id="5" name="Freeform: Shape 4">
              <a:extLst>
                <a:ext uri="{FF2B5EF4-FFF2-40B4-BE49-F238E27FC236}">
                  <a16:creationId xmlns:a16="http://schemas.microsoft.com/office/drawing/2014/main" id="{1A9F5B97-1779-4B8A-BE3E-F0FE0A26C0EF}"/>
                </a:ext>
              </a:extLst>
            </p:cNvPr>
            <p:cNvSpPr/>
            <p:nvPr/>
          </p:nvSpPr>
          <p:spPr>
            <a:xfrm>
              <a:off x="3860894" y="1461328"/>
              <a:ext cx="3589889" cy="1038759"/>
            </a:xfrm>
            <a:custGeom>
              <a:avLst/>
              <a:gdLst>
                <a:gd name="connsiteX0" fmla="*/ 0 w 3551438"/>
                <a:gd name="connsiteY0" fmla="*/ 153875 h 1231000"/>
                <a:gd name="connsiteX1" fmla="*/ 2935938 w 3551438"/>
                <a:gd name="connsiteY1" fmla="*/ 153875 h 1231000"/>
                <a:gd name="connsiteX2" fmla="*/ 2935938 w 3551438"/>
                <a:gd name="connsiteY2" fmla="*/ 0 h 1231000"/>
                <a:gd name="connsiteX3" fmla="*/ 3551438 w 3551438"/>
                <a:gd name="connsiteY3" fmla="*/ 615500 h 1231000"/>
                <a:gd name="connsiteX4" fmla="*/ 2935938 w 3551438"/>
                <a:gd name="connsiteY4" fmla="*/ 1231000 h 1231000"/>
                <a:gd name="connsiteX5" fmla="*/ 2935938 w 3551438"/>
                <a:gd name="connsiteY5" fmla="*/ 1077125 h 1231000"/>
                <a:gd name="connsiteX6" fmla="*/ 0 w 3551438"/>
                <a:gd name="connsiteY6" fmla="*/ 1077125 h 1231000"/>
                <a:gd name="connsiteX7" fmla="*/ 0 w 3551438"/>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38" h="1231000">
                  <a:moveTo>
                    <a:pt x="0" y="153875"/>
                  </a:moveTo>
                  <a:lnTo>
                    <a:pt x="2935938" y="153875"/>
                  </a:lnTo>
                  <a:lnTo>
                    <a:pt x="2935938" y="0"/>
                  </a:lnTo>
                  <a:lnTo>
                    <a:pt x="3551438" y="615500"/>
                  </a:lnTo>
                  <a:lnTo>
                    <a:pt x="2935938" y="1231000"/>
                  </a:lnTo>
                  <a:lnTo>
                    <a:pt x="2935938"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228600" lvl="1" indent="0" algn="l" defTabSz="977900">
                <a:lnSpc>
                  <a:spcPct val="90000"/>
                </a:lnSpc>
                <a:spcBef>
                  <a:spcPct val="0"/>
                </a:spcBef>
                <a:spcAft>
                  <a:spcPct val="15000"/>
                </a:spcAft>
                <a:buNone/>
              </a:pPr>
              <a:r>
                <a:rPr lang="en-US" sz="2200" kern="1200" dirty="0"/>
                <a:t>Single event- symptoms usually within 24 hours</a:t>
              </a:r>
            </a:p>
          </p:txBody>
        </p:sp>
        <p:sp>
          <p:nvSpPr>
            <p:cNvPr id="7" name="Freeform: Shape 6">
              <a:extLst>
                <a:ext uri="{FF2B5EF4-FFF2-40B4-BE49-F238E27FC236}">
                  <a16:creationId xmlns:a16="http://schemas.microsoft.com/office/drawing/2014/main" id="{A38009C7-65C2-4B8D-949C-784AE012D2DF}"/>
                </a:ext>
              </a:extLst>
            </p:cNvPr>
            <p:cNvSpPr/>
            <p:nvPr/>
          </p:nvSpPr>
          <p:spPr>
            <a:xfrm>
              <a:off x="684048" y="1581026"/>
              <a:ext cx="2832480" cy="799363"/>
            </a:xfrm>
            <a:custGeom>
              <a:avLst/>
              <a:gdLst>
                <a:gd name="connsiteX0" fmla="*/ 0 w 2832480"/>
                <a:gd name="connsiteY0" fmla="*/ 205171 h 1231000"/>
                <a:gd name="connsiteX1" fmla="*/ 205171 w 2832480"/>
                <a:gd name="connsiteY1" fmla="*/ 0 h 1231000"/>
                <a:gd name="connsiteX2" fmla="*/ 2627309 w 2832480"/>
                <a:gd name="connsiteY2" fmla="*/ 0 h 1231000"/>
                <a:gd name="connsiteX3" fmla="*/ 2832480 w 2832480"/>
                <a:gd name="connsiteY3" fmla="*/ 205171 h 1231000"/>
                <a:gd name="connsiteX4" fmla="*/ 2832480 w 2832480"/>
                <a:gd name="connsiteY4" fmla="*/ 1025829 h 1231000"/>
                <a:gd name="connsiteX5" fmla="*/ 2627309 w 2832480"/>
                <a:gd name="connsiteY5" fmla="*/ 1231000 h 1231000"/>
                <a:gd name="connsiteX6" fmla="*/ 205171 w 2832480"/>
                <a:gd name="connsiteY6" fmla="*/ 1231000 h 1231000"/>
                <a:gd name="connsiteX7" fmla="*/ 0 w 2832480"/>
                <a:gd name="connsiteY7" fmla="*/ 1025829 h 1231000"/>
                <a:gd name="connsiteX8" fmla="*/ 0 w 2832480"/>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480" h="1231000">
                  <a:moveTo>
                    <a:pt x="0" y="205171"/>
                  </a:moveTo>
                  <a:cubicBezTo>
                    <a:pt x="0" y="91858"/>
                    <a:pt x="91858" y="0"/>
                    <a:pt x="205171" y="0"/>
                  </a:cubicBezTo>
                  <a:lnTo>
                    <a:pt x="2627309" y="0"/>
                  </a:lnTo>
                  <a:cubicBezTo>
                    <a:pt x="2740622" y="0"/>
                    <a:pt x="2832480" y="91858"/>
                    <a:pt x="2832480" y="205171"/>
                  </a:cubicBezTo>
                  <a:lnTo>
                    <a:pt x="2832480" y="1025829"/>
                  </a:lnTo>
                  <a:cubicBezTo>
                    <a:pt x="2832480" y="1139142"/>
                    <a:pt x="2740622" y="1231000"/>
                    <a:pt x="2627309"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lvl="0" indent="0" algn="l" defTabSz="573088">
                <a:lnSpc>
                  <a:spcPts val="3200"/>
                </a:lnSpc>
                <a:spcBef>
                  <a:spcPct val="0"/>
                </a:spcBef>
                <a:spcAft>
                  <a:spcPts val="1200"/>
                </a:spcAft>
                <a:buNone/>
              </a:pPr>
              <a:r>
                <a:rPr lang="en-US" sz="2400" kern="1200" dirty="0"/>
                <a:t>Acute</a:t>
              </a:r>
            </a:p>
          </p:txBody>
        </p:sp>
        <p:sp>
          <p:nvSpPr>
            <p:cNvPr id="14" name="Freeform: Shape 13">
              <a:extLst>
                <a:ext uri="{FF2B5EF4-FFF2-40B4-BE49-F238E27FC236}">
                  <a16:creationId xmlns:a16="http://schemas.microsoft.com/office/drawing/2014/main" id="{9082F073-9D99-4F3B-9CE0-E6D84F116065}"/>
                </a:ext>
              </a:extLst>
            </p:cNvPr>
            <p:cNvSpPr/>
            <p:nvPr/>
          </p:nvSpPr>
          <p:spPr>
            <a:xfrm>
              <a:off x="3860894" y="2872006"/>
              <a:ext cx="3589888" cy="1038760"/>
            </a:xfrm>
            <a:custGeom>
              <a:avLst/>
              <a:gdLst>
                <a:gd name="connsiteX0" fmla="*/ 0 w 3589889"/>
                <a:gd name="connsiteY0" fmla="*/ 160826 h 1286604"/>
                <a:gd name="connsiteX1" fmla="*/ 2946587 w 3589889"/>
                <a:gd name="connsiteY1" fmla="*/ 160826 h 1286604"/>
                <a:gd name="connsiteX2" fmla="*/ 2946587 w 3589889"/>
                <a:gd name="connsiteY2" fmla="*/ 0 h 1286604"/>
                <a:gd name="connsiteX3" fmla="*/ 3589889 w 3589889"/>
                <a:gd name="connsiteY3" fmla="*/ 643302 h 1286604"/>
                <a:gd name="connsiteX4" fmla="*/ 2946587 w 3589889"/>
                <a:gd name="connsiteY4" fmla="*/ 1286604 h 1286604"/>
                <a:gd name="connsiteX5" fmla="*/ 2946587 w 3589889"/>
                <a:gd name="connsiteY5" fmla="*/ 1125779 h 1286604"/>
                <a:gd name="connsiteX6" fmla="*/ 0 w 3589889"/>
                <a:gd name="connsiteY6" fmla="*/ 1125779 h 1286604"/>
                <a:gd name="connsiteX7" fmla="*/ 0 w 3589889"/>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9889" h="1286604">
                  <a:moveTo>
                    <a:pt x="0" y="160826"/>
                  </a:moveTo>
                  <a:lnTo>
                    <a:pt x="2946587" y="160826"/>
                  </a:lnTo>
                  <a:lnTo>
                    <a:pt x="2946587" y="0"/>
                  </a:lnTo>
                  <a:lnTo>
                    <a:pt x="3589889" y="643302"/>
                  </a:lnTo>
                  <a:lnTo>
                    <a:pt x="2946587" y="1286604"/>
                  </a:lnTo>
                  <a:lnTo>
                    <a:pt x="2946587"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Small doses over a long period of time</a:t>
              </a:r>
            </a:p>
          </p:txBody>
        </p:sp>
        <p:sp>
          <p:nvSpPr>
            <p:cNvPr id="16" name="Freeform: Shape 15">
              <a:extLst>
                <a:ext uri="{FF2B5EF4-FFF2-40B4-BE49-F238E27FC236}">
                  <a16:creationId xmlns:a16="http://schemas.microsoft.com/office/drawing/2014/main" id="{EE1E7B14-6897-4A1D-BF28-0382DCF05B19}"/>
                </a:ext>
              </a:extLst>
            </p:cNvPr>
            <p:cNvSpPr/>
            <p:nvPr/>
          </p:nvSpPr>
          <p:spPr>
            <a:xfrm>
              <a:off x="719580" y="2991704"/>
              <a:ext cx="2797145" cy="799364"/>
            </a:xfrm>
            <a:custGeom>
              <a:avLst/>
              <a:gdLst>
                <a:gd name="connsiteX0" fmla="*/ 0 w 2797145"/>
                <a:gd name="connsiteY0" fmla="*/ 205171 h 1231000"/>
                <a:gd name="connsiteX1" fmla="*/ 205171 w 2797145"/>
                <a:gd name="connsiteY1" fmla="*/ 0 h 1231000"/>
                <a:gd name="connsiteX2" fmla="*/ 2591974 w 2797145"/>
                <a:gd name="connsiteY2" fmla="*/ 0 h 1231000"/>
                <a:gd name="connsiteX3" fmla="*/ 2797145 w 2797145"/>
                <a:gd name="connsiteY3" fmla="*/ 205171 h 1231000"/>
                <a:gd name="connsiteX4" fmla="*/ 2797145 w 2797145"/>
                <a:gd name="connsiteY4" fmla="*/ 1025829 h 1231000"/>
                <a:gd name="connsiteX5" fmla="*/ 2591974 w 2797145"/>
                <a:gd name="connsiteY5" fmla="*/ 1231000 h 1231000"/>
                <a:gd name="connsiteX6" fmla="*/ 205171 w 2797145"/>
                <a:gd name="connsiteY6" fmla="*/ 1231000 h 1231000"/>
                <a:gd name="connsiteX7" fmla="*/ 0 w 2797145"/>
                <a:gd name="connsiteY7" fmla="*/ 1025829 h 1231000"/>
                <a:gd name="connsiteX8" fmla="*/ 0 w 2797145"/>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145" h="1231000">
                  <a:moveTo>
                    <a:pt x="0" y="205171"/>
                  </a:moveTo>
                  <a:cubicBezTo>
                    <a:pt x="0" y="91858"/>
                    <a:pt x="91858" y="0"/>
                    <a:pt x="205171" y="0"/>
                  </a:cubicBezTo>
                  <a:lnTo>
                    <a:pt x="2591974" y="0"/>
                  </a:lnTo>
                  <a:cubicBezTo>
                    <a:pt x="2705287" y="0"/>
                    <a:pt x="2797145" y="91858"/>
                    <a:pt x="2797145" y="205171"/>
                  </a:cubicBezTo>
                  <a:lnTo>
                    <a:pt x="2797145" y="1025829"/>
                  </a:lnTo>
                  <a:cubicBezTo>
                    <a:pt x="2797145" y="1139142"/>
                    <a:pt x="2705287" y="1231000"/>
                    <a:pt x="2591974"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lvl="0" indent="-9525" algn="l" defTabSz="1066800">
                <a:lnSpc>
                  <a:spcPts val="3200"/>
                </a:lnSpc>
                <a:spcBef>
                  <a:spcPct val="0"/>
                </a:spcBef>
                <a:spcAft>
                  <a:spcPts val="1200"/>
                </a:spcAft>
                <a:buNone/>
                <a:tabLst>
                  <a:tab pos="742950" algn="l"/>
                </a:tabLst>
              </a:pPr>
              <a:r>
                <a:rPr lang="en-US" sz="2400" kern="1200" dirty="0"/>
                <a:t>Chronic</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80338"/>
            <a:ext cx="10515600" cy="799362"/>
          </a:xfrm>
          <a:ln>
            <a:noFill/>
          </a:ln>
        </p:spPr>
        <p:txBody>
          <a:bodyPr>
            <a:noAutofit/>
          </a:bodyPr>
          <a:lstStyle/>
          <a:p>
            <a:r>
              <a:rPr lang="en-US" b="1" dirty="0"/>
              <a:t>Pesticide Illnesses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48516" y="1254556"/>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48516" y="2634077"/>
            <a:ext cx="673777" cy="673777"/>
          </a:xfrm>
          <a:prstGeom prst="rect">
            <a:avLst/>
          </a:prstGeom>
        </p:spPr>
      </p:pic>
      <p:grpSp>
        <p:nvGrpSpPr>
          <p:cNvPr id="17" name="Group 16">
            <a:extLst>
              <a:ext uri="{FF2B5EF4-FFF2-40B4-BE49-F238E27FC236}">
                <a16:creationId xmlns:a16="http://schemas.microsoft.com/office/drawing/2014/main" id="{6F26CC5D-6BDA-485D-A702-512D09C35727}"/>
              </a:ext>
            </a:extLst>
          </p:cNvPr>
          <p:cNvGrpSpPr/>
          <p:nvPr/>
        </p:nvGrpSpPr>
        <p:grpSpPr>
          <a:xfrm>
            <a:off x="680423" y="3635587"/>
            <a:ext cx="6770262" cy="2419862"/>
            <a:chOff x="680423" y="4275667"/>
            <a:chExt cx="6770262" cy="2419862"/>
          </a:xfrm>
        </p:grpSpPr>
        <p:sp>
          <p:nvSpPr>
            <p:cNvPr id="18" name="Freeform: Shape 17">
              <a:extLst>
                <a:ext uri="{FF2B5EF4-FFF2-40B4-BE49-F238E27FC236}">
                  <a16:creationId xmlns:a16="http://schemas.microsoft.com/office/drawing/2014/main" id="{7E7778DD-6890-4B7F-974B-9B6EAB4C8A57}"/>
                </a:ext>
              </a:extLst>
            </p:cNvPr>
            <p:cNvSpPr/>
            <p:nvPr/>
          </p:nvSpPr>
          <p:spPr>
            <a:xfrm>
              <a:off x="3860798" y="4275667"/>
              <a:ext cx="3589887" cy="1038761"/>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28600" lvl="1" indent="0" algn="l" defTabSz="977900">
                <a:lnSpc>
                  <a:spcPct val="90000"/>
                </a:lnSpc>
                <a:spcBef>
                  <a:spcPct val="0"/>
                </a:spcBef>
                <a:spcAft>
                  <a:spcPct val="15000"/>
                </a:spcAft>
                <a:buNone/>
              </a:pPr>
              <a:r>
                <a:rPr lang="en-US" sz="2200" kern="1200" dirty="0"/>
                <a:t>Long after exposure</a:t>
              </a:r>
            </a:p>
          </p:txBody>
        </p:sp>
        <p:sp>
          <p:nvSpPr>
            <p:cNvPr id="19" name="Freeform: Shape 18">
              <a:extLst>
                <a:ext uri="{FF2B5EF4-FFF2-40B4-BE49-F238E27FC236}">
                  <a16:creationId xmlns:a16="http://schemas.microsoft.com/office/drawing/2014/main" id="{C143B2A8-F265-4F0F-B712-6B41D1AF72F2}"/>
                </a:ext>
              </a:extLst>
            </p:cNvPr>
            <p:cNvSpPr/>
            <p:nvPr/>
          </p:nvSpPr>
          <p:spPr>
            <a:xfrm>
              <a:off x="681729" y="4395365"/>
              <a:ext cx="2860137" cy="799364"/>
            </a:xfrm>
            <a:custGeom>
              <a:avLst/>
              <a:gdLst>
                <a:gd name="connsiteX0" fmla="*/ 0 w 2860137"/>
                <a:gd name="connsiteY0" fmla="*/ 210337 h 1261995"/>
                <a:gd name="connsiteX1" fmla="*/ 210337 w 2860137"/>
                <a:gd name="connsiteY1" fmla="*/ 0 h 1261995"/>
                <a:gd name="connsiteX2" fmla="*/ 2649800 w 2860137"/>
                <a:gd name="connsiteY2" fmla="*/ 0 h 1261995"/>
                <a:gd name="connsiteX3" fmla="*/ 2860137 w 2860137"/>
                <a:gd name="connsiteY3" fmla="*/ 210337 h 1261995"/>
                <a:gd name="connsiteX4" fmla="*/ 2860137 w 2860137"/>
                <a:gd name="connsiteY4" fmla="*/ 1051658 h 1261995"/>
                <a:gd name="connsiteX5" fmla="*/ 2649800 w 2860137"/>
                <a:gd name="connsiteY5" fmla="*/ 1261995 h 1261995"/>
                <a:gd name="connsiteX6" fmla="*/ 210337 w 2860137"/>
                <a:gd name="connsiteY6" fmla="*/ 1261995 h 1261995"/>
                <a:gd name="connsiteX7" fmla="*/ 0 w 2860137"/>
                <a:gd name="connsiteY7" fmla="*/ 1051658 h 1261995"/>
                <a:gd name="connsiteX8" fmla="*/ 0 w 286013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137" h="1261995">
                  <a:moveTo>
                    <a:pt x="0" y="210337"/>
                  </a:moveTo>
                  <a:cubicBezTo>
                    <a:pt x="0" y="94171"/>
                    <a:pt x="94171" y="0"/>
                    <a:pt x="210337" y="0"/>
                  </a:cubicBezTo>
                  <a:lnTo>
                    <a:pt x="2649800" y="0"/>
                  </a:lnTo>
                  <a:cubicBezTo>
                    <a:pt x="2765966" y="0"/>
                    <a:pt x="2860137" y="94171"/>
                    <a:pt x="2860137" y="210337"/>
                  </a:cubicBezTo>
                  <a:lnTo>
                    <a:pt x="2860137" y="1051658"/>
                  </a:lnTo>
                  <a:cubicBezTo>
                    <a:pt x="2860137" y="1167824"/>
                    <a:pt x="2765966" y="1261995"/>
                    <a:pt x="264980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lnSpc>
                  <a:spcPts val="3200"/>
                </a:lnSpc>
                <a:spcBef>
                  <a:spcPct val="0"/>
                </a:spcBef>
                <a:spcAft>
                  <a:spcPts val="1200"/>
                </a:spcAft>
                <a:buNone/>
              </a:pPr>
              <a:r>
                <a:rPr lang="en-US" sz="2400" kern="1200" dirty="0"/>
                <a:t>Delayed</a:t>
              </a:r>
            </a:p>
          </p:txBody>
        </p:sp>
        <p:sp>
          <p:nvSpPr>
            <p:cNvPr id="20" name="Freeform: Shape 19">
              <a:extLst>
                <a:ext uri="{FF2B5EF4-FFF2-40B4-BE49-F238E27FC236}">
                  <a16:creationId xmlns:a16="http://schemas.microsoft.com/office/drawing/2014/main" id="{7286BABE-A75A-4798-B1A4-C3716428F973}"/>
                </a:ext>
              </a:extLst>
            </p:cNvPr>
            <p:cNvSpPr/>
            <p:nvPr/>
          </p:nvSpPr>
          <p:spPr>
            <a:xfrm>
              <a:off x="3860798" y="5656767"/>
              <a:ext cx="3589886" cy="1038762"/>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31775" lvl="1" indent="0" algn="l" defTabSz="977900">
                <a:lnSpc>
                  <a:spcPct val="90000"/>
                </a:lnSpc>
                <a:spcBef>
                  <a:spcPct val="0"/>
                </a:spcBef>
                <a:spcAft>
                  <a:spcPct val="15000"/>
                </a:spcAft>
                <a:buFontTx/>
                <a:buNone/>
              </a:pPr>
              <a:r>
                <a:rPr lang="en-US" sz="2200" kern="1200" dirty="0"/>
                <a:t>Can progress with additional exposures</a:t>
              </a:r>
            </a:p>
          </p:txBody>
        </p:sp>
        <p:sp>
          <p:nvSpPr>
            <p:cNvPr id="21" name="Freeform: Shape 20">
              <a:extLst>
                <a:ext uri="{FF2B5EF4-FFF2-40B4-BE49-F238E27FC236}">
                  <a16:creationId xmlns:a16="http://schemas.microsoft.com/office/drawing/2014/main" id="{0A371064-0C22-422C-BD88-CB5B0B67F0E8}"/>
                </a:ext>
              </a:extLst>
            </p:cNvPr>
            <p:cNvSpPr/>
            <p:nvPr/>
          </p:nvSpPr>
          <p:spPr>
            <a:xfrm>
              <a:off x="680423" y="5774886"/>
              <a:ext cx="2860772" cy="802524"/>
            </a:xfrm>
            <a:custGeom>
              <a:avLst/>
              <a:gdLst>
                <a:gd name="connsiteX0" fmla="*/ 0 w 2860772"/>
                <a:gd name="connsiteY0" fmla="*/ 208827 h 1252936"/>
                <a:gd name="connsiteX1" fmla="*/ 208827 w 2860772"/>
                <a:gd name="connsiteY1" fmla="*/ 0 h 1252936"/>
                <a:gd name="connsiteX2" fmla="*/ 2651945 w 2860772"/>
                <a:gd name="connsiteY2" fmla="*/ 0 h 1252936"/>
                <a:gd name="connsiteX3" fmla="*/ 2860772 w 2860772"/>
                <a:gd name="connsiteY3" fmla="*/ 208827 h 1252936"/>
                <a:gd name="connsiteX4" fmla="*/ 2860772 w 2860772"/>
                <a:gd name="connsiteY4" fmla="*/ 1044109 h 1252936"/>
                <a:gd name="connsiteX5" fmla="*/ 2651945 w 2860772"/>
                <a:gd name="connsiteY5" fmla="*/ 1252936 h 1252936"/>
                <a:gd name="connsiteX6" fmla="*/ 208827 w 2860772"/>
                <a:gd name="connsiteY6" fmla="*/ 1252936 h 1252936"/>
                <a:gd name="connsiteX7" fmla="*/ 0 w 2860772"/>
                <a:gd name="connsiteY7" fmla="*/ 1044109 h 1252936"/>
                <a:gd name="connsiteX8" fmla="*/ 0 w 2860772"/>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772" h="1252936">
                  <a:moveTo>
                    <a:pt x="0" y="208827"/>
                  </a:moveTo>
                  <a:cubicBezTo>
                    <a:pt x="0" y="93495"/>
                    <a:pt x="93495" y="0"/>
                    <a:pt x="208827" y="0"/>
                  </a:cubicBezTo>
                  <a:lnTo>
                    <a:pt x="2651945" y="0"/>
                  </a:lnTo>
                  <a:cubicBezTo>
                    <a:pt x="2767277" y="0"/>
                    <a:pt x="2860772" y="93495"/>
                    <a:pt x="2860772" y="208827"/>
                  </a:cubicBezTo>
                  <a:lnTo>
                    <a:pt x="2860772" y="1044109"/>
                  </a:lnTo>
                  <a:cubicBezTo>
                    <a:pt x="2860772" y="1159441"/>
                    <a:pt x="2767277" y="1252936"/>
                    <a:pt x="2651945"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lvl="0" indent="3175" algn="l" defTabSz="1066800">
                <a:lnSpc>
                  <a:spcPts val="3200"/>
                </a:lnSpc>
                <a:spcBef>
                  <a:spcPct val="0"/>
                </a:spcBef>
                <a:spcAft>
                  <a:spcPts val="1200"/>
                </a:spcAft>
                <a:buNone/>
              </a:pPr>
              <a:r>
                <a:rPr lang="en-US" sz="2400" kern="1200" dirty="0"/>
                <a:t>Sensitization</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42065" y="387828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9485" y="5245843"/>
            <a:ext cx="673777" cy="673777"/>
          </a:xfrm>
          <a:prstGeom prst="rect">
            <a:avLst/>
          </a:prstGeom>
        </p:spPr>
      </p:pic>
      <p:pic>
        <p:nvPicPr>
          <p:cNvPr id="8" name="Picture 7">
            <a:extLst>
              <a:ext uri="{FF2B5EF4-FFF2-40B4-BE49-F238E27FC236}">
                <a16:creationId xmlns:a16="http://schemas.microsoft.com/office/drawing/2014/main" id="{268A6323-982B-4BEC-B1FB-56C99D83C5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82625" y="627256"/>
            <a:ext cx="3589890" cy="2343150"/>
          </a:xfrm>
          <a:prstGeom prst="rect">
            <a:avLst/>
          </a:prstGeom>
          <a:ln w="25400">
            <a:solidFill>
              <a:schemeClr val="tx1"/>
            </a:solidFill>
          </a:ln>
          <a:effectLst>
            <a:outerShdw blurRad="50800" dist="127000" dir="2700000" algn="tl" rotWithShape="0">
              <a:prstClr val="black">
                <a:alpha val="40000"/>
              </a:prstClr>
            </a:outerShdw>
          </a:effectLst>
        </p:spPr>
      </p:pic>
      <p:pic>
        <p:nvPicPr>
          <p:cNvPr id="22" name="Picture 21" descr="A picture containing text, clock&#10;&#10;Description automatically generated">
            <a:extLst>
              <a:ext uri="{FF2B5EF4-FFF2-40B4-BE49-F238E27FC236}">
                <a16:creationId xmlns:a16="http://schemas.microsoft.com/office/drawing/2014/main" id="{70BDC26D-9DF1-4CBD-AD5D-7D80F047C1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70164" y="3281879"/>
            <a:ext cx="4248149" cy="2864921"/>
          </a:xfrm>
          <a:prstGeom prst="rect">
            <a:avLst/>
          </a:prstGeom>
          <a:ln w="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407967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CCB5C-E4CB-4ABF-AC80-C4A5A0C1FD48}"/>
              </a:ext>
            </a:extLst>
          </p:cNvPr>
          <p:cNvSpPr>
            <a:spLocks noGrp="1"/>
          </p:cNvSpPr>
          <p:nvPr>
            <p:ph type="title"/>
          </p:nvPr>
        </p:nvSpPr>
        <p:spPr>
          <a:xfrm>
            <a:off x="1074398" y="1238230"/>
            <a:ext cx="10515600" cy="1298414"/>
          </a:xfrm>
        </p:spPr>
        <p:txBody>
          <a:bodyPr>
            <a:normAutofit/>
          </a:bodyPr>
          <a:lstStyle/>
          <a:p>
            <a:r>
              <a:rPr lang="en-US" sz="4800" dirty="0"/>
              <a:t>Emergency Decontamination and First Aid</a:t>
            </a:r>
          </a:p>
        </p:txBody>
      </p:sp>
    </p:spTree>
    <p:extLst>
      <p:ext uri="{BB962C8B-B14F-4D97-AF65-F5344CB8AC3E}">
        <p14:creationId xmlns:p14="http://schemas.microsoft.com/office/powerpoint/2010/main" val="1617303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92760" y="285168"/>
            <a:ext cx="10515600" cy="776247"/>
          </a:xfrm>
          <a:ln>
            <a:noFill/>
          </a:ln>
        </p:spPr>
        <p:txBody>
          <a:bodyPr>
            <a:noAutofit/>
          </a:bodyPr>
          <a:lstStyle/>
          <a:p>
            <a:r>
              <a:rPr lang="en-US" b="1" dirty="0"/>
              <a:t>Four Routes of Entry</a:t>
            </a:r>
          </a:p>
        </p:txBody>
      </p:sp>
      <p:grpSp>
        <p:nvGrpSpPr>
          <p:cNvPr id="4" name="Group 3">
            <a:extLst>
              <a:ext uri="{FF2B5EF4-FFF2-40B4-BE49-F238E27FC236}">
                <a16:creationId xmlns:a16="http://schemas.microsoft.com/office/drawing/2014/main" id="{D7D09C90-565B-4E5D-8A00-DECC4A9AFA83}"/>
              </a:ext>
            </a:extLst>
          </p:cNvPr>
          <p:cNvGrpSpPr/>
          <p:nvPr/>
        </p:nvGrpSpPr>
        <p:grpSpPr>
          <a:xfrm>
            <a:off x="415645" y="2126283"/>
            <a:ext cx="11360707" cy="2800464"/>
            <a:chOff x="415645" y="2126283"/>
            <a:chExt cx="11360707" cy="2800464"/>
          </a:xfrm>
        </p:grpSpPr>
        <p:sp>
          <p:nvSpPr>
            <p:cNvPr id="5" name="Rectangle: Rounded Corners 4">
              <a:extLst>
                <a:ext uri="{FF2B5EF4-FFF2-40B4-BE49-F238E27FC236}">
                  <a16:creationId xmlns:a16="http://schemas.microsoft.com/office/drawing/2014/main" id="{3FEE2C61-7EF3-43B2-9E4F-567068A43118}"/>
                </a:ext>
              </a:extLst>
            </p:cNvPr>
            <p:cNvSpPr/>
            <p:nvPr/>
          </p:nvSpPr>
          <p:spPr>
            <a:xfrm>
              <a:off x="415645" y="2126283"/>
              <a:ext cx="2641947" cy="1820301"/>
            </a:xfrm>
            <a:prstGeom prst="roundRect">
              <a:avLst/>
            </a:prstGeom>
            <a:blipFill>
              <a:blip r:embed="rId3"/>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00C60C98-03EC-4730-8DD7-DE615046966C}"/>
                </a:ext>
              </a:extLst>
            </p:cNvPr>
            <p:cNvSpPr/>
            <p:nvPr/>
          </p:nvSpPr>
          <p:spPr>
            <a:xfrm>
              <a:off x="41564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Skin</a:t>
              </a:r>
            </a:p>
          </p:txBody>
        </p:sp>
        <p:sp>
          <p:nvSpPr>
            <p:cNvPr id="7" name="Rectangle: Rounded Corners 6">
              <a:extLst>
                <a:ext uri="{FF2B5EF4-FFF2-40B4-BE49-F238E27FC236}">
                  <a16:creationId xmlns:a16="http://schemas.microsoft.com/office/drawing/2014/main" id="{3A440CB9-47ED-4B87-B91B-ABB36198A841}"/>
                </a:ext>
              </a:extLst>
            </p:cNvPr>
            <p:cNvSpPr/>
            <p:nvPr/>
          </p:nvSpPr>
          <p:spPr>
            <a:xfrm>
              <a:off x="3321899" y="2126283"/>
              <a:ext cx="2641947" cy="1820301"/>
            </a:xfrm>
            <a:prstGeom prst="roundRect">
              <a:avLst/>
            </a:prstGeom>
            <a:blipFill>
              <a:blip r:embed="rId4"/>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1AB5265E-D61E-4A29-A1D9-8B702784D73F}"/>
                </a:ext>
              </a:extLst>
            </p:cNvPr>
            <p:cNvSpPr/>
            <p:nvPr/>
          </p:nvSpPr>
          <p:spPr>
            <a:xfrm>
              <a:off x="3321899"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Eyes</a:t>
              </a:r>
            </a:p>
          </p:txBody>
        </p:sp>
        <p:sp>
          <p:nvSpPr>
            <p:cNvPr id="9" name="Rectangle: Rounded Corners 8">
              <a:extLst>
                <a:ext uri="{FF2B5EF4-FFF2-40B4-BE49-F238E27FC236}">
                  <a16:creationId xmlns:a16="http://schemas.microsoft.com/office/drawing/2014/main" id="{8DAC0530-4D19-418D-A2CA-09590411B7B9}"/>
                </a:ext>
              </a:extLst>
            </p:cNvPr>
            <p:cNvSpPr/>
            <p:nvPr/>
          </p:nvSpPr>
          <p:spPr>
            <a:xfrm>
              <a:off x="6228152" y="2126283"/>
              <a:ext cx="2641947" cy="1820301"/>
            </a:xfrm>
            <a:prstGeom prst="roundRect">
              <a:avLst/>
            </a:prstGeom>
            <a:blipFill>
              <a:blip r:embed="rId5"/>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97EF98A4-F139-4EEF-9F3B-CFAE07C06532}"/>
                </a:ext>
              </a:extLst>
            </p:cNvPr>
            <p:cNvSpPr/>
            <p:nvPr/>
          </p:nvSpPr>
          <p:spPr>
            <a:xfrm>
              <a:off x="6228152"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Nose</a:t>
              </a:r>
            </a:p>
          </p:txBody>
        </p:sp>
        <p:sp>
          <p:nvSpPr>
            <p:cNvPr id="11" name="Rectangle: Rounded Corners 10">
              <a:extLst>
                <a:ext uri="{FF2B5EF4-FFF2-40B4-BE49-F238E27FC236}">
                  <a16:creationId xmlns:a16="http://schemas.microsoft.com/office/drawing/2014/main" id="{19801E5F-CD13-4375-96EA-7CEE47F82C4B}"/>
                </a:ext>
              </a:extLst>
            </p:cNvPr>
            <p:cNvSpPr/>
            <p:nvPr/>
          </p:nvSpPr>
          <p:spPr>
            <a:xfrm>
              <a:off x="9134405" y="2126283"/>
              <a:ext cx="2641947" cy="1820301"/>
            </a:xfrm>
            <a:prstGeom prst="roundRect">
              <a:avLst/>
            </a:prstGeom>
            <a:blipFill>
              <a:blip r:embed="rId6"/>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276300F5-BAC7-4DB2-801C-1E8C82699329}"/>
                </a:ext>
              </a:extLst>
            </p:cNvPr>
            <p:cNvSpPr/>
            <p:nvPr/>
          </p:nvSpPr>
          <p:spPr>
            <a:xfrm>
              <a:off x="913440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Mouth</a:t>
              </a:r>
            </a:p>
          </p:txBody>
        </p:sp>
      </p:grpSp>
    </p:spTree>
    <p:extLst>
      <p:ext uri="{BB962C8B-B14F-4D97-AF65-F5344CB8AC3E}">
        <p14:creationId xmlns:p14="http://schemas.microsoft.com/office/powerpoint/2010/main" val="1586750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233EA-1E14-4EE4-BB9D-E8FB4455D8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91764" y="0"/>
            <a:ext cx="3500236" cy="685800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6" name="Picture 5">
            <a:extLst>
              <a:ext uri="{FF2B5EF4-FFF2-40B4-BE49-F238E27FC236}">
                <a16:creationId xmlns:a16="http://schemas.microsoft.com/office/drawing/2014/main" id="{E1B507DF-30A3-43E0-8F46-61865D49D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05666" y="0"/>
            <a:ext cx="3347604" cy="685800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77800" y="264143"/>
            <a:ext cx="10515600" cy="877888"/>
          </a:xfrm>
        </p:spPr>
        <p:txBody>
          <a:bodyPr vert="horz" lIns="91440" tIns="45720" rIns="91440" bIns="45720" rtlCol="0" anchor="ctr">
            <a:normAutofit/>
          </a:bodyPr>
          <a:lstStyle/>
          <a:p>
            <a:r>
              <a:rPr lang="en-US" kern="1200" dirty="0">
                <a:solidFill>
                  <a:schemeClr val="tx1"/>
                </a:solidFill>
                <a:latin typeface="+mj-lt"/>
                <a:ea typeface="+mj-ea"/>
                <a:cs typeface="+mj-cs"/>
              </a:rPr>
              <a:t>Emergencies</a:t>
            </a:r>
          </a:p>
        </p:txBody>
      </p:sp>
      <p:sp>
        <p:nvSpPr>
          <p:cNvPr id="7" name="TextBox 6">
            <a:extLst>
              <a:ext uri="{FF2B5EF4-FFF2-40B4-BE49-F238E27FC236}">
                <a16:creationId xmlns:a16="http://schemas.microsoft.com/office/drawing/2014/main" id="{D57261FD-5EB7-4518-BEB3-43B927B4DB02}"/>
              </a:ext>
            </a:extLst>
          </p:cNvPr>
          <p:cNvSpPr txBox="1"/>
          <p:nvPr/>
        </p:nvSpPr>
        <p:spPr>
          <a:xfrm>
            <a:off x="177800" y="1717857"/>
            <a:ext cx="4815704" cy="3422286"/>
          </a:xfrm>
          <a:prstGeom prst="rect">
            <a:avLst/>
          </a:prstGeom>
        </p:spPr>
        <p:txBody>
          <a:bodyPr vert="horz" lIns="91440" tIns="45720" rIns="91440" bIns="45720" rtlCol="0">
            <a:normAutofit/>
          </a:bodyPr>
          <a:lstStyle/>
          <a:p>
            <a:pPr>
              <a:lnSpc>
                <a:spcPct val="90000"/>
              </a:lnSpc>
              <a:spcAft>
                <a:spcPts val="600"/>
              </a:spcAft>
            </a:pPr>
            <a:r>
              <a:rPr lang="en-US" sz="2800" b="1" dirty="0">
                <a:latin typeface="+mj-lt"/>
              </a:rPr>
              <a:t>Your supervising applicator must provide a way to immediately communicate with you the entire time you are working </a:t>
            </a:r>
            <a:r>
              <a:rPr lang="en-US" sz="2800" b="1">
                <a:latin typeface="+mj-lt"/>
              </a:rPr>
              <a:t>with Pesticides.</a:t>
            </a:r>
            <a:endParaRPr lang="en-US" sz="2800" b="1" dirty="0">
              <a:latin typeface="+mj-lt"/>
            </a:endParaRPr>
          </a:p>
        </p:txBody>
      </p:sp>
    </p:spTree>
    <p:extLst>
      <p:ext uri="{BB962C8B-B14F-4D97-AF65-F5344CB8AC3E}">
        <p14:creationId xmlns:p14="http://schemas.microsoft.com/office/powerpoint/2010/main" val="276262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89367" y="427084"/>
            <a:ext cx="10515600" cy="754553"/>
          </a:xfrm>
        </p:spPr>
        <p:txBody>
          <a:bodyPr anchor="b">
            <a:noAutofit/>
          </a:bodyPr>
          <a:lstStyle/>
          <a:p>
            <a:r>
              <a:rPr lang="en-US" b="1" dirty="0"/>
              <a:t>Welcome</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289367" y="1825625"/>
            <a:ext cx="4313113" cy="4351338"/>
          </a:xfrm>
        </p:spPr>
        <p:txBody>
          <a:bodyPr>
            <a:normAutofit/>
          </a:bodyPr>
          <a:lstStyle/>
          <a:p>
            <a:pPr marL="0" indent="0">
              <a:buNone/>
            </a:pPr>
            <a:endParaRPr lang="en-US" sz="2200" dirty="0"/>
          </a:p>
          <a:p>
            <a:pPr marL="0" indent="0">
              <a:spcBef>
                <a:spcPts val="0"/>
              </a:spcBef>
              <a:buNone/>
            </a:pPr>
            <a:r>
              <a:rPr lang="en-US" dirty="0"/>
              <a:t>Who is this training for?</a:t>
            </a:r>
          </a:p>
          <a:p>
            <a:pPr marL="0" indent="0">
              <a:spcBef>
                <a:spcPts val="0"/>
              </a:spcBef>
              <a:buNone/>
            </a:pPr>
            <a:endParaRPr lang="en-US" sz="2400" dirty="0"/>
          </a:p>
          <a:p>
            <a:pPr marL="463550" indent="0">
              <a:spcBef>
                <a:spcPts val="0"/>
              </a:spcBef>
              <a:spcAft>
                <a:spcPts val="1200"/>
              </a:spcAft>
              <a:buNone/>
            </a:pPr>
            <a:r>
              <a:rPr lang="en-US" sz="2400" dirty="0"/>
              <a:t>Noncertified applicators using pesticides under the direct supervision of a certified applicator on non-agricultural sites.</a:t>
            </a:r>
            <a:br>
              <a:rPr lang="en-US" sz="2200" dirty="0"/>
            </a:br>
            <a:r>
              <a:rPr lang="en-US" sz="2200" dirty="0"/>
              <a:t> </a:t>
            </a:r>
          </a:p>
        </p:txBody>
      </p:sp>
      <p:pic>
        <p:nvPicPr>
          <p:cNvPr id="5" name="Picture 4">
            <a:extLst>
              <a:ext uri="{FF2B5EF4-FFF2-40B4-BE49-F238E27FC236}">
                <a16:creationId xmlns:a16="http://schemas.microsoft.com/office/drawing/2014/main" id="{3A568FEA-B66F-448E-87D3-194E52288F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0815" y="427084"/>
            <a:ext cx="6971817" cy="60588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527904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84200" y="259095"/>
            <a:ext cx="10515600" cy="954395"/>
          </a:xfrm>
          <a:ln>
            <a:noFill/>
          </a:ln>
        </p:spPr>
        <p:txBody>
          <a:bodyPr/>
          <a:lstStyle/>
          <a:p>
            <a:r>
              <a:rPr lang="en-US" b="1" dirty="0"/>
              <a:t>Exposure to Skin</a:t>
            </a:r>
          </a:p>
        </p:txBody>
      </p:sp>
      <p:grpSp>
        <p:nvGrpSpPr>
          <p:cNvPr id="5" name="Group 4">
            <a:extLst>
              <a:ext uri="{FF2B5EF4-FFF2-40B4-BE49-F238E27FC236}">
                <a16:creationId xmlns:a16="http://schemas.microsoft.com/office/drawing/2014/main" id="{C16A21F0-89E4-4EC6-9198-479DE953C5AF}"/>
              </a:ext>
            </a:extLst>
          </p:cNvPr>
          <p:cNvGrpSpPr/>
          <p:nvPr/>
        </p:nvGrpSpPr>
        <p:grpSpPr>
          <a:xfrm>
            <a:off x="1514348" y="1208116"/>
            <a:ext cx="9163304" cy="4908204"/>
            <a:chOff x="1514348" y="1330036"/>
            <a:chExt cx="9163304" cy="4908204"/>
          </a:xfrm>
        </p:grpSpPr>
        <p:sp>
          <p:nvSpPr>
            <p:cNvPr id="6" name="Rectangle: Rounded Corners 5">
              <a:extLst>
                <a:ext uri="{FF2B5EF4-FFF2-40B4-BE49-F238E27FC236}">
                  <a16:creationId xmlns:a16="http://schemas.microsoft.com/office/drawing/2014/main" id="{1CBCC4CC-A5C2-4C1D-93CB-B8286C7B5C2A}"/>
                </a:ext>
              </a:extLst>
            </p:cNvPr>
            <p:cNvSpPr/>
            <p:nvPr/>
          </p:nvSpPr>
          <p:spPr>
            <a:xfrm>
              <a:off x="1514348" y="1330036"/>
              <a:ext cx="9163304" cy="2156251"/>
            </a:xfrm>
            <a:prstGeom prst="roundRect">
              <a:avLst>
                <a:gd name="adj" fmla="val 10000"/>
              </a:avLst>
            </a:pr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6">
              <a:extLst>
                <a:ext uri="{FF2B5EF4-FFF2-40B4-BE49-F238E27FC236}">
                  <a16:creationId xmlns:a16="http://schemas.microsoft.com/office/drawing/2014/main" id="{FC5AFE31-53C6-428C-98AA-78D8CC2C2CF5}"/>
                </a:ext>
              </a:extLst>
            </p:cNvPr>
            <p:cNvSpPr/>
            <p:nvPr/>
          </p:nvSpPr>
          <p:spPr>
            <a:xfrm>
              <a:off x="1789247" y="1617536"/>
              <a:ext cx="2691720" cy="1581251"/>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0092A0A1-5395-4E69-B097-FCA49D6A7B24}"/>
                </a:ext>
              </a:extLst>
            </p:cNvPr>
            <p:cNvSpPr/>
            <p:nvPr/>
          </p:nvSpPr>
          <p:spPr>
            <a:xfrm>
              <a:off x="1789247"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251736" tIns="170688" rIns="251736" bIns="251736" numCol="1" spcCol="1270" anchor="t" anchorCtr="0">
              <a:noAutofit/>
            </a:bodyPr>
            <a:lstStyle/>
            <a:p>
              <a:pPr marL="0" lvl="0" indent="0" algn="ctr" defTabSz="1066800">
                <a:lnSpc>
                  <a:spcPct val="90000"/>
                </a:lnSpc>
                <a:spcBef>
                  <a:spcPct val="0"/>
                </a:spcBef>
                <a:spcAft>
                  <a:spcPct val="35000"/>
                </a:spcAft>
                <a:buNone/>
              </a:pPr>
              <a:r>
                <a:rPr lang="en-US" sz="2800" kern="1200" dirty="0">
                  <a:solidFill>
                    <a:schemeClr val="tx1"/>
                  </a:solidFill>
                </a:rPr>
                <a:t>Mixing</a:t>
              </a:r>
            </a:p>
            <a:p>
              <a:pPr marL="0" lvl="0" indent="0" algn="ctr" defTabSz="1066800">
                <a:lnSpc>
                  <a:spcPct val="90000"/>
                </a:lnSpc>
                <a:spcBef>
                  <a:spcPct val="0"/>
                </a:spcBef>
                <a:spcAft>
                  <a:spcPct val="35000"/>
                </a:spcAft>
                <a:buNone/>
              </a:pPr>
              <a:r>
                <a:rPr lang="en-US" sz="2800" kern="1200" dirty="0">
                  <a:solidFill>
                    <a:schemeClr val="tx1"/>
                  </a:solidFill>
                </a:rPr>
                <a:t>Loading</a:t>
              </a:r>
            </a:p>
            <a:p>
              <a:pPr marL="0" lvl="0" indent="0" algn="ctr" defTabSz="1066800">
                <a:lnSpc>
                  <a:spcPct val="90000"/>
                </a:lnSpc>
                <a:spcBef>
                  <a:spcPct val="0"/>
                </a:spcBef>
                <a:spcAft>
                  <a:spcPct val="35000"/>
                </a:spcAft>
                <a:buNone/>
              </a:pPr>
              <a:r>
                <a:rPr lang="en-US" sz="2800" kern="1200" dirty="0">
                  <a:solidFill>
                    <a:schemeClr val="tx1"/>
                  </a:solidFill>
                </a:rPr>
                <a:t>Splashes</a:t>
              </a:r>
            </a:p>
            <a:p>
              <a:pPr marL="0" lvl="0" indent="0" algn="ctr" defTabSz="1066800">
                <a:lnSpc>
                  <a:spcPct val="90000"/>
                </a:lnSpc>
                <a:spcBef>
                  <a:spcPct val="0"/>
                </a:spcBef>
                <a:spcAft>
                  <a:spcPct val="35000"/>
                </a:spcAft>
                <a:buNone/>
              </a:pPr>
              <a:r>
                <a:rPr lang="en-US" sz="2800" kern="1200" dirty="0">
                  <a:solidFill>
                    <a:schemeClr val="tx1"/>
                  </a:solidFill>
                </a:rPr>
                <a:t>Drips</a:t>
              </a:r>
            </a:p>
            <a:p>
              <a:pPr marL="0" lvl="0" indent="0" algn="ctr" defTabSz="1066800">
                <a:lnSpc>
                  <a:spcPct val="90000"/>
                </a:lnSpc>
                <a:spcBef>
                  <a:spcPct val="0"/>
                </a:spcBef>
                <a:spcAft>
                  <a:spcPct val="35000"/>
                </a:spcAft>
                <a:buNone/>
              </a:pPr>
              <a:r>
                <a:rPr lang="en-US" sz="2800" kern="1200" dirty="0">
                  <a:solidFill>
                    <a:schemeClr val="tx1"/>
                  </a:solidFill>
                </a:rPr>
                <a:t>Drift</a:t>
              </a:r>
            </a:p>
          </p:txBody>
        </p:sp>
        <p:sp>
          <p:nvSpPr>
            <p:cNvPr id="9" name="Rectangle: Rounded Corners 8">
              <a:extLst>
                <a:ext uri="{FF2B5EF4-FFF2-40B4-BE49-F238E27FC236}">
                  <a16:creationId xmlns:a16="http://schemas.microsoft.com/office/drawing/2014/main" id="{9BF6D33B-AE0A-4689-AB82-8CF25C561F1E}"/>
                </a:ext>
              </a:extLst>
            </p:cNvPr>
            <p:cNvSpPr/>
            <p:nvPr/>
          </p:nvSpPr>
          <p:spPr>
            <a:xfrm>
              <a:off x="4750139" y="1617536"/>
              <a:ext cx="2691720" cy="1581251"/>
            </a:xfrm>
            <a:prstGeom prst="roundRect">
              <a:avLst>
                <a:gd name="adj" fmla="val 10000"/>
              </a:avLst>
            </a:prstGeom>
            <a:blipFill>
              <a:blip r:embed="rId4"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26971"/>
                <a:satOff val="-1626"/>
                <a:lumOff val="5804"/>
                <a:alphaOff val="-2000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43684727-C654-4822-AE43-C7644A5D2B50}"/>
                </a:ext>
              </a:extLst>
            </p:cNvPr>
            <p:cNvSpPr/>
            <p:nvPr/>
          </p:nvSpPr>
          <p:spPr>
            <a:xfrm>
              <a:off x="4750139" y="3486286"/>
              <a:ext cx="2691720" cy="2751954"/>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251736" tIns="170689" rIns="251736" bIns="251736" numCol="1" spcCol="1270" anchor="ctr" anchorCtr="0">
              <a:noAutofit/>
            </a:bodyPr>
            <a:lstStyle/>
            <a:p>
              <a:pPr marL="0" lvl="0" indent="0" algn="ctr" defTabSz="1066800">
                <a:lnSpc>
                  <a:spcPct val="90000"/>
                </a:lnSpc>
                <a:spcBef>
                  <a:spcPct val="0"/>
                </a:spcBef>
                <a:spcAft>
                  <a:spcPts val="1800"/>
                </a:spcAft>
                <a:buNone/>
              </a:pPr>
              <a:r>
                <a:rPr lang="en-US" sz="2800" kern="1200" dirty="0">
                  <a:solidFill>
                    <a:schemeClr val="tx1"/>
                  </a:solidFill>
                </a:rPr>
                <a:t>Plants</a:t>
              </a:r>
            </a:p>
            <a:p>
              <a:pPr marL="0" lvl="0" indent="0" algn="ctr" defTabSz="1066800">
                <a:lnSpc>
                  <a:spcPct val="90000"/>
                </a:lnSpc>
                <a:spcBef>
                  <a:spcPct val="0"/>
                </a:spcBef>
                <a:spcAft>
                  <a:spcPts val="1800"/>
                </a:spcAft>
                <a:buNone/>
              </a:pPr>
              <a:r>
                <a:rPr lang="en-US" sz="2800" kern="1200" dirty="0">
                  <a:solidFill>
                    <a:schemeClr val="tx1"/>
                  </a:solidFill>
                </a:rPr>
                <a:t>Soil</a:t>
              </a:r>
            </a:p>
            <a:p>
              <a:pPr marL="0" lvl="0" indent="0" algn="ctr" defTabSz="1066800">
                <a:lnSpc>
                  <a:spcPct val="90000"/>
                </a:lnSpc>
                <a:spcBef>
                  <a:spcPct val="0"/>
                </a:spcBef>
                <a:spcAft>
                  <a:spcPts val="1800"/>
                </a:spcAft>
                <a:buNone/>
              </a:pPr>
              <a:r>
                <a:rPr lang="en-US" sz="2800" kern="1200" dirty="0">
                  <a:solidFill>
                    <a:schemeClr val="tx1"/>
                  </a:solidFill>
                </a:rPr>
                <a:t>Equipment</a:t>
              </a:r>
            </a:p>
          </p:txBody>
        </p:sp>
        <p:sp>
          <p:nvSpPr>
            <p:cNvPr id="11" name="Rectangle: Rounded Corners 10">
              <a:extLst>
                <a:ext uri="{FF2B5EF4-FFF2-40B4-BE49-F238E27FC236}">
                  <a16:creationId xmlns:a16="http://schemas.microsoft.com/office/drawing/2014/main" id="{06AC6F01-3EA0-423E-8171-2219F13CEAC6}"/>
                </a:ext>
              </a:extLst>
            </p:cNvPr>
            <p:cNvSpPr/>
            <p:nvPr/>
          </p:nvSpPr>
          <p:spPr>
            <a:xfrm>
              <a:off x="7711032" y="1617536"/>
              <a:ext cx="2691720" cy="1581251"/>
            </a:xfrm>
            <a:prstGeom prst="roundRect">
              <a:avLst>
                <a:gd name="adj" fmla="val 10000"/>
              </a:avLst>
            </a:prstGeom>
            <a:blipFill>
              <a:blip r:embed="rId5"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53943"/>
                <a:satOff val="-3252"/>
                <a:lumOff val="11609"/>
                <a:alphaOff val="-4000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B1013569-9686-41D0-8508-F386CC2F2D3C}"/>
                </a:ext>
              </a:extLst>
            </p:cNvPr>
            <p:cNvSpPr/>
            <p:nvPr/>
          </p:nvSpPr>
          <p:spPr>
            <a:xfrm>
              <a:off x="7711032"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251736" tIns="170688" rIns="251736" bIns="251736" numCol="1" spcCol="1270" anchor="ctr" anchorCtr="0">
              <a:noAutofit/>
            </a:bodyPr>
            <a:lstStyle/>
            <a:p>
              <a:pPr marL="0" lvl="0" indent="0" algn="ctr" defTabSz="1066800">
                <a:lnSpc>
                  <a:spcPts val="3400"/>
                </a:lnSpc>
                <a:spcBef>
                  <a:spcPct val="0"/>
                </a:spcBef>
                <a:spcAft>
                  <a:spcPts val="1800"/>
                </a:spcAft>
                <a:buNone/>
              </a:pPr>
              <a:r>
                <a:rPr lang="en-US" sz="2800" kern="1200" dirty="0">
                  <a:solidFill>
                    <a:schemeClr val="tx1"/>
                  </a:solidFill>
                </a:rPr>
                <a:t>Dirty work clothes</a:t>
              </a:r>
            </a:p>
            <a:p>
              <a:pPr marL="0" lvl="0" indent="0" algn="ctr" defTabSz="1066800">
                <a:lnSpc>
                  <a:spcPts val="3400"/>
                </a:lnSpc>
                <a:spcBef>
                  <a:spcPct val="0"/>
                </a:spcBef>
                <a:spcAft>
                  <a:spcPts val="1800"/>
                </a:spcAft>
                <a:buNone/>
              </a:pPr>
              <a:r>
                <a:rPr lang="en-US" sz="2800" kern="1200" dirty="0">
                  <a:solidFill>
                    <a:schemeClr val="tx1"/>
                  </a:solidFill>
                </a:rPr>
                <a:t>Cell phones</a:t>
              </a:r>
            </a:p>
          </p:txBody>
        </p:sp>
      </p:grpSp>
      <p:pic>
        <p:nvPicPr>
          <p:cNvPr id="13" name="Graphic 12" descr="Magnifying glass">
            <a:extLst>
              <a:ext uri="{FF2B5EF4-FFF2-40B4-BE49-F238E27FC236}">
                <a16:creationId xmlns:a16="http://schemas.microsoft.com/office/drawing/2014/main" id="{CC03096B-E2C8-4262-A8B1-86B0E7DF990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1615948" y="2573487"/>
            <a:ext cx="673777" cy="673777"/>
          </a:xfrm>
          <a:prstGeom prst="rect">
            <a:avLst/>
          </a:prstGeom>
        </p:spPr>
      </p:pic>
      <p:pic>
        <p:nvPicPr>
          <p:cNvPr id="14" name="Graphic 13" descr="Magnifying glass">
            <a:extLst>
              <a:ext uri="{FF2B5EF4-FFF2-40B4-BE49-F238E27FC236}">
                <a16:creationId xmlns:a16="http://schemas.microsoft.com/office/drawing/2014/main" id="{F8B95364-8C09-48F1-93F7-E32CEC1A1D2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4615134" y="2573487"/>
            <a:ext cx="673777" cy="673777"/>
          </a:xfrm>
          <a:prstGeom prst="rect">
            <a:avLst/>
          </a:prstGeom>
        </p:spPr>
      </p:pic>
      <p:pic>
        <p:nvPicPr>
          <p:cNvPr id="16" name="Graphic 15" descr="Magnifying glass">
            <a:extLst>
              <a:ext uri="{FF2B5EF4-FFF2-40B4-BE49-F238E27FC236}">
                <a16:creationId xmlns:a16="http://schemas.microsoft.com/office/drawing/2014/main" id="{6D268D76-09AC-42B2-9B67-D6E148748A7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556544" y="2567160"/>
            <a:ext cx="673777" cy="673777"/>
          </a:xfrm>
          <a:prstGeom prst="rect">
            <a:avLst/>
          </a:prstGeom>
        </p:spPr>
      </p:pic>
    </p:spTree>
    <p:extLst>
      <p:ext uri="{BB962C8B-B14F-4D97-AF65-F5344CB8AC3E}">
        <p14:creationId xmlns:p14="http://schemas.microsoft.com/office/powerpoint/2010/main" val="678340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314114"/>
            <a:ext cx="10515600" cy="898208"/>
          </a:xfrm>
          <a:ln>
            <a:noFill/>
          </a:ln>
        </p:spPr>
        <p:txBody>
          <a:bodyPr>
            <a:normAutofit/>
          </a:bodyPr>
          <a:lstStyle/>
          <a:p>
            <a:r>
              <a:rPr lang="en-US" b="1" dirty="0"/>
              <a:t>Exposure to Skin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87425"/>
            <a:ext cx="541047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Remove</a:t>
            </a:r>
            <a:r>
              <a:rPr lang="en-US" sz="2400" dirty="0"/>
              <a:t> contaminated clothing.</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1049"/>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Wash</a:t>
            </a:r>
            <a:r>
              <a:rPr lang="en-US" sz="2400" dirty="0"/>
              <a:t> immediately with soap and water.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14673"/>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Seek</a:t>
            </a:r>
            <a:r>
              <a:rPr lang="en-US" sz="2400" dirty="0"/>
              <a:t> medical attention if you develop symptoms.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169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249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32405"/>
            <a:ext cx="810768" cy="810768"/>
          </a:xfrm>
          <a:prstGeom prst="rect">
            <a:avLst/>
          </a:prstGeom>
        </p:spPr>
      </p:pic>
      <p:pic>
        <p:nvPicPr>
          <p:cNvPr id="10" name="Picture 9" descr="A person washing his hands in a sink&#10;&#10;Description automatically generated with medium confidence">
            <a:extLst>
              <a:ext uri="{FF2B5EF4-FFF2-40B4-BE49-F238E27FC236}">
                <a16:creationId xmlns:a16="http://schemas.microsoft.com/office/drawing/2014/main" id="{B010BB08-C693-4112-899A-E447BC40DA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86937" y="485176"/>
            <a:ext cx="4027990" cy="577200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78636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6" y="200797"/>
            <a:ext cx="10515600" cy="1325563"/>
          </a:xfrm>
        </p:spPr>
        <p:txBody>
          <a:bodyPr vert="horz" lIns="91440" tIns="45720" rIns="91440" bIns="45720" rtlCol="0" anchor="ctr">
            <a:normAutofit/>
          </a:bodyPr>
          <a:lstStyle/>
          <a:p>
            <a:r>
              <a:rPr lang="en-US" b="1" kern="1200" dirty="0">
                <a:solidFill>
                  <a:schemeClr val="tx1"/>
                </a:solidFill>
                <a:latin typeface="+mj-lt"/>
                <a:ea typeface="+mj-ea"/>
                <a:cs typeface="+mj-cs"/>
              </a:rPr>
              <a:t>Exposure to Eyes</a:t>
            </a:r>
          </a:p>
        </p:txBody>
      </p:sp>
      <p:sp>
        <p:nvSpPr>
          <p:cNvPr id="7" name="TextBox 6">
            <a:extLst>
              <a:ext uri="{FF2B5EF4-FFF2-40B4-BE49-F238E27FC236}">
                <a16:creationId xmlns:a16="http://schemas.microsoft.com/office/drawing/2014/main" id="{D57261FD-5EB7-4518-BEB3-43B927B4DB02}"/>
              </a:ext>
            </a:extLst>
          </p:cNvPr>
          <p:cNvSpPr txBox="1"/>
          <p:nvPr/>
        </p:nvSpPr>
        <p:spPr>
          <a:xfrm>
            <a:off x="448056" y="1667289"/>
            <a:ext cx="4832803" cy="3664351"/>
          </a:xfrm>
          <a:prstGeom prst="rect">
            <a:avLst/>
          </a:prstGeom>
        </p:spPr>
        <p:txBody>
          <a:bodyPr vert="horz" lIns="91440" tIns="45720" rIns="91440" bIns="45720" rtlCol="0">
            <a:normAutofit lnSpcReduction="10000"/>
          </a:bodyPr>
          <a:lstStyle/>
          <a:p>
            <a:pPr marL="282575" indent="-228600">
              <a:lnSpc>
                <a:spcPct val="90000"/>
              </a:lnSpc>
              <a:spcAft>
                <a:spcPts val="600"/>
              </a:spcAft>
              <a:buFont typeface="Arial" panose="020B0604020202020204" pitchFamily="34" charset="0"/>
              <a:buChar char="•"/>
            </a:pPr>
            <a:r>
              <a:rPr lang="en-US" sz="2800" b="1" dirty="0">
                <a:latin typeface="+mj-lt"/>
              </a:rPr>
              <a:t>Dust</a:t>
            </a:r>
          </a:p>
          <a:p>
            <a:pPr marL="282575" indent="-228600">
              <a:lnSpc>
                <a:spcPct val="90000"/>
              </a:lnSpc>
              <a:spcAft>
                <a:spcPts val="600"/>
              </a:spcAft>
              <a:buFont typeface="Arial" panose="020B0604020202020204" pitchFamily="34" charset="0"/>
              <a:buChar char="•"/>
            </a:pPr>
            <a:r>
              <a:rPr lang="en-US" sz="2800" b="1" dirty="0">
                <a:latin typeface="+mj-lt"/>
              </a:rPr>
              <a:t>Airborne particles</a:t>
            </a:r>
          </a:p>
          <a:p>
            <a:pPr marL="282575" indent="-228600">
              <a:lnSpc>
                <a:spcPct val="90000"/>
              </a:lnSpc>
              <a:spcAft>
                <a:spcPts val="600"/>
              </a:spcAft>
              <a:buFont typeface="Arial" panose="020B0604020202020204" pitchFamily="34" charset="0"/>
              <a:buChar char="•"/>
            </a:pPr>
            <a:r>
              <a:rPr lang="en-US" sz="2800" b="1" dirty="0">
                <a:latin typeface="+mj-lt"/>
              </a:rPr>
              <a:t>Splashes</a:t>
            </a:r>
          </a:p>
          <a:p>
            <a:pPr marL="282575" indent="-228600">
              <a:lnSpc>
                <a:spcPct val="90000"/>
              </a:lnSpc>
              <a:spcAft>
                <a:spcPts val="600"/>
              </a:spcAft>
              <a:buFont typeface="Arial" panose="020B0604020202020204" pitchFamily="34" charset="0"/>
              <a:buChar char="•"/>
            </a:pPr>
            <a:r>
              <a:rPr lang="en-US" sz="2800" b="1" dirty="0">
                <a:latin typeface="+mj-lt"/>
              </a:rPr>
              <a:t>Spills</a:t>
            </a:r>
          </a:p>
          <a:p>
            <a:pPr marL="282575" indent="-228600">
              <a:lnSpc>
                <a:spcPct val="90000"/>
              </a:lnSpc>
              <a:spcAft>
                <a:spcPts val="600"/>
              </a:spcAft>
              <a:buFont typeface="Arial" panose="020B0604020202020204" pitchFamily="34" charset="0"/>
              <a:buChar char="•"/>
            </a:pPr>
            <a:r>
              <a:rPr lang="en-US" sz="2800" b="1" dirty="0">
                <a:latin typeface="+mj-lt"/>
              </a:rPr>
              <a:t>Broken hoses</a:t>
            </a:r>
          </a:p>
          <a:p>
            <a:pPr marL="282575" indent="-228600">
              <a:lnSpc>
                <a:spcPct val="90000"/>
              </a:lnSpc>
              <a:spcAft>
                <a:spcPts val="600"/>
              </a:spcAft>
              <a:buFont typeface="Arial" panose="020B0604020202020204" pitchFamily="34" charset="0"/>
              <a:buChar char="•"/>
            </a:pPr>
            <a:r>
              <a:rPr lang="en-US" sz="2800" b="1" dirty="0">
                <a:latin typeface="+mj-lt"/>
              </a:rPr>
              <a:t>Spray mists</a:t>
            </a:r>
          </a:p>
          <a:p>
            <a:pPr marL="282575" indent="-228600">
              <a:lnSpc>
                <a:spcPct val="90000"/>
              </a:lnSpc>
              <a:spcAft>
                <a:spcPts val="600"/>
              </a:spcAft>
              <a:buFont typeface="Arial" panose="020B0604020202020204" pitchFamily="34" charset="0"/>
              <a:buChar char="•"/>
            </a:pPr>
            <a:r>
              <a:rPr lang="en-US" sz="2800" b="1" dirty="0">
                <a:latin typeface="+mj-lt"/>
              </a:rPr>
              <a:t>Rubbing your eyes</a:t>
            </a:r>
          </a:p>
          <a:p>
            <a:pPr marL="282575" indent="-228600">
              <a:lnSpc>
                <a:spcPct val="90000"/>
              </a:lnSpc>
              <a:spcAft>
                <a:spcPts val="600"/>
              </a:spcAft>
              <a:buFont typeface="Arial" panose="020B0604020202020204" pitchFamily="34" charset="0"/>
              <a:buChar char="•"/>
            </a:pPr>
            <a:r>
              <a:rPr lang="en-US" sz="2800" b="1" dirty="0">
                <a:latin typeface="+mj-lt"/>
              </a:rPr>
              <a:t>Dirty PPE</a:t>
            </a:r>
          </a:p>
        </p:txBody>
      </p:sp>
      <p:pic>
        <p:nvPicPr>
          <p:cNvPr id="4" name="Picture 3" descr="A picture containing wood&#10;&#10;Description automatically generated">
            <a:extLst>
              <a:ext uri="{FF2B5EF4-FFF2-40B4-BE49-F238E27FC236}">
                <a16:creationId xmlns:a16="http://schemas.microsoft.com/office/drawing/2014/main" id="{B377598E-9F00-4CB8-AC04-4B19D97C2C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78086" y="547255"/>
            <a:ext cx="6265858" cy="2881745"/>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descr="A person with his hands on his head&#10;&#10;Description automatically generated with low confidence">
            <a:extLst>
              <a:ext uri="{FF2B5EF4-FFF2-40B4-BE49-F238E27FC236}">
                <a16:creationId xmlns:a16="http://schemas.microsoft.com/office/drawing/2014/main" id="{3865085A-58B7-4222-8E73-DE9EFCFD43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78086" y="3724657"/>
            <a:ext cx="6265858" cy="2881746"/>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7768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36600" y="280320"/>
            <a:ext cx="10515600" cy="983553"/>
          </a:xfrm>
          <a:ln>
            <a:noFill/>
          </a:ln>
        </p:spPr>
        <p:txBody>
          <a:bodyPr>
            <a:normAutofit/>
          </a:bodyPr>
          <a:lstStyle/>
          <a:p>
            <a:r>
              <a:rPr lang="en-US" b="1" dirty="0"/>
              <a:t>Exposure to Eyes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38225"/>
            <a:ext cx="6530788"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Flush</a:t>
            </a:r>
            <a:r>
              <a:rPr lang="en-US" sz="2600" dirty="0"/>
              <a:t> eye(s) immediately.</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01849"/>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Hold</a:t>
            </a:r>
            <a:r>
              <a:rPr lang="en-US" sz="2600" dirty="0"/>
              <a:t> eye open and flush for at least 15 minutes.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65473"/>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Seek</a:t>
            </a:r>
            <a:r>
              <a:rPr lang="en-US" sz="2600" dirty="0"/>
              <a:t> medical attention as soon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677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757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83205"/>
            <a:ext cx="810768" cy="810768"/>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BD2E2B06-B1FC-4B11-ABC2-99CA7539B4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5273" y="874124"/>
            <a:ext cx="4136651" cy="531813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896131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36EF71-A3A6-46EB-B09A-04C393B50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70115" y="0"/>
            <a:ext cx="8221885"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47241" y="330684"/>
            <a:ext cx="10926224" cy="1325563"/>
          </a:xfrm>
        </p:spPr>
        <p:txBody>
          <a:bodyPr vert="horz" lIns="91440" tIns="45720" rIns="91440" bIns="45720" rtlCol="0" anchor="b">
            <a:noAutofit/>
          </a:bodyPr>
          <a:lstStyle/>
          <a:p>
            <a:r>
              <a:rPr lang="en-US" b="1" dirty="0"/>
              <a:t>Exposure by </a:t>
            </a:r>
            <a:br>
              <a:rPr lang="en-US" b="1" dirty="0"/>
            </a:br>
            <a:r>
              <a:rPr lang="en-US" b="1" dirty="0"/>
              <a:t>Mouth</a:t>
            </a:r>
          </a:p>
        </p:txBody>
      </p:sp>
      <p:sp>
        <p:nvSpPr>
          <p:cNvPr id="8" name="TextBox 7">
            <a:extLst>
              <a:ext uri="{FF2B5EF4-FFF2-40B4-BE49-F238E27FC236}">
                <a16:creationId xmlns:a16="http://schemas.microsoft.com/office/drawing/2014/main" id="{759DC109-9B0A-4913-AD74-6342D24938C5}"/>
              </a:ext>
            </a:extLst>
          </p:cNvPr>
          <p:cNvSpPr txBox="1"/>
          <p:nvPr/>
        </p:nvSpPr>
        <p:spPr>
          <a:xfrm>
            <a:off x="757865" y="1778581"/>
            <a:ext cx="3438906" cy="3207258"/>
          </a:xfrm>
          <a:prstGeom prst="rect">
            <a:avLst/>
          </a:prstGeom>
        </p:spPr>
        <p:txBody>
          <a:bodyPr vert="horz" lIns="91440" tIns="45720" rIns="91440" bIns="45720" rtlCol="0" anchor="t">
            <a:normAutofit/>
          </a:bodyPr>
          <a:lstStyle/>
          <a:p>
            <a:pPr marL="282575" indent="-228600">
              <a:lnSpc>
                <a:spcPct val="90000"/>
              </a:lnSpc>
              <a:spcAft>
                <a:spcPts val="600"/>
              </a:spcAft>
              <a:buFont typeface="Arial" panose="020B0604020202020204" pitchFamily="34" charset="0"/>
              <a:buChar char="•"/>
            </a:pPr>
            <a:r>
              <a:rPr lang="en-US" sz="2800" b="1" dirty="0">
                <a:latin typeface="+mj-lt"/>
              </a:rPr>
              <a:t>Eat</a:t>
            </a:r>
          </a:p>
          <a:p>
            <a:pPr marL="282575" indent="-228600">
              <a:lnSpc>
                <a:spcPct val="90000"/>
              </a:lnSpc>
              <a:spcAft>
                <a:spcPts val="600"/>
              </a:spcAft>
              <a:buFont typeface="Arial" panose="020B0604020202020204" pitchFamily="34" charset="0"/>
              <a:buChar char="•"/>
            </a:pPr>
            <a:r>
              <a:rPr lang="en-US" sz="2800" b="1" dirty="0">
                <a:latin typeface="+mj-lt"/>
              </a:rPr>
              <a:t>Drink</a:t>
            </a:r>
          </a:p>
          <a:p>
            <a:pPr marL="282575" indent="-228600">
              <a:lnSpc>
                <a:spcPct val="90000"/>
              </a:lnSpc>
              <a:spcAft>
                <a:spcPts val="600"/>
              </a:spcAft>
              <a:buFont typeface="Arial" panose="020B0604020202020204" pitchFamily="34" charset="0"/>
              <a:buChar char="•"/>
            </a:pPr>
            <a:r>
              <a:rPr lang="en-US" sz="2800" b="1" dirty="0">
                <a:latin typeface="+mj-lt"/>
              </a:rPr>
              <a:t>Smoke</a:t>
            </a:r>
          </a:p>
          <a:p>
            <a:pPr marL="282575" indent="-228600">
              <a:lnSpc>
                <a:spcPct val="90000"/>
              </a:lnSpc>
              <a:spcAft>
                <a:spcPts val="600"/>
              </a:spcAft>
              <a:buFont typeface="Arial" panose="020B0604020202020204" pitchFamily="34" charset="0"/>
              <a:buChar char="•"/>
            </a:pPr>
            <a:r>
              <a:rPr lang="en-US" sz="2800" b="1" dirty="0">
                <a:latin typeface="+mj-lt"/>
              </a:rPr>
              <a:t>Chew gum</a:t>
            </a:r>
          </a:p>
          <a:p>
            <a:pPr marL="282575" indent="-228600">
              <a:lnSpc>
                <a:spcPct val="90000"/>
              </a:lnSpc>
              <a:spcAft>
                <a:spcPts val="600"/>
              </a:spcAft>
              <a:buFont typeface="Arial" panose="020B0604020202020204" pitchFamily="34" charset="0"/>
              <a:buChar char="•"/>
            </a:pPr>
            <a:r>
              <a:rPr lang="en-US" sz="2800" b="1" dirty="0">
                <a:latin typeface="+mj-lt"/>
              </a:rPr>
              <a:t>Tobacco</a:t>
            </a:r>
          </a:p>
        </p:txBody>
      </p:sp>
    </p:spTree>
    <p:extLst>
      <p:ext uri="{BB962C8B-B14F-4D97-AF65-F5344CB8AC3E}">
        <p14:creationId xmlns:p14="http://schemas.microsoft.com/office/powerpoint/2010/main" val="32766948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033" y="345255"/>
            <a:ext cx="10515600" cy="773241"/>
          </a:xfrm>
          <a:ln>
            <a:noFill/>
          </a:ln>
        </p:spPr>
        <p:txBody>
          <a:bodyPr>
            <a:noAutofit/>
          </a:bodyPr>
          <a:lstStyle/>
          <a:p>
            <a:r>
              <a:rPr lang="en-US" b="1" dirty="0"/>
              <a:t>Exposure by Mouth</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483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Follow</a:t>
            </a:r>
            <a:r>
              <a:rPr lang="en-US" sz="2400" dirty="0"/>
              <a:t> first aid instructions on the label.</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12009"/>
            <a:ext cx="6854952"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Never</a:t>
            </a:r>
            <a:r>
              <a:rPr lang="en-US" sz="2400" dirty="0"/>
              <a:t> make a person vomit who is unconscious, having convulsions or is lying face up.</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756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Seek</a:t>
            </a:r>
            <a:r>
              <a:rPr lang="en-US" sz="2400" dirty="0"/>
              <a:t> medical attention as quickly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779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859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93365"/>
            <a:ext cx="810768" cy="810768"/>
          </a:xfrm>
          <a:prstGeom prst="rect">
            <a:avLst/>
          </a:prstGeom>
        </p:spPr>
      </p:pic>
      <p:grpSp>
        <p:nvGrpSpPr>
          <p:cNvPr id="9" name="Group 8">
            <a:extLst>
              <a:ext uri="{FF2B5EF4-FFF2-40B4-BE49-F238E27FC236}">
                <a16:creationId xmlns:a16="http://schemas.microsoft.com/office/drawing/2014/main" id="{2B0AE7D5-13BA-4435-9CD0-38667AB0530C}"/>
              </a:ext>
            </a:extLst>
          </p:cNvPr>
          <p:cNvGrpSpPr/>
          <p:nvPr/>
        </p:nvGrpSpPr>
        <p:grpSpPr>
          <a:xfrm>
            <a:off x="8188960" y="329422"/>
            <a:ext cx="3164673" cy="6084565"/>
            <a:chOff x="8188960" y="329422"/>
            <a:chExt cx="3164673" cy="6084565"/>
          </a:xfrm>
        </p:grpSpPr>
        <p:pic>
          <p:nvPicPr>
            <p:cNvPr id="11" name="Picture 10">
              <a:extLst>
                <a:ext uri="{FF2B5EF4-FFF2-40B4-BE49-F238E27FC236}">
                  <a16:creationId xmlns:a16="http://schemas.microsoft.com/office/drawing/2014/main" id="{7AFC23ED-9387-43AB-AE37-57A3DD1561D1}"/>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88960" y="329422"/>
              <a:ext cx="3164673" cy="6084565"/>
            </a:xfrm>
            <a:prstGeom prst="rect">
              <a:avLst/>
            </a:prstGeom>
          </p:spPr>
        </p:pic>
        <p:pic>
          <p:nvPicPr>
            <p:cNvPr id="12" name="Picture 11">
              <a:extLst>
                <a:ext uri="{FF2B5EF4-FFF2-40B4-BE49-F238E27FC236}">
                  <a16:creationId xmlns:a16="http://schemas.microsoft.com/office/drawing/2014/main" id="{E9DFACA9-FE25-4BEF-BD17-CF9A5A6D55F9}"/>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407337" y="2488693"/>
              <a:ext cx="727917" cy="599015"/>
            </a:xfrm>
            <a:prstGeom prst="rect">
              <a:avLst/>
            </a:prstGeom>
          </p:spPr>
        </p:pic>
      </p:grpSp>
    </p:spTree>
    <p:extLst>
      <p:ext uri="{BB962C8B-B14F-4D97-AF65-F5344CB8AC3E}">
        <p14:creationId xmlns:p14="http://schemas.microsoft.com/office/powerpoint/2010/main" val="1640326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209422-B8D1-4634-8F46-79C57A503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58488" y="0"/>
            <a:ext cx="8433512"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71094" y="1010543"/>
            <a:ext cx="10515600" cy="898208"/>
          </a:xfrm>
        </p:spPr>
        <p:txBody>
          <a:bodyPr vert="horz" lIns="91440" tIns="45720" rIns="91440" bIns="45720" rtlCol="0" anchor="b">
            <a:noAutofit/>
          </a:bodyPr>
          <a:lstStyle/>
          <a:p>
            <a:r>
              <a:rPr lang="en-US" b="1" dirty="0"/>
              <a:t>Exposure by </a:t>
            </a:r>
            <a:br>
              <a:rPr lang="en-US" b="1" dirty="0"/>
            </a:br>
            <a:r>
              <a:rPr lang="en-US" b="1" dirty="0"/>
              <a:t>Inhalation</a:t>
            </a:r>
          </a:p>
        </p:txBody>
      </p:sp>
      <p:sp>
        <p:nvSpPr>
          <p:cNvPr id="3" name="TextBox 2">
            <a:extLst>
              <a:ext uri="{FF2B5EF4-FFF2-40B4-BE49-F238E27FC236}">
                <a16:creationId xmlns:a16="http://schemas.microsoft.com/office/drawing/2014/main" id="{611DAA40-7657-4806-836A-659E73F0C149}"/>
              </a:ext>
            </a:extLst>
          </p:cNvPr>
          <p:cNvSpPr txBox="1"/>
          <p:nvPr/>
        </p:nvSpPr>
        <p:spPr>
          <a:xfrm>
            <a:off x="482854" y="2186776"/>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b="1" dirty="0">
                <a:latin typeface="+mj-lt"/>
              </a:rPr>
              <a:t>Vapors</a:t>
            </a:r>
          </a:p>
          <a:p>
            <a:pPr indent="-228600">
              <a:lnSpc>
                <a:spcPct val="90000"/>
              </a:lnSpc>
              <a:spcAft>
                <a:spcPts val="600"/>
              </a:spcAft>
              <a:buFont typeface="Arial" panose="020B0604020202020204" pitchFamily="34" charset="0"/>
              <a:buChar char="•"/>
            </a:pPr>
            <a:r>
              <a:rPr lang="en-US" sz="2800" b="1" dirty="0">
                <a:latin typeface="+mj-lt"/>
              </a:rPr>
              <a:t>Dust</a:t>
            </a:r>
          </a:p>
          <a:p>
            <a:pPr indent="-228600">
              <a:lnSpc>
                <a:spcPct val="90000"/>
              </a:lnSpc>
              <a:spcAft>
                <a:spcPts val="600"/>
              </a:spcAft>
              <a:buFont typeface="Arial" panose="020B0604020202020204" pitchFamily="34" charset="0"/>
              <a:buChar char="•"/>
            </a:pPr>
            <a:r>
              <a:rPr lang="en-US" sz="2800" b="1" dirty="0">
                <a:latin typeface="+mj-lt"/>
              </a:rPr>
              <a:t>Spray Particles</a:t>
            </a:r>
          </a:p>
        </p:txBody>
      </p:sp>
    </p:spTree>
    <p:extLst>
      <p:ext uri="{BB962C8B-B14F-4D97-AF65-F5344CB8AC3E}">
        <p14:creationId xmlns:p14="http://schemas.microsoft.com/office/powerpoint/2010/main" val="13641680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5320" y="226218"/>
            <a:ext cx="10515600" cy="983553"/>
          </a:xfrm>
          <a:ln>
            <a:noFill/>
          </a:ln>
        </p:spPr>
        <p:txBody>
          <a:bodyPr>
            <a:normAutofit/>
          </a:bodyPr>
          <a:lstStyle/>
          <a:p>
            <a:r>
              <a:rPr lang="en-US" b="1" dirty="0"/>
              <a:t>Exposure by Inhalation</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655320" y="1408899"/>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Assess</a:t>
            </a:r>
            <a:r>
              <a:rPr lang="en-US" sz="2600" dirty="0"/>
              <a:t> the area before helping a person.</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655320" y="297252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Remove</a:t>
            </a:r>
            <a:r>
              <a:rPr lang="en-US" sz="2600" dirty="0"/>
              <a:t> the person and get to fresh air.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655320" y="4536147"/>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Seek</a:t>
            </a:r>
            <a:r>
              <a:rPr lang="en-US" sz="2600" dirty="0"/>
              <a:t> medical attention as quickly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4192" y="153843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152" y="474645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04" y="3153879"/>
            <a:ext cx="810768" cy="810768"/>
          </a:xfrm>
          <a:prstGeom prst="rect">
            <a:avLst/>
          </a:prstGeom>
        </p:spPr>
      </p:pic>
      <p:pic>
        <p:nvPicPr>
          <p:cNvPr id="11" name="Picture 10" descr="A picture containing person, standing&#10;&#10;Description automatically generated">
            <a:extLst>
              <a:ext uri="{FF2B5EF4-FFF2-40B4-BE49-F238E27FC236}">
                <a16:creationId xmlns:a16="http://schemas.microsoft.com/office/drawing/2014/main" id="{E7161F3F-50A0-41CB-B362-FF87113FBB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78618" y="670590"/>
            <a:ext cx="3851564" cy="577734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85034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82600" y="284480"/>
            <a:ext cx="10515600" cy="908368"/>
          </a:xfrm>
        </p:spPr>
        <p:txBody>
          <a:bodyPr vert="horz" lIns="91440" tIns="45720" rIns="91440" bIns="45720" rtlCol="0" anchor="b">
            <a:normAutofit/>
          </a:bodyPr>
          <a:lstStyle/>
          <a:p>
            <a:r>
              <a:rPr lang="en-US" kern="1200" dirty="0">
                <a:solidFill>
                  <a:schemeClr val="tx1"/>
                </a:solidFill>
                <a:latin typeface="+mj-lt"/>
                <a:ea typeface="+mj-ea"/>
                <a:cs typeface="+mj-cs"/>
              </a:rPr>
              <a:t>Heat-Related Illnesses</a:t>
            </a:r>
          </a:p>
        </p:txBody>
      </p:sp>
      <p:sp>
        <p:nvSpPr>
          <p:cNvPr id="7" name="TextBox 6">
            <a:extLst>
              <a:ext uri="{FF2B5EF4-FFF2-40B4-BE49-F238E27FC236}">
                <a16:creationId xmlns:a16="http://schemas.microsoft.com/office/drawing/2014/main" id="{85E22882-D51C-4DD2-BE99-12C4E882661B}"/>
              </a:ext>
            </a:extLst>
          </p:cNvPr>
          <p:cNvSpPr txBox="1"/>
          <p:nvPr/>
        </p:nvSpPr>
        <p:spPr>
          <a:xfrm>
            <a:off x="482600" y="1717857"/>
            <a:ext cx="4201160" cy="3422286"/>
          </a:xfrm>
          <a:prstGeom prst="rect">
            <a:avLst/>
          </a:prstGeom>
        </p:spPr>
        <p:txBody>
          <a:bodyPr vert="horz" lIns="91440" tIns="45720" rIns="91440" bIns="45720" rtlCol="0">
            <a:normAutofit/>
          </a:bodyPr>
          <a:lstStyle/>
          <a:p>
            <a:pPr>
              <a:lnSpc>
                <a:spcPct val="90000"/>
              </a:lnSpc>
              <a:spcAft>
                <a:spcPts val="600"/>
              </a:spcAft>
            </a:pPr>
            <a:r>
              <a:rPr lang="en-US" sz="2800" b="1" dirty="0">
                <a:latin typeface="+mj-lt"/>
              </a:rPr>
              <a:t>Besides pesticides, heat can also harm you.</a:t>
            </a:r>
          </a:p>
        </p:txBody>
      </p:sp>
      <p:pic>
        <p:nvPicPr>
          <p:cNvPr id="8" name="Picture 7">
            <a:extLst>
              <a:ext uri="{FF2B5EF4-FFF2-40B4-BE49-F238E27FC236}">
                <a16:creationId xmlns:a16="http://schemas.microsoft.com/office/drawing/2014/main" id="{F10F11B6-FE4B-4C5D-BA50-EDDCB38C07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760" y="1450318"/>
            <a:ext cx="7231721" cy="452243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4432355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8EC5F0-CAAA-4778-B0C6-33CCCA08A1F8}"/>
              </a:ext>
            </a:extLst>
          </p:cNvPr>
          <p:cNvGrpSpPr/>
          <p:nvPr/>
        </p:nvGrpSpPr>
        <p:grpSpPr>
          <a:xfrm>
            <a:off x="680512" y="1210556"/>
            <a:ext cx="7295087" cy="2161728"/>
            <a:chOff x="680513" y="1545836"/>
            <a:chExt cx="6922880" cy="2161728"/>
          </a:xfrm>
        </p:grpSpPr>
        <p:sp>
          <p:nvSpPr>
            <p:cNvPr id="5" name="Freeform: Shape 4">
              <a:extLst>
                <a:ext uri="{FF2B5EF4-FFF2-40B4-BE49-F238E27FC236}">
                  <a16:creationId xmlns:a16="http://schemas.microsoft.com/office/drawing/2014/main" id="{3229A042-8BF2-4703-9F35-173873964303}"/>
                </a:ext>
              </a:extLst>
            </p:cNvPr>
            <p:cNvSpPr/>
            <p:nvPr/>
          </p:nvSpPr>
          <p:spPr>
            <a:xfrm>
              <a:off x="3791865" y="1545836"/>
              <a:ext cx="3811528" cy="954252"/>
            </a:xfrm>
            <a:custGeom>
              <a:avLst/>
              <a:gdLst>
                <a:gd name="connsiteX0" fmla="*/ 0 w 3225346"/>
                <a:gd name="connsiteY0" fmla="*/ 153875 h 1231000"/>
                <a:gd name="connsiteX1" fmla="*/ 2609846 w 3225346"/>
                <a:gd name="connsiteY1" fmla="*/ 153875 h 1231000"/>
                <a:gd name="connsiteX2" fmla="*/ 2609846 w 3225346"/>
                <a:gd name="connsiteY2" fmla="*/ 0 h 1231000"/>
                <a:gd name="connsiteX3" fmla="*/ 3225346 w 3225346"/>
                <a:gd name="connsiteY3" fmla="*/ 615500 h 1231000"/>
                <a:gd name="connsiteX4" fmla="*/ 2609846 w 3225346"/>
                <a:gd name="connsiteY4" fmla="*/ 1231000 h 1231000"/>
                <a:gd name="connsiteX5" fmla="*/ 2609846 w 3225346"/>
                <a:gd name="connsiteY5" fmla="*/ 1077125 h 1231000"/>
                <a:gd name="connsiteX6" fmla="*/ 0 w 3225346"/>
                <a:gd name="connsiteY6" fmla="*/ 1077125 h 1231000"/>
                <a:gd name="connsiteX7" fmla="*/ 0 w 3225346"/>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346" h="1231000">
                  <a:moveTo>
                    <a:pt x="0" y="153875"/>
                  </a:moveTo>
                  <a:lnTo>
                    <a:pt x="2609846" y="153875"/>
                  </a:lnTo>
                  <a:lnTo>
                    <a:pt x="2609846" y="0"/>
                  </a:lnTo>
                  <a:lnTo>
                    <a:pt x="3225346" y="615500"/>
                  </a:lnTo>
                  <a:lnTo>
                    <a:pt x="2609846" y="1231000"/>
                  </a:lnTo>
                  <a:lnTo>
                    <a:pt x="2609846"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228600" lvl="1" indent="0" algn="l" defTabSz="889000">
                <a:lnSpc>
                  <a:spcPct val="90000"/>
                </a:lnSpc>
                <a:spcBef>
                  <a:spcPct val="0"/>
                </a:spcBef>
                <a:spcAft>
                  <a:spcPct val="15000"/>
                </a:spcAft>
                <a:buNone/>
              </a:pPr>
              <a:r>
                <a:rPr lang="en-US" sz="2000" kern="1200" dirty="0"/>
                <a:t>Skin irritation, hives or blisters</a:t>
              </a:r>
            </a:p>
          </p:txBody>
        </p:sp>
        <p:sp>
          <p:nvSpPr>
            <p:cNvPr id="6" name="Freeform: Shape 5">
              <a:extLst>
                <a:ext uri="{FF2B5EF4-FFF2-40B4-BE49-F238E27FC236}">
                  <a16:creationId xmlns:a16="http://schemas.microsoft.com/office/drawing/2014/main" id="{456BE3BB-623F-4088-95F7-7250FE8651C1}"/>
                </a:ext>
              </a:extLst>
            </p:cNvPr>
            <p:cNvSpPr/>
            <p:nvPr/>
          </p:nvSpPr>
          <p:spPr>
            <a:xfrm>
              <a:off x="680513" y="1646678"/>
              <a:ext cx="2789815" cy="752568"/>
            </a:xfrm>
            <a:custGeom>
              <a:avLst/>
              <a:gdLst>
                <a:gd name="connsiteX0" fmla="*/ 0 w 3165643"/>
                <a:gd name="connsiteY0" fmla="*/ 205171 h 1231000"/>
                <a:gd name="connsiteX1" fmla="*/ 205171 w 3165643"/>
                <a:gd name="connsiteY1" fmla="*/ 0 h 1231000"/>
                <a:gd name="connsiteX2" fmla="*/ 2960472 w 3165643"/>
                <a:gd name="connsiteY2" fmla="*/ 0 h 1231000"/>
                <a:gd name="connsiteX3" fmla="*/ 3165643 w 3165643"/>
                <a:gd name="connsiteY3" fmla="*/ 205171 h 1231000"/>
                <a:gd name="connsiteX4" fmla="*/ 3165643 w 3165643"/>
                <a:gd name="connsiteY4" fmla="*/ 1025829 h 1231000"/>
                <a:gd name="connsiteX5" fmla="*/ 2960472 w 3165643"/>
                <a:gd name="connsiteY5" fmla="*/ 1231000 h 1231000"/>
                <a:gd name="connsiteX6" fmla="*/ 205171 w 3165643"/>
                <a:gd name="connsiteY6" fmla="*/ 1231000 h 1231000"/>
                <a:gd name="connsiteX7" fmla="*/ 0 w 3165643"/>
                <a:gd name="connsiteY7" fmla="*/ 1025829 h 1231000"/>
                <a:gd name="connsiteX8" fmla="*/ 0 w 316564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43" h="1231000">
                  <a:moveTo>
                    <a:pt x="0" y="205171"/>
                  </a:moveTo>
                  <a:cubicBezTo>
                    <a:pt x="0" y="91858"/>
                    <a:pt x="91858" y="0"/>
                    <a:pt x="205171" y="0"/>
                  </a:cubicBezTo>
                  <a:lnTo>
                    <a:pt x="2960472" y="0"/>
                  </a:lnTo>
                  <a:cubicBezTo>
                    <a:pt x="3073785" y="0"/>
                    <a:pt x="3165643" y="91858"/>
                    <a:pt x="3165643" y="205171"/>
                  </a:cubicBezTo>
                  <a:lnTo>
                    <a:pt x="3165643" y="1025829"/>
                  </a:lnTo>
                  <a:cubicBezTo>
                    <a:pt x="3165643" y="1139142"/>
                    <a:pt x="3073785" y="1231000"/>
                    <a:pt x="296047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lvl="0" indent="0" algn="l" defTabSz="573088">
                <a:lnSpc>
                  <a:spcPts val="3200"/>
                </a:lnSpc>
                <a:spcBef>
                  <a:spcPct val="0"/>
                </a:spcBef>
                <a:spcAft>
                  <a:spcPts val="1200"/>
                </a:spcAft>
                <a:buNone/>
              </a:pPr>
              <a:r>
                <a:rPr lang="en-US" sz="2400" kern="1200" dirty="0"/>
                <a:t>Heat Rash</a:t>
              </a:r>
            </a:p>
          </p:txBody>
        </p:sp>
        <p:sp>
          <p:nvSpPr>
            <p:cNvPr id="7" name="Freeform: Shape 6">
              <a:extLst>
                <a:ext uri="{FF2B5EF4-FFF2-40B4-BE49-F238E27FC236}">
                  <a16:creationId xmlns:a16="http://schemas.microsoft.com/office/drawing/2014/main" id="{723EEF70-9F65-47E6-B4A4-A8DB06EEE128}"/>
                </a:ext>
              </a:extLst>
            </p:cNvPr>
            <p:cNvSpPr/>
            <p:nvPr/>
          </p:nvSpPr>
          <p:spPr>
            <a:xfrm>
              <a:off x="3791865" y="2753311"/>
              <a:ext cx="3811528" cy="954253"/>
            </a:xfrm>
            <a:custGeom>
              <a:avLst/>
              <a:gdLst>
                <a:gd name="connsiteX0" fmla="*/ 0 w 3257205"/>
                <a:gd name="connsiteY0" fmla="*/ 160826 h 1286604"/>
                <a:gd name="connsiteX1" fmla="*/ 2613903 w 3257205"/>
                <a:gd name="connsiteY1" fmla="*/ 160826 h 1286604"/>
                <a:gd name="connsiteX2" fmla="*/ 2613903 w 3257205"/>
                <a:gd name="connsiteY2" fmla="*/ 0 h 1286604"/>
                <a:gd name="connsiteX3" fmla="*/ 3257205 w 3257205"/>
                <a:gd name="connsiteY3" fmla="*/ 643302 h 1286604"/>
                <a:gd name="connsiteX4" fmla="*/ 2613903 w 3257205"/>
                <a:gd name="connsiteY4" fmla="*/ 1286604 h 1286604"/>
                <a:gd name="connsiteX5" fmla="*/ 2613903 w 3257205"/>
                <a:gd name="connsiteY5" fmla="*/ 1125779 h 1286604"/>
                <a:gd name="connsiteX6" fmla="*/ 0 w 3257205"/>
                <a:gd name="connsiteY6" fmla="*/ 1125779 h 1286604"/>
                <a:gd name="connsiteX7" fmla="*/ 0 w 3257205"/>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205" h="1286604">
                  <a:moveTo>
                    <a:pt x="0" y="160826"/>
                  </a:moveTo>
                  <a:lnTo>
                    <a:pt x="2613903" y="160826"/>
                  </a:lnTo>
                  <a:lnTo>
                    <a:pt x="2613903" y="0"/>
                  </a:lnTo>
                  <a:lnTo>
                    <a:pt x="3257205" y="643302"/>
                  </a:lnTo>
                  <a:lnTo>
                    <a:pt x="2613903" y="1286604"/>
                  </a:lnTo>
                  <a:lnTo>
                    <a:pt x="2613903"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t>Early warning sign of heat illness</a:t>
              </a:r>
            </a:p>
          </p:txBody>
        </p:sp>
        <p:sp>
          <p:nvSpPr>
            <p:cNvPr id="14" name="Freeform: Shape 13">
              <a:extLst>
                <a:ext uri="{FF2B5EF4-FFF2-40B4-BE49-F238E27FC236}">
                  <a16:creationId xmlns:a16="http://schemas.microsoft.com/office/drawing/2014/main" id="{062DD6A5-4E97-4982-A591-D87C63E34F03}"/>
                </a:ext>
              </a:extLst>
            </p:cNvPr>
            <p:cNvSpPr/>
            <p:nvPr/>
          </p:nvSpPr>
          <p:spPr>
            <a:xfrm>
              <a:off x="715715" y="2854154"/>
              <a:ext cx="2759005" cy="752569"/>
            </a:xfrm>
            <a:custGeom>
              <a:avLst/>
              <a:gdLst>
                <a:gd name="connsiteX0" fmla="*/ 0 w 3130683"/>
                <a:gd name="connsiteY0" fmla="*/ 205171 h 1231000"/>
                <a:gd name="connsiteX1" fmla="*/ 205171 w 3130683"/>
                <a:gd name="connsiteY1" fmla="*/ 0 h 1231000"/>
                <a:gd name="connsiteX2" fmla="*/ 2925512 w 3130683"/>
                <a:gd name="connsiteY2" fmla="*/ 0 h 1231000"/>
                <a:gd name="connsiteX3" fmla="*/ 3130683 w 3130683"/>
                <a:gd name="connsiteY3" fmla="*/ 205171 h 1231000"/>
                <a:gd name="connsiteX4" fmla="*/ 3130683 w 3130683"/>
                <a:gd name="connsiteY4" fmla="*/ 1025829 h 1231000"/>
                <a:gd name="connsiteX5" fmla="*/ 2925512 w 3130683"/>
                <a:gd name="connsiteY5" fmla="*/ 1231000 h 1231000"/>
                <a:gd name="connsiteX6" fmla="*/ 205171 w 3130683"/>
                <a:gd name="connsiteY6" fmla="*/ 1231000 h 1231000"/>
                <a:gd name="connsiteX7" fmla="*/ 0 w 3130683"/>
                <a:gd name="connsiteY7" fmla="*/ 1025829 h 1231000"/>
                <a:gd name="connsiteX8" fmla="*/ 0 w 313068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83" h="1231000">
                  <a:moveTo>
                    <a:pt x="0" y="205171"/>
                  </a:moveTo>
                  <a:cubicBezTo>
                    <a:pt x="0" y="91858"/>
                    <a:pt x="91858" y="0"/>
                    <a:pt x="205171" y="0"/>
                  </a:cubicBezTo>
                  <a:lnTo>
                    <a:pt x="2925512" y="0"/>
                  </a:lnTo>
                  <a:cubicBezTo>
                    <a:pt x="3038825" y="0"/>
                    <a:pt x="3130683" y="91858"/>
                    <a:pt x="3130683" y="205171"/>
                  </a:cubicBezTo>
                  <a:lnTo>
                    <a:pt x="3130683" y="1025829"/>
                  </a:lnTo>
                  <a:cubicBezTo>
                    <a:pt x="3130683" y="1139142"/>
                    <a:pt x="3038825" y="1231000"/>
                    <a:pt x="292551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lvl="0" indent="-9525" algn="l" defTabSz="1066800">
                <a:lnSpc>
                  <a:spcPts val="3200"/>
                </a:lnSpc>
                <a:spcBef>
                  <a:spcPct val="0"/>
                </a:spcBef>
                <a:spcAft>
                  <a:spcPts val="1200"/>
                </a:spcAft>
                <a:buNone/>
                <a:tabLst>
                  <a:tab pos="742950" algn="l"/>
                </a:tabLst>
              </a:pPr>
              <a:r>
                <a:rPr lang="en-US" sz="2400" kern="1200" dirty="0"/>
                <a:t>Heat Cramps</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38006"/>
            <a:ext cx="10515600" cy="1009651"/>
          </a:xfrm>
          <a:ln>
            <a:noFill/>
          </a:ln>
        </p:spPr>
        <p:txBody>
          <a:bodyPr/>
          <a:lstStyle/>
          <a:p>
            <a:r>
              <a:rPr lang="en-US" b="1" dirty="0"/>
              <a:t>Heat-Related Illnesses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77987" y="1368658"/>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7607" y="2588526"/>
            <a:ext cx="673777" cy="673777"/>
          </a:xfrm>
          <a:prstGeom prst="rect">
            <a:avLst/>
          </a:prstGeom>
        </p:spPr>
      </p:pic>
      <p:grpSp>
        <p:nvGrpSpPr>
          <p:cNvPr id="16" name="Group 15">
            <a:extLst>
              <a:ext uri="{FF2B5EF4-FFF2-40B4-BE49-F238E27FC236}">
                <a16:creationId xmlns:a16="http://schemas.microsoft.com/office/drawing/2014/main" id="{627FD543-A5B4-4004-99EE-D6152849E069}"/>
              </a:ext>
            </a:extLst>
          </p:cNvPr>
          <p:cNvGrpSpPr/>
          <p:nvPr/>
        </p:nvGrpSpPr>
        <p:grpSpPr>
          <a:xfrm>
            <a:off x="681041" y="3653406"/>
            <a:ext cx="7294558" cy="2167756"/>
            <a:chOff x="681041" y="4161406"/>
            <a:chExt cx="6891141" cy="2167756"/>
          </a:xfrm>
        </p:grpSpPr>
        <p:sp>
          <p:nvSpPr>
            <p:cNvPr id="17" name="Freeform: Shape 16">
              <a:extLst>
                <a:ext uri="{FF2B5EF4-FFF2-40B4-BE49-F238E27FC236}">
                  <a16:creationId xmlns:a16="http://schemas.microsoft.com/office/drawing/2014/main" id="{50C67BA4-4EB9-44A5-9BE3-16C0E1286ABD}"/>
                </a:ext>
              </a:extLst>
            </p:cNvPr>
            <p:cNvSpPr/>
            <p:nvPr/>
          </p:nvSpPr>
          <p:spPr>
            <a:xfrm>
              <a:off x="3791865" y="4161406"/>
              <a:ext cx="3780317" cy="954254"/>
            </a:xfrm>
            <a:custGeom>
              <a:avLst/>
              <a:gdLst>
                <a:gd name="connsiteX0" fmla="*/ 0 w 3225021"/>
                <a:gd name="connsiteY0" fmla="*/ 156617 h 1252936"/>
                <a:gd name="connsiteX1" fmla="*/ 2598553 w 3225021"/>
                <a:gd name="connsiteY1" fmla="*/ 156617 h 1252936"/>
                <a:gd name="connsiteX2" fmla="*/ 2598553 w 3225021"/>
                <a:gd name="connsiteY2" fmla="*/ 0 h 1252936"/>
                <a:gd name="connsiteX3" fmla="*/ 3225021 w 3225021"/>
                <a:gd name="connsiteY3" fmla="*/ 626468 h 1252936"/>
                <a:gd name="connsiteX4" fmla="*/ 2598553 w 3225021"/>
                <a:gd name="connsiteY4" fmla="*/ 1252936 h 1252936"/>
                <a:gd name="connsiteX5" fmla="*/ 2598553 w 3225021"/>
                <a:gd name="connsiteY5" fmla="*/ 1096319 h 1252936"/>
                <a:gd name="connsiteX6" fmla="*/ 0 w 3225021"/>
                <a:gd name="connsiteY6" fmla="*/ 1096319 h 1252936"/>
                <a:gd name="connsiteX7" fmla="*/ 0 w 3225021"/>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021" h="1252936">
                  <a:moveTo>
                    <a:pt x="0" y="156617"/>
                  </a:moveTo>
                  <a:lnTo>
                    <a:pt x="2598553" y="156617"/>
                  </a:lnTo>
                  <a:lnTo>
                    <a:pt x="2598553" y="0"/>
                  </a:lnTo>
                  <a:lnTo>
                    <a:pt x="3225021" y="626468"/>
                  </a:lnTo>
                  <a:lnTo>
                    <a:pt x="2598553" y="1252936"/>
                  </a:lnTo>
                  <a:lnTo>
                    <a:pt x="2598553"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28600" lvl="1" indent="0" algn="l" defTabSz="889000">
                <a:lnSpc>
                  <a:spcPct val="90000"/>
                </a:lnSpc>
                <a:spcBef>
                  <a:spcPct val="0"/>
                </a:spcBef>
                <a:spcAft>
                  <a:spcPct val="15000"/>
                </a:spcAft>
                <a:buNone/>
              </a:pPr>
              <a:r>
                <a:rPr lang="en-US" sz="2000" kern="1200" dirty="0"/>
                <a:t>Heavy sweating, extreme weakness, rapid breathing</a:t>
              </a:r>
            </a:p>
          </p:txBody>
        </p:sp>
        <p:sp>
          <p:nvSpPr>
            <p:cNvPr id="18" name="Freeform: Shape 17">
              <a:extLst>
                <a:ext uri="{FF2B5EF4-FFF2-40B4-BE49-F238E27FC236}">
                  <a16:creationId xmlns:a16="http://schemas.microsoft.com/office/drawing/2014/main" id="{766892D6-A926-479C-B073-7C742E122647}"/>
                </a:ext>
              </a:extLst>
            </p:cNvPr>
            <p:cNvSpPr/>
            <p:nvPr/>
          </p:nvSpPr>
          <p:spPr>
            <a:xfrm>
              <a:off x="682259" y="4267977"/>
              <a:ext cx="2748113" cy="847683"/>
            </a:xfrm>
            <a:custGeom>
              <a:avLst/>
              <a:gdLst>
                <a:gd name="connsiteX0" fmla="*/ 0 w 3162477"/>
                <a:gd name="connsiteY0" fmla="*/ 210337 h 1261995"/>
                <a:gd name="connsiteX1" fmla="*/ 210337 w 3162477"/>
                <a:gd name="connsiteY1" fmla="*/ 0 h 1261995"/>
                <a:gd name="connsiteX2" fmla="*/ 2952140 w 3162477"/>
                <a:gd name="connsiteY2" fmla="*/ 0 h 1261995"/>
                <a:gd name="connsiteX3" fmla="*/ 3162477 w 3162477"/>
                <a:gd name="connsiteY3" fmla="*/ 210337 h 1261995"/>
                <a:gd name="connsiteX4" fmla="*/ 3162477 w 3162477"/>
                <a:gd name="connsiteY4" fmla="*/ 1051658 h 1261995"/>
                <a:gd name="connsiteX5" fmla="*/ 2952140 w 3162477"/>
                <a:gd name="connsiteY5" fmla="*/ 1261995 h 1261995"/>
                <a:gd name="connsiteX6" fmla="*/ 210337 w 3162477"/>
                <a:gd name="connsiteY6" fmla="*/ 1261995 h 1261995"/>
                <a:gd name="connsiteX7" fmla="*/ 0 w 3162477"/>
                <a:gd name="connsiteY7" fmla="*/ 1051658 h 1261995"/>
                <a:gd name="connsiteX8" fmla="*/ 0 w 316247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477" h="1261995">
                  <a:moveTo>
                    <a:pt x="0" y="210337"/>
                  </a:moveTo>
                  <a:cubicBezTo>
                    <a:pt x="0" y="94171"/>
                    <a:pt x="94171" y="0"/>
                    <a:pt x="210337" y="0"/>
                  </a:cubicBezTo>
                  <a:lnTo>
                    <a:pt x="2952140" y="0"/>
                  </a:lnTo>
                  <a:cubicBezTo>
                    <a:pt x="3068306" y="0"/>
                    <a:pt x="3162477" y="94171"/>
                    <a:pt x="3162477" y="210337"/>
                  </a:cubicBezTo>
                  <a:lnTo>
                    <a:pt x="3162477" y="1051658"/>
                  </a:lnTo>
                  <a:cubicBezTo>
                    <a:pt x="3162477" y="1167824"/>
                    <a:pt x="3068306" y="1261995"/>
                    <a:pt x="295214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lnSpc>
                  <a:spcPts val="3200"/>
                </a:lnSpc>
                <a:spcBef>
                  <a:spcPct val="0"/>
                </a:spcBef>
                <a:spcAft>
                  <a:spcPts val="1200"/>
                </a:spcAft>
                <a:buNone/>
              </a:pPr>
              <a:r>
                <a:rPr lang="en-US" sz="2400" kern="1200" dirty="0"/>
                <a:t>Heat Exhaustion</a:t>
              </a:r>
            </a:p>
          </p:txBody>
        </p:sp>
        <p:sp>
          <p:nvSpPr>
            <p:cNvPr id="19" name="Freeform: Shape 18">
              <a:extLst>
                <a:ext uri="{FF2B5EF4-FFF2-40B4-BE49-F238E27FC236}">
                  <a16:creationId xmlns:a16="http://schemas.microsoft.com/office/drawing/2014/main" id="{4449A9B4-8482-43FE-9633-75BCC80FA8CA}"/>
                </a:ext>
              </a:extLst>
            </p:cNvPr>
            <p:cNvSpPr/>
            <p:nvPr/>
          </p:nvSpPr>
          <p:spPr>
            <a:xfrm>
              <a:off x="3813525" y="5374907"/>
              <a:ext cx="3736998" cy="954255"/>
            </a:xfrm>
            <a:custGeom>
              <a:avLst/>
              <a:gdLst>
                <a:gd name="connsiteX0" fmla="*/ 0 w 3180073"/>
                <a:gd name="connsiteY0" fmla="*/ 156617 h 1252936"/>
                <a:gd name="connsiteX1" fmla="*/ 2553605 w 3180073"/>
                <a:gd name="connsiteY1" fmla="*/ 156617 h 1252936"/>
                <a:gd name="connsiteX2" fmla="*/ 2553605 w 3180073"/>
                <a:gd name="connsiteY2" fmla="*/ 0 h 1252936"/>
                <a:gd name="connsiteX3" fmla="*/ 3180073 w 3180073"/>
                <a:gd name="connsiteY3" fmla="*/ 626468 h 1252936"/>
                <a:gd name="connsiteX4" fmla="*/ 2553605 w 3180073"/>
                <a:gd name="connsiteY4" fmla="*/ 1252936 h 1252936"/>
                <a:gd name="connsiteX5" fmla="*/ 2553605 w 3180073"/>
                <a:gd name="connsiteY5" fmla="*/ 1096319 h 1252936"/>
                <a:gd name="connsiteX6" fmla="*/ 0 w 3180073"/>
                <a:gd name="connsiteY6" fmla="*/ 1096319 h 1252936"/>
                <a:gd name="connsiteX7" fmla="*/ 0 w 3180073"/>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073" h="1252936">
                  <a:moveTo>
                    <a:pt x="0" y="156617"/>
                  </a:moveTo>
                  <a:lnTo>
                    <a:pt x="2553605" y="156617"/>
                  </a:lnTo>
                  <a:lnTo>
                    <a:pt x="2553605" y="0"/>
                  </a:lnTo>
                  <a:lnTo>
                    <a:pt x="3180073" y="626468"/>
                  </a:lnTo>
                  <a:lnTo>
                    <a:pt x="2553605" y="1252936"/>
                  </a:lnTo>
                  <a:lnTo>
                    <a:pt x="2553605"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31775" lvl="1" indent="0" algn="l" defTabSz="889000">
                <a:lnSpc>
                  <a:spcPct val="90000"/>
                </a:lnSpc>
                <a:spcBef>
                  <a:spcPct val="0"/>
                </a:spcBef>
                <a:spcAft>
                  <a:spcPct val="15000"/>
                </a:spcAft>
                <a:buFontTx/>
                <a:buNone/>
              </a:pPr>
              <a:r>
                <a:rPr lang="en-US" sz="2000" kern="1200" dirty="0"/>
                <a:t>Serious overheating that can lead to death</a:t>
              </a:r>
            </a:p>
          </p:txBody>
        </p:sp>
        <p:sp>
          <p:nvSpPr>
            <p:cNvPr id="20" name="Freeform: Shape 19">
              <a:extLst>
                <a:ext uri="{FF2B5EF4-FFF2-40B4-BE49-F238E27FC236}">
                  <a16:creationId xmlns:a16="http://schemas.microsoft.com/office/drawing/2014/main" id="{056B70FF-B8CA-46E0-9D05-ED34A7CFBDCF}"/>
                </a:ext>
              </a:extLst>
            </p:cNvPr>
            <p:cNvSpPr/>
            <p:nvPr/>
          </p:nvSpPr>
          <p:spPr>
            <a:xfrm>
              <a:off x="681041" y="5475750"/>
              <a:ext cx="2789287" cy="752570"/>
            </a:xfrm>
            <a:custGeom>
              <a:avLst/>
              <a:gdLst>
                <a:gd name="connsiteX0" fmla="*/ 0 w 3209859"/>
                <a:gd name="connsiteY0" fmla="*/ 208827 h 1252936"/>
                <a:gd name="connsiteX1" fmla="*/ 208827 w 3209859"/>
                <a:gd name="connsiteY1" fmla="*/ 0 h 1252936"/>
                <a:gd name="connsiteX2" fmla="*/ 3001032 w 3209859"/>
                <a:gd name="connsiteY2" fmla="*/ 0 h 1252936"/>
                <a:gd name="connsiteX3" fmla="*/ 3209859 w 3209859"/>
                <a:gd name="connsiteY3" fmla="*/ 208827 h 1252936"/>
                <a:gd name="connsiteX4" fmla="*/ 3209859 w 3209859"/>
                <a:gd name="connsiteY4" fmla="*/ 1044109 h 1252936"/>
                <a:gd name="connsiteX5" fmla="*/ 3001032 w 3209859"/>
                <a:gd name="connsiteY5" fmla="*/ 1252936 h 1252936"/>
                <a:gd name="connsiteX6" fmla="*/ 208827 w 3209859"/>
                <a:gd name="connsiteY6" fmla="*/ 1252936 h 1252936"/>
                <a:gd name="connsiteX7" fmla="*/ 0 w 3209859"/>
                <a:gd name="connsiteY7" fmla="*/ 1044109 h 1252936"/>
                <a:gd name="connsiteX8" fmla="*/ 0 w 3209859"/>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859" h="1252936">
                  <a:moveTo>
                    <a:pt x="0" y="208827"/>
                  </a:moveTo>
                  <a:cubicBezTo>
                    <a:pt x="0" y="93495"/>
                    <a:pt x="93495" y="0"/>
                    <a:pt x="208827" y="0"/>
                  </a:cubicBezTo>
                  <a:lnTo>
                    <a:pt x="3001032" y="0"/>
                  </a:lnTo>
                  <a:cubicBezTo>
                    <a:pt x="3116364" y="0"/>
                    <a:pt x="3209859" y="93495"/>
                    <a:pt x="3209859" y="208827"/>
                  </a:cubicBezTo>
                  <a:lnTo>
                    <a:pt x="3209859" y="1044109"/>
                  </a:lnTo>
                  <a:cubicBezTo>
                    <a:pt x="3209859" y="1159441"/>
                    <a:pt x="3116364" y="1252936"/>
                    <a:pt x="3001032"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lvl="0" indent="3175" algn="l" defTabSz="1066800">
                <a:lnSpc>
                  <a:spcPts val="3200"/>
                </a:lnSpc>
                <a:spcBef>
                  <a:spcPct val="0"/>
                </a:spcBef>
                <a:spcAft>
                  <a:spcPts val="1200"/>
                </a:spcAft>
                <a:buNone/>
              </a:pPr>
              <a:r>
                <a:rPr lang="en-US" sz="2400" kern="1200" dirty="0"/>
                <a:t>Heat Stroke</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77987" y="3933883"/>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77987" y="5001080"/>
            <a:ext cx="673777" cy="673777"/>
          </a:xfrm>
          <a:prstGeom prst="rect">
            <a:avLst/>
          </a:prstGeom>
        </p:spPr>
      </p:pic>
      <p:pic>
        <p:nvPicPr>
          <p:cNvPr id="8" name="Picture 7" descr="A picture containing outdoor, grass, person, ground&#10;&#10;Description automatically generated">
            <a:extLst>
              <a:ext uri="{FF2B5EF4-FFF2-40B4-BE49-F238E27FC236}">
                <a16:creationId xmlns:a16="http://schemas.microsoft.com/office/drawing/2014/main" id="{81CC5725-C5F4-4271-98C8-47013D7531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8320" y="1362956"/>
            <a:ext cx="3850641" cy="4138202"/>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0079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46128-0349-4BA6-AC54-A51D37C17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14951" y="277793"/>
            <a:ext cx="3632887" cy="3946966"/>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1ABBE39E-6C07-4B60-8FC2-D994EE843F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50981" y="3576576"/>
            <a:ext cx="4212938" cy="3089922"/>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06971" y="260953"/>
            <a:ext cx="8236906" cy="1198964"/>
          </a:xfrm>
        </p:spPr>
        <p:txBody>
          <a:bodyPr vert="horz" lIns="91440" tIns="45720" rIns="91440" bIns="45720" rtlCol="0" anchor="ctr">
            <a:noAutofit/>
          </a:bodyPr>
          <a:lstStyle/>
          <a:p>
            <a:r>
              <a:rPr lang="en-US" b="1" kern="1200" dirty="0">
                <a:solidFill>
                  <a:schemeClr val="tx1"/>
                </a:solidFill>
              </a:rPr>
              <a:t>Examples of Non-Agricultural Sites</a:t>
            </a:r>
          </a:p>
        </p:txBody>
      </p:sp>
      <p:pic>
        <p:nvPicPr>
          <p:cNvPr id="9" name="Content Placeholder 8">
            <a:extLst>
              <a:ext uri="{FF2B5EF4-FFF2-40B4-BE49-F238E27FC236}">
                <a16:creationId xmlns:a16="http://schemas.microsoft.com/office/drawing/2014/main" id="{B712376A-3AEB-4C34-8726-5C3B5A548BBF}"/>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r="10794" b="10553"/>
          <a:stretch/>
        </p:blipFill>
        <p:spPr>
          <a:xfrm>
            <a:off x="4023982" y="934466"/>
            <a:ext cx="4100197" cy="2943054"/>
          </a:xfrm>
          <a:prstGeom prst="rect">
            <a:avLst/>
          </a:prstGeom>
          <a:ln w="25400">
            <a:solidFill>
              <a:schemeClr val="tx1"/>
            </a:solidFill>
          </a:ln>
          <a:effectLst>
            <a:outerShdw blurRad="50800" dist="127000" dir="2700000" algn="tl" rotWithShape="0">
              <a:prstClr val="black">
                <a:alpha val="40000"/>
              </a:prstClr>
            </a:outerShdw>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305555" y="1702985"/>
            <a:ext cx="3718427" cy="3922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a:spcBef>
                <a:spcPts val="1500"/>
              </a:spcBef>
              <a:spcAft>
                <a:spcPts val="200"/>
              </a:spcAft>
            </a:pPr>
            <a:r>
              <a:rPr lang="en-US" sz="2400" b="1" dirty="0">
                <a:latin typeface="+mj-lt"/>
              </a:rPr>
              <a:t>Wildland</a:t>
            </a:r>
          </a:p>
          <a:p>
            <a:pPr marL="349250">
              <a:spcBef>
                <a:spcPts val="600"/>
              </a:spcBef>
              <a:spcAft>
                <a:spcPts val="200"/>
              </a:spcAft>
            </a:pPr>
            <a:r>
              <a:rPr lang="en-US" sz="2400" b="1" dirty="0">
                <a:latin typeface="+mj-lt"/>
              </a:rPr>
              <a:t>Urban areas</a:t>
            </a:r>
          </a:p>
          <a:p>
            <a:pPr marL="349250">
              <a:spcBef>
                <a:spcPts val="600"/>
              </a:spcBef>
              <a:spcAft>
                <a:spcPts val="200"/>
              </a:spcAft>
            </a:pPr>
            <a:r>
              <a:rPr lang="en-US" sz="2400" b="1" dirty="0">
                <a:latin typeface="+mj-lt"/>
              </a:rPr>
              <a:t>Wood treatment facilities</a:t>
            </a:r>
          </a:p>
          <a:p>
            <a:pPr marL="349250">
              <a:spcBef>
                <a:spcPts val="600"/>
              </a:spcBef>
              <a:spcAft>
                <a:spcPts val="200"/>
              </a:spcAft>
            </a:pPr>
            <a:r>
              <a:rPr lang="en-US" sz="2400" b="1" dirty="0">
                <a:latin typeface="+mj-lt"/>
              </a:rPr>
              <a:t>Structures</a:t>
            </a:r>
          </a:p>
          <a:p>
            <a:pPr marL="349250">
              <a:spcBef>
                <a:spcPts val="600"/>
              </a:spcBef>
              <a:spcAft>
                <a:spcPts val="200"/>
              </a:spcAft>
            </a:pPr>
            <a:r>
              <a:rPr lang="en-US" sz="2400" b="1" dirty="0">
                <a:latin typeface="+mj-lt"/>
              </a:rPr>
              <a:t>Commodities</a:t>
            </a:r>
          </a:p>
          <a:p>
            <a:pPr marL="349250">
              <a:spcBef>
                <a:spcPts val="600"/>
              </a:spcBef>
              <a:spcAft>
                <a:spcPts val="200"/>
              </a:spcAft>
            </a:pPr>
            <a:r>
              <a:rPr lang="en-US" sz="2400" b="1" dirty="0">
                <a:latin typeface="+mj-lt"/>
              </a:rPr>
              <a:t>Landscapes</a:t>
            </a:r>
          </a:p>
          <a:p>
            <a:pPr marL="349250">
              <a:spcBef>
                <a:spcPts val="600"/>
              </a:spcBef>
              <a:spcAft>
                <a:spcPts val="200"/>
              </a:spcAft>
            </a:pPr>
            <a:r>
              <a:rPr lang="en-US" sz="2400" b="1" dirty="0">
                <a:latin typeface="+mj-lt"/>
              </a:rPr>
              <a:t>Golf courses</a:t>
            </a:r>
          </a:p>
          <a:p>
            <a:pPr marL="349250">
              <a:spcBef>
                <a:spcPts val="600"/>
              </a:spcBef>
              <a:spcAft>
                <a:spcPts val="200"/>
              </a:spcAft>
            </a:pPr>
            <a:r>
              <a:rPr lang="en-US" sz="2400" b="1" dirty="0">
                <a:latin typeface="+mj-lt"/>
              </a:rPr>
              <a:t>Other non-agricultural sites</a:t>
            </a:r>
          </a:p>
        </p:txBody>
      </p:sp>
    </p:spTree>
    <p:extLst>
      <p:ext uri="{BB962C8B-B14F-4D97-AF65-F5344CB8AC3E}">
        <p14:creationId xmlns:p14="http://schemas.microsoft.com/office/powerpoint/2010/main" val="2561062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23240" y="252951"/>
            <a:ext cx="10515600" cy="908368"/>
          </a:xfrm>
          <a:ln>
            <a:noFill/>
          </a:ln>
        </p:spPr>
        <p:txBody>
          <a:bodyPr>
            <a:normAutofit/>
          </a:bodyPr>
          <a:lstStyle/>
          <a:p>
            <a:r>
              <a:rPr lang="en-US" b="1" dirty="0"/>
              <a:t>Heat-Related Illnesses</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451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Move</a:t>
            </a:r>
            <a:r>
              <a:rPr lang="en-US" sz="2600" dirty="0"/>
              <a:t> the person to cool or shaded area.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08809"/>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Remove</a:t>
            </a:r>
            <a:r>
              <a:rPr lang="en-US" sz="2600" dirty="0"/>
              <a:t> PPE or extra clothing and drink water.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724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600" u="sng" dirty="0"/>
              <a:t>Seek</a:t>
            </a:r>
            <a:r>
              <a:rPr lang="en-US" sz="2600" dirty="0"/>
              <a:t> medical attention as quickly as possible.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4747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6827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090165"/>
            <a:ext cx="810768" cy="810768"/>
          </a:xfrm>
          <a:prstGeom prst="rect">
            <a:avLst/>
          </a:prstGeom>
        </p:spPr>
      </p:pic>
      <p:pic>
        <p:nvPicPr>
          <p:cNvPr id="10" name="Picture 9" descr="A picture containing text, person, person, indoor&#10;&#10;Description automatically generated">
            <a:extLst>
              <a:ext uri="{FF2B5EF4-FFF2-40B4-BE49-F238E27FC236}">
                <a16:creationId xmlns:a16="http://schemas.microsoft.com/office/drawing/2014/main" id="{A03E8E9A-E392-4665-8D6B-02D7025F55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74584" y="658544"/>
            <a:ext cx="3780536" cy="554091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8468142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35280" y="599440"/>
            <a:ext cx="5623560" cy="1259840"/>
          </a:xfrm>
        </p:spPr>
        <p:txBody>
          <a:bodyPr vert="horz" lIns="91440" tIns="45720" rIns="91440" bIns="45720" rtlCol="0" anchor="b">
            <a:noAutofit/>
          </a:bodyPr>
          <a:lstStyle/>
          <a:p>
            <a:r>
              <a:rPr lang="en-US" dirty="0"/>
              <a:t>Get Medical Help Immediately</a:t>
            </a:r>
          </a:p>
        </p:txBody>
      </p:sp>
      <p:pic>
        <p:nvPicPr>
          <p:cNvPr id="5" name="Picture 4" descr="A picture containing text, person, outdoor&#10;&#10;Description automatically generated">
            <a:extLst>
              <a:ext uri="{FF2B5EF4-FFF2-40B4-BE49-F238E27FC236}">
                <a16:creationId xmlns:a16="http://schemas.microsoft.com/office/drawing/2014/main" id="{456911E6-7B0B-4E50-ACFE-71AC34F88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7720" y="316246"/>
            <a:ext cx="5623560" cy="607439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5522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CC528A-086F-405D-9F2E-83A5C004EC37}"/>
              </a:ext>
            </a:extLst>
          </p:cNvPr>
          <p:cNvSpPr>
            <a:spLocks noGrp="1"/>
          </p:cNvSpPr>
          <p:nvPr>
            <p:ph type="title"/>
          </p:nvPr>
        </p:nvSpPr>
        <p:spPr>
          <a:xfrm>
            <a:off x="1260778" y="1238230"/>
            <a:ext cx="10515600" cy="1298414"/>
          </a:xfrm>
        </p:spPr>
        <p:txBody>
          <a:bodyPr>
            <a:normAutofit/>
          </a:bodyPr>
          <a:lstStyle/>
          <a:p>
            <a:r>
              <a:rPr lang="en-US" sz="4800" dirty="0"/>
              <a:t>Closing</a:t>
            </a:r>
          </a:p>
        </p:txBody>
      </p:sp>
    </p:spTree>
    <p:extLst>
      <p:ext uri="{BB962C8B-B14F-4D97-AF65-F5344CB8AC3E}">
        <p14:creationId xmlns:p14="http://schemas.microsoft.com/office/powerpoint/2010/main" val="225912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93D86-7203-4792-8A7C-0DBCA47B4790}"/>
              </a:ext>
            </a:extLst>
          </p:cNvPr>
          <p:cNvSpPr txBox="1"/>
          <p:nvPr/>
        </p:nvSpPr>
        <p:spPr>
          <a:xfrm>
            <a:off x="224027" y="2288970"/>
            <a:ext cx="4628528" cy="3384465"/>
          </a:xfrm>
          <a:prstGeom prst="rect">
            <a:avLst/>
          </a:prstGeom>
        </p:spPr>
        <p:txBody>
          <a:bodyPr vert="horz" lIns="91440" tIns="45720" rIns="91440" bIns="45720" rtlCol="0">
            <a:normAutofit/>
          </a:bodyPr>
          <a:lstStyle/>
          <a:p>
            <a:pPr indent="-228600">
              <a:lnSpc>
                <a:spcPts val="2900"/>
              </a:lnSpc>
              <a:spcAft>
                <a:spcPts val="2400"/>
              </a:spcAft>
              <a:buFont typeface="Arial" panose="020B0604020202020204" pitchFamily="34" charset="0"/>
              <a:buChar char="•"/>
            </a:pPr>
            <a:r>
              <a:rPr lang="en-US" sz="2800" b="1" dirty="0">
                <a:latin typeface="+mj-lt"/>
              </a:rPr>
              <a:t>Hazards of using Pesticides</a:t>
            </a:r>
          </a:p>
          <a:p>
            <a:pPr marL="228600" indent="-228600">
              <a:lnSpc>
                <a:spcPts val="2900"/>
              </a:lnSpc>
              <a:spcAft>
                <a:spcPts val="2400"/>
              </a:spcAft>
              <a:buFont typeface="Arial" panose="020B0604020202020204" pitchFamily="34" charset="0"/>
              <a:buChar char="•"/>
            </a:pPr>
            <a:r>
              <a:rPr lang="en-US" sz="2800" b="1" dirty="0">
                <a:latin typeface="+mj-lt"/>
              </a:rPr>
              <a:t>Reading, understanding, and following the label directions</a:t>
            </a:r>
          </a:p>
          <a:p>
            <a:pPr marL="228600" indent="-228600">
              <a:lnSpc>
                <a:spcPts val="2900"/>
              </a:lnSpc>
              <a:spcAft>
                <a:spcPts val="2400"/>
              </a:spcAft>
              <a:buFont typeface="Arial" panose="020B0604020202020204" pitchFamily="34" charset="0"/>
              <a:buChar char="•"/>
            </a:pPr>
            <a:r>
              <a:rPr lang="en-US" sz="2800" b="1" dirty="0">
                <a:latin typeface="+mj-lt"/>
              </a:rPr>
              <a:t>Using correct personal protective equipment</a:t>
            </a:r>
          </a:p>
        </p:txBody>
      </p:sp>
      <p:sp>
        <p:nvSpPr>
          <p:cNvPr id="14" name="Title 1">
            <a:extLst>
              <a:ext uri="{FF2B5EF4-FFF2-40B4-BE49-F238E27FC236}">
                <a16:creationId xmlns:a16="http://schemas.microsoft.com/office/drawing/2014/main" id="{05364402-A271-4A76-9EC4-9FE885C8B3C4}"/>
              </a:ext>
            </a:extLst>
          </p:cNvPr>
          <p:cNvSpPr txBox="1">
            <a:spLocks/>
          </p:cNvSpPr>
          <p:nvPr/>
        </p:nvSpPr>
        <p:spPr>
          <a:xfrm>
            <a:off x="224027" y="280538"/>
            <a:ext cx="10515600" cy="806768"/>
          </a:xfrm>
          <a:prstGeom prst="rect">
            <a:avLst/>
          </a:prstGeom>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dirty="0"/>
              <a:t>Review</a:t>
            </a:r>
          </a:p>
        </p:txBody>
      </p:sp>
      <p:pic>
        <p:nvPicPr>
          <p:cNvPr id="6" name="Picture 5">
            <a:extLst>
              <a:ext uri="{FF2B5EF4-FFF2-40B4-BE49-F238E27FC236}">
                <a16:creationId xmlns:a16="http://schemas.microsoft.com/office/drawing/2014/main" id="{94949C48-5B03-45E7-9C9B-010C38E029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653" y="-8130"/>
            <a:ext cx="3773347" cy="687426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7" name="Picture 6">
            <a:extLst>
              <a:ext uri="{FF2B5EF4-FFF2-40B4-BE49-F238E27FC236}">
                <a16:creationId xmlns:a16="http://schemas.microsoft.com/office/drawing/2014/main" id="{345A90EB-0D04-4CFA-AC81-3831ECB4399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27467" y="-26615"/>
            <a:ext cx="4628527" cy="687426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Tree>
    <p:extLst>
      <p:ext uri="{BB962C8B-B14F-4D97-AF65-F5344CB8AC3E}">
        <p14:creationId xmlns:p14="http://schemas.microsoft.com/office/powerpoint/2010/main" val="763144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26440" y="307970"/>
            <a:ext cx="10515600" cy="773241"/>
          </a:xfrm>
          <a:ln>
            <a:noFill/>
          </a:ln>
        </p:spPr>
        <p:txBody>
          <a:bodyPr>
            <a:noAutofit/>
          </a:bodyPr>
          <a:lstStyle/>
          <a:p>
            <a:r>
              <a:rPr lang="en-US" b="1" dirty="0"/>
              <a:t>Review</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6440" y="1418149"/>
            <a:ext cx="568362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Recognize</a:t>
            </a:r>
            <a:r>
              <a:rPr lang="en-US" sz="2400" dirty="0"/>
              <a:t> signs of pesticide exposure and heat-related illness.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6440" y="2981773"/>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basic decontamination and first aid.</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6440" y="4545397"/>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Know</a:t>
            </a:r>
            <a:r>
              <a:rPr lang="en-US" sz="2400" dirty="0"/>
              <a:t> who to contact for information.</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312" y="154768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6272" y="475570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224" y="3163129"/>
            <a:ext cx="810768" cy="810768"/>
          </a:xfrm>
          <a:prstGeom prst="rect">
            <a:avLst/>
          </a:prstGeom>
        </p:spPr>
      </p:pic>
      <p:pic>
        <p:nvPicPr>
          <p:cNvPr id="10" name="Picture 9" descr="Text, letter&#10;&#10;Description automatically generated">
            <a:extLst>
              <a:ext uri="{FF2B5EF4-FFF2-40B4-BE49-F238E27FC236}">
                <a16:creationId xmlns:a16="http://schemas.microsoft.com/office/drawing/2014/main" id="{80B07E83-2B96-4DA1-B2DD-E881A92BA5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86848" y="1407556"/>
            <a:ext cx="5373744" cy="432191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759426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715CD-09E3-8B38-2128-8BDA8B544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EC96E-5EAA-AB4F-14B1-276A5061CA8C}"/>
              </a:ext>
            </a:extLst>
          </p:cNvPr>
          <p:cNvSpPr>
            <a:spLocks noGrp="1"/>
          </p:cNvSpPr>
          <p:nvPr>
            <p:ph type="title"/>
          </p:nvPr>
        </p:nvSpPr>
        <p:spPr>
          <a:xfrm>
            <a:off x="261257" y="307970"/>
            <a:ext cx="11699335" cy="773241"/>
          </a:xfrm>
          <a:ln>
            <a:noFill/>
          </a:ln>
        </p:spPr>
        <p:txBody>
          <a:bodyPr>
            <a:noAutofit/>
          </a:bodyPr>
          <a:lstStyle/>
          <a:p>
            <a:r>
              <a:rPr lang="en-US" sz="4600" dirty="0"/>
              <a:t>How to Report Suspected Pesticide Use Violations</a:t>
            </a:r>
            <a:endParaRPr lang="en-US" sz="4600" b="1" dirty="0"/>
          </a:p>
        </p:txBody>
      </p:sp>
      <p:sp>
        <p:nvSpPr>
          <p:cNvPr id="9" name="TextBox 8">
            <a:extLst>
              <a:ext uri="{FF2B5EF4-FFF2-40B4-BE49-F238E27FC236}">
                <a16:creationId xmlns:a16="http://schemas.microsoft.com/office/drawing/2014/main" id="{8ED45770-694C-F864-0539-209955AB2E66}"/>
              </a:ext>
            </a:extLst>
          </p:cNvPr>
          <p:cNvSpPr txBox="1"/>
          <p:nvPr/>
        </p:nvSpPr>
        <p:spPr>
          <a:xfrm>
            <a:off x="653143" y="1407555"/>
            <a:ext cx="4628528" cy="4949701"/>
          </a:xfrm>
          <a:prstGeom prst="rect">
            <a:avLst/>
          </a:prstGeom>
        </p:spPr>
        <p:txBody>
          <a:bodyPr vert="horz" lIns="91440" tIns="45720" rIns="91440" bIns="45720" rtlCol="0">
            <a:normAutofit/>
          </a:bodyPr>
          <a:lstStyle/>
          <a:p>
            <a:pPr>
              <a:lnSpc>
                <a:spcPts val="2900"/>
              </a:lnSpc>
              <a:spcAft>
                <a:spcPts val="2400"/>
              </a:spcAft>
            </a:pPr>
            <a:r>
              <a:rPr lang="en-US" sz="2800" b="1" dirty="0">
                <a:latin typeface="+mj-lt"/>
              </a:rPr>
              <a:t>In North Carolina, contact:</a:t>
            </a:r>
          </a:p>
          <a:p>
            <a:pPr>
              <a:lnSpc>
                <a:spcPts val="2900"/>
              </a:lnSpc>
              <a:spcAft>
                <a:spcPts val="2400"/>
              </a:spcAft>
            </a:pPr>
            <a:r>
              <a:rPr lang="en-US" sz="2800" b="1" dirty="0">
                <a:latin typeface="+mj-lt"/>
              </a:rPr>
              <a:t>The North Carolina Department of Agriculture &amp; Consumer Services </a:t>
            </a:r>
          </a:p>
          <a:p>
            <a:pPr>
              <a:lnSpc>
                <a:spcPts val="2900"/>
              </a:lnSpc>
              <a:spcAft>
                <a:spcPts val="2400"/>
              </a:spcAft>
            </a:pPr>
            <a:r>
              <a:rPr lang="en-US" sz="2800" b="1" dirty="0">
                <a:latin typeface="+mj-lt"/>
              </a:rPr>
              <a:t>Structural Pest Control &amp; Pesticides Division</a:t>
            </a:r>
          </a:p>
          <a:p>
            <a:pPr>
              <a:lnSpc>
                <a:spcPts val="2900"/>
              </a:lnSpc>
              <a:spcAft>
                <a:spcPts val="2400"/>
              </a:spcAft>
            </a:pPr>
            <a:r>
              <a:rPr lang="en-US" sz="2800" b="1" dirty="0">
                <a:latin typeface="+mj-lt"/>
              </a:rPr>
              <a:t>4400 Reedy Creek Rd     Raleigh, NC 27607               (984) 236-4575 www.ncagr.gov/SPCAP</a:t>
            </a:r>
          </a:p>
        </p:txBody>
      </p:sp>
      <p:pic>
        <p:nvPicPr>
          <p:cNvPr id="11" name="Picture 10" descr="A yellow circular emblem with a white circle and a black background&#10;&#10;Description automatically generated">
            <a:extLst>
              <a:ext uri="{FF2B5EF4-FFF2-40B4-BE49-F238E27FC236}">
                <a16:creationId xmlns:a16="http://schemas.microsoft.com/office/drawing/2014/main" id="{8B3C33E6-B58A-29A7-7C4F-11CA65E61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6996" y="5000961"/>
            <a:ext cx="1755433" cy="1755433"/>
          </a:xfrm>
          <a:prstGeom prst="rect">
            <a:avLst/>
          </a:prstGeom>
        </p:spPr>
      </p:pic>
      <p:pic>
        <p:nvPicPr>
          <p:cNvPr id="4" name="Picture 3" descr="Qr code&#10;&#10;Description automatically generated">
            <a:extLst>
              <a:ext uri="{FF2B5EF4-FFF2-40B4-BE49-F238E27FC236}">
                <a16:creationId xmlns:a16="http://schemas.microsoft.com/office/drawing/2014/main" id="{6BB232EA-6958-663D-6F8C-E2881733A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138" y="1267111"/>
            <a:ext cx="2857500" cy="2857500"/>
          </a:xfrm>
          <a:prstGeom prst="rect">
            <a:avLst/>
          </a:prstGeom>
        </p:spPr>
      </p:pic>
      <p:pic>
        <p:nvPicPr>
          <p:cNvPr id="6" name="Picture 5">
            <a:extLst>
              <a:ext uri="{FF2B5EF4-FFF2-40B4-BE49-F238E27FC236}">
                <a16:creationId xmlns:a16="http://schemas.microsoft.com/office/drawing/2014/main" id="{DC1388AF-5A06-4D82-13D2-09176D47D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8246" y="1267111"/>
            <a:ext cx="2857500" cy="2857500"/>
          </a:xfrm>
          <a:prstGeom prst="rect">
            <a:avLst/>
          </a:prstGeom>
        </p:spPr>
      </p:pic>
      <p:sp>
        <p:nvSpPr>
          <p:cNvPr id="7" name="Freeform: Shape 6">
            <a:extLst>
              <a:ext uri="{FF2B5EF4-FFF2-40B4-BE49-F238E27FC236}">
                <a16:creationId xmlns:a16="http://schemas.microsoft.com/office/drawing/2014/main" id="{010A1CFC-BB61-0A58-5869-C9B7F87973AF}"/>
              </a:ext>
            </a:extLst>
          </p:cNvPr>
          <p:cNvSpPr/>
          <p:nvPr/>
        </p:nvSpPr>
        <p:spPr>
          <a:xfrm>
            <a:off x="5702229" y="3898894"/>
            <a:ext cx="2333317" cy="988716"/>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lvl="0" indent="0" defTabSz="977900">
              <a:lnSpc>
                <a:spcPct val="90000"/>
              </a:lnSpc>
              <a:spcBef>
                <a:spcPct val="0"/>
              </a:spcBef>
              <a:spcAft>
                <a:spcPct val="35000"/>
              </a:spcAft>
              <a:buNone/>
            </a:pPr>
            <a:r>
              <a:rPr lang="en-US" sz="2400" kern="1200" dirty="0"/>
              <a:t>English</a:t>
            </a:r>
          </a:p>
        </p:txBody>
      </p:sp>
      <p:sp>
        <p:nvSpPr>
          <p:cNvPr id="8" name="Freeform: Shape 7">
            <a:extLst>
              <a:ext uri="{FF2B5EF4-FFF2-40B4-BE49-F238E27FC236}">
                <a16:creationId xmlns:a16="http://schemas.microsoft.com/office/drawing/2014/main" id="{DE3E86F4-8514-266D-EB1A-29C61D0EC6A6}"/>
              </a:ext>
            </a:extLst>
          </p:cNvPr>
          <p:cNvSpPr/>
          <p:nvPr/>
        </p:nvSpPr>
        <p:spPr>
          <a:xfrm>
            <a:off x="9014819" y="3898894"/>
            <a:ext cx="2333317" cy="988716"/>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lvl="0" indent="0" algn="l" defTabSz="977900">
              <a:lnSpc>
                <a:spcPct val="90000"/>
              </a:lnSpc>
              <a:spcBef>
                <a:spcPct val="0"/>
              </a:spcBef>
              <a:spcAft>
                <a:spcPct val="35000"/>
              </a:spcAft>
              <a:buNone/>
            </a:pPr>
            <a:r>
              <a:rPr lang="en-US" sz="2400" kern="1200" dirty="0"/>
              <a:t>Spanish</a:t>
            </a:r>
          </a:p>
        </p:txBody>
      </p:sp>
    </p:spTree>
    <p:extLst>
      <p:ext uri="{BB962C8B-B14F-4D97-AF65-F5344CB8AC3E}">
        <p14:creationId xmlns:p14="http://schemas.microsoft.com/office/powerpoint/2010/main" val="2700589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8EE83-B477-1711-996D-E63C6C2EEC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0E35788-94DF-6143-CFE8-C708C23E6A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0603" y="0"/>
            <a:ext cx="7891398"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A4B2CACB-B17C-FE6B-6875-9F19D8F76ABB}"/>
              </a:ext>
            </a:extLst>
          </p:cNvPr>
          <p:cNvSpPr>
            <a:spLocks noGrp="1"/>
          </p:cNvSpPr>
          <p:nvPr>
            <p:ph type="title"/>
          </p:nvPr>
        </p:nvSpPr>
        <p:spPr>
          <a:xfrm>
            <a:off x="651164" y="2048451"/>
            <a:ext cx="10515600" cy="1325563"/>
          </a:xfrm>
        </p:spPr>
        <p:txBody>
          <a:bodyPr vert="horz" lIns="91440" tIns="45720" rIns="91440" bIns="45720" rtlCol="0" anchor="b">
            <a:normAutofit/>
          </a:bodyPr>
          <a:lstStyle/>
          <a:p>
            <a:r>
              <a:rPr lang="en-US" b="1" dirty="0"/>
              <a:t>Review</a:t>
            </a:r>
          </a:p>
        </p:txBody>
      </p:sp>
      <p:cxnSp>
        <p:nvCxnSpPr>
          <p:cNvPr id="10" name="Straight Connector 9">
            <a:extLst>
              <a:ext uri="{FF2B5EF4-FFF2-40B4-BE49-F238E27FC236}">
                <a16:creationId xmlns:a16="http://schemas.microsoft.com/office/drawing/2014/main" id="{F0950A13-4320-E0FC-EAA1-44740675E8CC}"/>
              </a:ext>
            </a:extLst>
          </p:cNvPr>
          <p:cNvCxnSpPr>
            <a:cxnSpLocks/>
          </p:cNvCxnSpPr>
          <p:nvPr/>
        </p:nvCxnSpPr>
        <p:spPr>
          <a:xfrm>
            <a:off x="651164" y="3992713"/>
            <a:ext cx="3989647"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047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349624"/>
            <a:ext cx="11038840" cy="6064623"/>
          </a:xfrm>
        </p:spPr>
        <p:txBody>
          <a:bodyPr>
            <a:normAutofit fontScale="92500" lnSpcReduction="20000"/>
          </a:bodyPr>
          <a:lstStyle/>
          <a:p>
            <a:pPr marL="0" indent="0">
              <a:buNone/>
            </a:pPr>
            <a:r>
              <a:rPr lang="en-US" sz="2600" b="1" dirty="0"/>
              <a:t>Contributors</a:t>
            </a:r>
          </a:p>
          <a:p>
            <a:pPr marL="0" indent="0">
              <a:buNone/>
            </a:pPr>
            <a:r>
              <a:rPr lang="en-US" sz="2200" dirty="0"/>
              <a:t>Pesticide Educational Resources Collaborative (PERC)</a:t>
            </a:r>
          </a:p>
          <a:p>
            <a:pPr marL="0" indent="0">
              <a:buNone/>
            </a:pPr>
            <a:r>
              <a:rPr lang="en-US" sz="2200" b="0" dirty="0"/>
              <a:t>Director—Suzanne Forsyth, University of California Davis</a:t>
            </a:r>
          </a:p>
          <a:p>
            <a:pPr marL="0" indent="0">
              <a:buNone/>
            </a:pPr>
            <a:r>
              <a:rPr lang="en-US" sz="2200" b="0" dirty="0"/>
              <a:t>Deputy Director—Kaci Buhl, Oregon State University</a:t>
            </a:r>
          </a:p>
          <a:p>
            <a:pPr marL="0" indent="0">
              <a:buNone/>
            </a:pPr>
            <a:r>
              <a:rPr lang="en-US" sz="2200" b="0" dirty="0"/>
              <a:t>Project Officers—Matthew Lloyd and Stephanie Burkhardt, U.S. EPA, Office of Pesticide Programs</a:t>
            </a:r>
          </a:p>
          <a:p>
            <a:pPr marL="0" indent="0">
              <a:buNone/>
            </a:pPr>
            <a:endParaRPr lang="en-US" sz="2200" dirty="0"/>
          </a:p>
          <a:p>
            <a:pPr marL="0" indent="0">
              <a:buNone/>
            </a:pPr>
            <a:r>
              <a:rPr lang="en-US" sz="2200" b="1" dirty="0"/>
              <a:t>Project Coordinator</a:t>
            </a:r>
          </a:p>
          <a:p>
            <a:pPr marL="0" indent="0">
              <a:buNone/>
            </a:pPr>
            <a:r>
              <a:rPr lang="en-US" sz="2200" b="0" dirty="0"/>
              <a:t>Jolene Hendrix, Agricultural Consultant</a:t>
            </a:r>
          </a:p>
          <a:p>
            <a:pPr marL="0" indent="0">
              <a:buNone/>
            </a:pPr>
            <a:endParaRPr lang="en-US" sz="2200" b="1" dirty="0"/>
          </a:p>
          <a:p>
            <a:pPr marL="0" indent="0">
              <a:buNone/>
            </a:pPr>
            <a:r>
              <a:rPr lang="en-US" sz="2200" b="1" dirty="0"/>
              <a:t>Layout</a:t>
            </a:r>
          </a:p>
          <a:p>
            <a:pPr marL="0" indent="0">
              <a:buNone/>
            </a:pPr>
            <a:r>
              <a:rPr lang="en-US" sz="2200" b="0" dirty="0"/>
              <a:t>Steve Tomasko</a:t>
            </a:r>
          </a:p>
          <a:p>
            <a:pPr marL="0" indent="0">
              <a:buNone/>
            </a:pPr>
            <a:endParaRPr lang="en-US" sz="2200" dirty="0"/>
          </a:p>
          <a:p>
            <a:pPr marL="0" indent="0">
              <a:buNone/>
            </a:pPr>
            <a:r>
              <a:rPr lang="en-US" sz="2200" b="1" dirty="0"/>
              <a:t>Translation</a:t>
            </a:r>
          </a:p>
          <a:p>
            <a:pPr marL="0" indent="0">
              <a:buNone/>
            </a:pPr>
            <a:r>
              <a:rPr lang="en-US" sz="2200" b="0" dirty="0"/>
              <a:t>Juan Concha-Holmes, Web Art Hosting (Lead)</a:t>
            </a:r>
          </a:p>
          <a:p>
            <a:pPr marL="0" indent="0">
              <a:buNone/>
            </a:pPr>
            <a:r>
              <a:rPr lang="en-US" sz="2200" b="0" dirty="0"/>
              <a:t>Claudia Arrieta, Agricultural Consultant</a:t>
            </a:r>
          </a:p>
          <a:p>
            <a:pPr marL="0" indent="0">
              <a:buNone/>
            </a:pPr>
            <a:r>
              <a:rPr lang="en-US" sz="2200" b="0" dirty="0"/>
              <a:t>Carmina Hanson, North Carolina Department of Agriculture and Consumer Services</a:t>
            </a:r>
          </a:p>
          <a:p>
            <a:pPr marL="0" indent="0">
              <a:buNone/>
            </a:pPr>
            <a:r>
              <a:rPr lang="en-US" sz="2200" b="0" dirty="0"/>
              <a:t>Hector Nuñez-Contreras, Agricultural Consultant</a:t>
            </a:r>
          </a:p>
        </p:txBody>
      </p:sp>
    </p:spTree>
    <p:extLst>
      <p:ext uri="{BB962C8B-B14F-4D97-AF65-F5344CB8AC3E}">
        <p14:creationId xmlns:p14="http://schemas.microsoft.com/office/powerpoint/2010/main" val="3722897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564776"/>
            <a:ext cx="10515600" cy="5612187"/>
          </a:xfrm>
        </p:spPr>
        <p:txBody>
          <a:bodyPr>
            <a:normAutofit fontScale="92500" lnSpcReduction="10000"/>
          </a:bodyPr>
          <a:lstStyle/>
          <a:p>
            <a:pPr marL="0" indent="0">
              <a:buNone/>
            </a:pPr>
            <a:r>
              <a:rPr lang="en-US" b="1" dirty="0"/>
              <a:t>Content Reviewers</a:t>
            </a:r>
          </a:p>
          <a:p>
            <a:pPr marL="0" indent="0">
              <a:buNone/>
            </a:pPr>
            <a:r>
              <a:rPr lang="en-US" b="0" dirty="0"/>
              <a:t>Jolene Hendrix, Agricultural Consultant</a:t>
            </a:r>
          </a:p>
          <a:p>
            <a:pPr marL="0" indent="0">
              <a:buNone/>
            </a:pPr>
            <a:r>
              <a:rPr lang="en-US" b="0" dirty="0"/>
              <a:t>Matthew Lloyd U.S. EPA, Office of Pesticide Programs</a:t>
            </a:r>
          </a:p>
          <a:p>
            <a:pPr marL="0" indent="0">
              <a:buNone/>
            </a:pPr>
            <a:r>
              <a:rPr lang="en-US" b="0" dirty="0"/>
              <a:t>Suzanne Forsyth, University of California Davis</a:t>
            </a:r>
          </a:p>
          <a:p>
            <a:pPr marL="0" indent="0">
              <a:buNone/>
            </a:pPr>
            <a:endParaRPr lang="en-US" dirty="0"/>
          </a:p>
          <a:p>
            <a:pPr marL="0" indent="0">
              <a:buNone/>
            </a:pPr>
            <a:r>
              <a:rPr lang="en-US" b="1" dirty="0"/>
              <a:t>Photography</a:t>
            </a:r>
          </a:p>
          <a:p>
            <a:pPr marL="0" indent="0">
              <a:buNone/>
            </a:pPr>
            <a:r>
              <a:rPr lang="en-US" b="0" dirty="0"/>
              <a:t>Janet </a:t>
            </a:r>
            <a:r>
              <a:rPr lang="en-US" b="0" dirty="0" err="1"/>
              <a:t>Fults</a:t>
            </a:r>
            <a:r>
              <a:rPr lang="en-US" b="0" dirty="0"/>
              <a:t>, Agricultural Consultant</a:t>
            </a:r>
          </a:p>
          <a:p>
            <a:pPr marL="0" indent="0">
              <a:buNone/>
            </a:pPr>
            <a:r>
              <a:rPr lang="en-US" b="0" dirty="0"/>
              <a:t>Jolene Hendrix, Agricultural Consultant</a:t>
            </a:r>
          </a:p>
          <a:p>
            <a:pPr marL="0" indent="0">
              <a:buNone/>
            </a:pPr>
            <a:r>
              <a:rPr lang="en-US" b="0" dirty="0"/>
              <a:t>Anna Katrina Hunter, University of California Statewide IPM Program</a:t>
            </a:r>
          </a:p>
          <a:p>
            <a:pPr marL="0" indent="0">
              <a:buNone/>
            </a:pPr>
            <a:endParaRPr lang="en-US" dirty="0"/>
          </a:p>
          <a:p>
            <a:pPr marL="0" indent="0">
              <a:buNone/>
            </a:pPr>
            <a:r>
              <a:rPr lang="en-US" b="1" dirty="0"/>
              <a:t>Videography &amp; Digital Delivery</a:t>
            </a:r>
          </a:p>
          <a:p>
            <a:pPr marL="0" indent="0">
              <a:buNone/>
            </a:pPr>
            <a:r>
              <a:rPr lang="en-US" b="0" dirty="0"/>
              <a:t>Hal Sloane, Emotion Video</a:t>
            </a:r>
          </a:p>
        </p:txBody>
      </p:sp>
    </p:spTree>
    <p:extLst>
      <p:ext uri="{BB962C8B-B14F-4D97-AF65-F5344CB8AC3E}">
        <p14:creationId xmlns:p14="http://schemas.microsoft.com/office/powerpoint/2010/main" val="3913676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730623" y="921560"/>
            <a:ext cx="10793506" cy="5640605"/>
          </a:xfrm>
        </p:spPr>
        <p:txBody>
          <a:bodyPr numCol="3">
            <a:normAutofit/>
          </a:bodyPr>
          <a:lstStyle/>
          <a:p>
            <a:pPr marL="0" indent="0" algn="ctr">
              <a:lnSpc>
                <a:spcPts val="1800"/>
              </a:lnSpc>
              <a:spcBef>
                <a:spcPts val="0"/>
              </a:spcBef>
              <a:buNone/>
            </a:pPr>
            <a:r>
              <a:rPr lang="en-US" sz="1800" b="1" dirty="0"/>
              <a:t>Mark Bostick Golf Course</a:t>
            </a:r>
          </a:p>
          <a:p>
            <a:pPr marL="0" indent="0" algn="ctr">
              <a:lnSpc>
                <a:spcPts val="1800"/>
              </a:lnSpc>
              <a:spcBef>
                <a:spcPts val="0"/>
              </a:spcBef>
              <a:buNone/>
            </a:pPr>
            <a:r>
              <a:rPr lang="en-US" sz="1800" b="0" dirty="0"/>
              <a:t>Paul Bridges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University of Florida</a:t>
            </a:r>
          </a:p>
          <a:p>
            <a:pPr marL="0" indent="0" algn="ctr">
              <a:lnSpc>
                <a:spcPts val="1800"/>
              </a:lnSpc>
              <a:spcBef>
                <a:spcPts val="0"/>
              </a:spcBef>
              <a:buNone/>
            </a:pPr>
            <a:r>
              <a:rPr lang="en-US" sz="1800" b="0" dirty="0"/>
              <a:t>Paul Bridges</a:t>
            </a:r>
          </a:p>
          <a:p>
            <a:pPr marL="0" indent="0" algn="ctr">
              <a:lnSpc>
                <a:spcPts val="1800"/>
              </a:lnSpc>
              <a:spcBef>
                <a:spcPts val="0"/>
              </a:spcBef>
              <a:buNone/>
            </a:pPr>
            <a:r>
              <a:rPr lang="en-US" sz="1800" b="0" dirty="0"/>
              <a:t>Brett </a:t>
            </a:r>
            <a:r>
              <a:rPr lang="en-US" sz="1800" b="0" dirty="0" err="1"/>
              <a:t>Bultemeier</a:t>
            </a:r>
            <a:endParaRPr lang="en-US" sz="1800" b="0" dirty="0"/>
          </a:p>
          <a:p>
            <a:pPr marL="0" indent="0" algn="ctr">
              <a:lnSpc>
                <a:spcPts val="1800"/>
              </a:lnSpc>
              <a:spcBef>
                <a:spcPts val="0"/>
              </a:spcBef>
              <a:buNone/>
            </a:pPr>
            <a:r>
              <a:rPr lang="en-US" sz="1800" b="0" dirty="0"/>
              <a:t>Taylor Darnell</a:t>
            </a:r>
          </a:p>
          <a:p>
            <a:pPr marL="0" indent="0" algn="ctr">
              <a:lnSpc>
                <a:spcPts val="1800"/>
              </a:lnSpc>
              <a:spcBef>
                <a:spcPts val="0"/>
              </a:spcBef>
              <a:buNone/>
            </a:pPr>
            <a:r>
              <a:rPr lang="en-US" sz="1800" b="0" dirty="0"/>
              <a:t>Stephen Enloe</a:t>
            </a:r>
          </a:p>
          <a:p>
            <a:pPr marL="0" indent="0" algn="ctr">
              <a:lnSpc>
                <a:spcPts val="1800"/>
              </a:lnSpc>
              <a:spcBef>
                <a:spcPts val="0"/>
              </a:spcBef>
              <a:buNone/>
            </a:pPr>
            <a:r>
              <a:rPr lang="en-US" sz="1800" b="0" dirty="0"/>
              <a:t>Erin Harlow</a:t>
            </a:r>
          </a:p>
          <a:p>
            <a:pPr marL="0" indent="0" algn="ctr">
              <a:lnSpc>
                <a:spcPts val="1800"/>
              </a:lnSpc>
              <a:spcBef>
                <a:spcPts val="0"/>
              </a:spcBef>
              <a:buNone/>
            </a:pPr>
            <a:r>
              <a:rPr lang="en-US" sz="1800" b="0" dirty="0"/>
              <a:t>Luke Harlow</a:t>
            </a:r>
          </a:p>
          <a:p>
            <a:pPr marL="0" indent="0" algn="ctr">
              <a:lnSpc>
                <a:spcPts val="1800"/>
              </a:lnSpc>
              <a:spcBef>
                <a:spcPts val="0"/>
              </a:spcBef>
              <a:buNone/>
            </a:pPr>
            <a:r>
              <a:rPr lang="en-US" sz="1800" b="0" dirty="0"/>
              <a:t>Jolene Hendrix</a:t>
            </a:r>
          </a:p>
          <a:p>
            <a:pPr marL="0" indent="0" algn="ctr">
              <a:lnSpc>
                <a:spcPts val="1800"/>
              </a:lnSpc>
              <a:spcBef>
                <a:spcPts val="0"/>
              </a:spcBef>
              <a:buNone/>
            </a:pPr>
            <a:r>
              <a:rPr lang="en-US" sz="1800" b="0" dirty="0"/>
              <a:t>John-Paul Keller</a:t>
            </a:r>
          </a:p>
          <a:p>
            <a:pPr marL="0" indent="0" algn="ctr">
              <a:lnSpc>
                <a:spcPts val="1800"/>
              </a:lnSpc>
              <a:spcBef>
                <a:spcPts val="0"/>
              </a:spcBef>
              <a:buNone/>
            </a:pPr>
            <a:r>
              <a:rPr lang="en-US" sz="1800" b="0" dirty="0"/>
              <a:t>Candice Prince</a:t>
            </a:r>
          </a:p>
          <a:p>
            <a:pPr marL="0" indent="0" algn="ctr">
              <a:lnSpc>
                <a:spcPts val="1800"/>
              </a:lnSpc>
              <a:spcBef>
                <a:spcPts val="0"/>
              </a:spcBef>
              <a:buNone/>
            </a:pPr>
            <a:r>
              <a:rPr lang="en-US" sz="1800" b="0" dirty="0"/>
              <a:t>Tatiana Sanchez</a:t>
            </a:r>
          </a:p>
          <a:p>
            <a:pPr marL="0" indent="0" algn="ctr">
              <a:lnSpc>
                <a:spcPts val="1800"/>
              </a:lnSpc>
              <a:spcBef>
                <a:spcPts val="0"/>
              </a:spcBef>
              <a:buNone/>
            </a:pPr>
            <a:r>
              <a:rPr lang="en-US" sz="1800" b="0" dirty="0"/>
              <a:t>Daisy Taylor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Homeowner</a:t>
            </a:r>
          </a:p>
          <a:p>
            <a:pPr marL="0" indent="0" algn="ctr">
              <a:lnSpc>
                <a:spcPts val="1800"/>
              </a:lnSpc>
              <a:spcBef>
                <a:spcPts val="0"/>
              </a:spcBef>
              <a:buNone/>
            </a:pPr>
            <a:r>
              <a:rPr lang="en-US" sz="1800" b="0" dirty="0"/>
              <a:t>Philip G. Koehler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McCall Service</a:t>
            </a:r>
          </a:p>
          <a:p>
            <a:pPr marL="0" indent="0" algn="ctr">
              <a:lnSpc>
                <a:spcPts val="1800"/>
              </a:lnSpc>
              <a:spcBef>
                <a:spcPts val="0"/>
              </a:spcBef>
              <a:buNone/>
            </a:pPr>
            <a:r>
              <a:rPr lang="en-US" sz="1800" b="0" dirty="0"/>
              <a:t>David Larson</a:t>
            </a:r>
          </a:p>
          <a:p>
            <a:pPr marL="0" indent="0" algn="ctr">
              <a:lnSpc>
                <a:spcPts val="1800"/>
              </a:lnSpc>
              <a:spcBef>
                <a:spcPts val="0"/>
              </a:spcBef>
              <a:buNone/>
            </a:pPr>
            <a:r>
              <a:rPr lang="en-US" sz="1800" b="0" dirty="0"/>
              <a:t>Shannon Mann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DBI Services</a:t>
            </a:r>
          </a:p>
          <a:p>
            <a:pPr marL="0" indent="0" algn="ctr">
              <a:lnSpc>
                <a:spcPts val="1800"/>
              </a:lnSpc>
              <a:spcBef>
                <a:spcPts val="0"/>
              </a:spcBef>
              <a:buNone/>
            </a:pPr>
            <a:r>
              <a:rPr lang="en-US" sz="1800" b="0" dirty="0"/>
              <a:t>Lucy </a:t>
            </a:r>
            <a:r>
              <a:rPr lang="en-US" sz="1800" b="0" dirty="0" err="1"/>
              <a:t>Asmar</a:t>
            </a:r>
            <a:endParaRPr lang="en-US" sz="1800" b="0" dirty="0"/>
          </a:p>
          <a:p>
            <a:pPr marL="0" indent="0" algn="ctr">
              <a:lnSpc>
                <a:spcPts val="1800"/>
              </a:lnSpc>
              <a:spcBef>
                <a:spcPts val="0"/>
              </a:spcBef>
              <a:buNone/>
            </a:pPr>
            <a:r>
              <a:rPr lang="en-US" sz="1800" b="0" dirty="0"/>
              <a:t>Jim Conroy (Supervisor)</a:t>
            </a:r>
          </a:p>
          <a:p>
            <a:pPr marL="0" indent="0" algn="ctr">
              <a:lnSpc>
                <a:spcPts val="1800"/>
              </a:lnSpc>
              <a:spcBef>
                <a:spcPts val="0"/>
              </a:spcBef>
              <a:buNone/>
            </a:pPr>
            <a:r>
              <a:rPr lang="en-US" sz="1800" b="0" dirty="0"/>
              <a:t>Josh Lundy</a:t>
            </a:r>
          </a:p>
          <a:p>
            <a:pPr marL="0" indent="0" algn="ctr">
              <a:lnSpc>
                <a:spcPts val="1800"/>
              </a:lnSpc>
              <a:spcBef>
                <a:spcPts val="0"/>
              </a:spcBef>
              <a:buNone/>
            </a:pPr>
            <a:r>
              <a:rPr lang="en-US" sz="1800" b="0" dirty="0"/>
              <a:t>John </a:t>
            </a:r>
            <a:r>
              <a:rPr lang="en-US" sz="1800" b="0" dirty="0" err="1"/>
              <a:t>Oxborough</a:t>
            </a:r>
            <a:endParaRPr lang="en-US" sz="1800" b="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Sacramento-Yolo Mosquito &amp; Vector Control</a:t>
            </a:r>
          </a:p>
          <a:p>
            <a:pPr marL="0" indent="0" algn="ctr">
              <a:lnSpc>
                <a:spcPts val="1800"/>
              </a:lnSpc>
              <a:spcBef>
                <a:spcPts val="0"/>
              </a:spcBef>
              <a:buNone/>
            </a:pPr>
            <a:r>
              <a:rPr lang="en-US" sz="1800" b="0" dirty="0"/>
              <a:t>Demetris </a:t>
            </a:r>
            <a:r>
              <a:rPr lang="en-US" sz="1800" b="0" dirty="0" err="1"/>
              <a:t>Dokos</a:t>
            </a:r>
            <a:endParaRPr lang="en-US" sz="1800" b="0" dirty="0"/>
          </a:p>
          <a:p>
            <a:pPr marL="0" indent="0" algn="ctr">
              <a:lnSpc>
                <a:spcPts val="1800"/>
              </a:lnSpc>
              <a:spcBef>
                <a:spcPts val="0"/>
              </a:spcBef>
              <a:buNone/>
            </a:pPr>
            <a:r>
              <a:rPr lang="en-US" sz="1800" b="0" dirty="0"/>
              <a:t>Kellee Prasad</a:t>
            </a:r>
          </a:p>
          <a:p>
            <a:pPr marL="0" indent="0" algn="ctr">
              <a:lnSpc>
                <a:spcPts val="1800"/>
              </a:lnSpc>
              <a:spcBef>
                <a:spcPts val="0"/>
              </a:spcBef>
              <a:buNone/>
            </a:pPr>
            <a:r>
              <a:rPr lang="en-US" sz="1800" b="0" dirty="0"/>
              <a:t>Luz Robles</a:t>
            </a:r>
          </a:p>
          <a:p>
            <a:pPr marL="0" indent="0" algn="ctr">
              <a:lnSpc>
                <a:spcPts val="1800"/>
              </a:lnSpc>
              <a:spcBef>
                <a:spcPts val="0"/>
              </a:spcBef>
              <a:buNone/>
            </a:pPr>
            <a:r>
              <a:rPr lang="en-US" sz="1800" b="0" dirty="0"/>
              <a:t>John Snell</a:t>
            </a:r>
          </a:p>
          <a:p>
            <a:pPr marL="0" indent="0" algn="ctr">
              <a:lnSpc>
                <a:spcPts val="1800"/>
              </a:lnSpc>
              <a:spcBef>
                <a:spcPts val="0"/>
              </a:spcBef>
              <a:buNone/>
            </a:pPr>
            <a:r>
              <a:rPr lang="en-US" sz="1800" b="0" dirty="0"/>
              <a:t>Ryan Wagner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err="1"/>
              <a:t>Mariani</a:t>
            </a:r>
            <a:r>
              <a:rPr lang="en-US" sz="1800" b="1" dirty="0"/>
              <a:t> Nut Company</a:t>
            </a:r>
          </a:p>
          <a:p>
            <a:pPr marL="0" indent="0" algn="ctr">
              <a:lnSpc>
                <a:spcPts val="1800"/>
              </a:lnSpc>
              <a:spcBef>
                <a:spcPts val="0"/>
              </a:spcBef>
              <a:buNone/>
            </a:pPr>
            <a:r>
              <a:rPr lang="en-US" sz="1800" b="0" dirty="0" err="1"/>
              <a:t>Hextor</a:t>
            </a:r>
            <a:r>
              <a:rPr lang="en-US" sz="1800" b="0" dirty="0"/>
              <a:t> Jimenez</a:t>
            </a:r>
          </a:p>
          <a:p>
            <a:pPr marL="0" indent="0" algn="ctr">
              <a:lnSpc>
                <a:spcPts val="1800"/>
              </a:lnSpc>
              <a:spcBef>
                <a:spcPts val="0"/>
              </a:spcBef>
              <a:buNone/>
            </a:pPr>
            <a:r>
              <a:rPr lang="en-US" sz="1800" b="0" dirty="0"/>
              <a:t>Jesus Torres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Cardinal Professional Products</a:t>
            </a:r>
          </a:p>
          <a:p>
            <a:pPr marL="0" indent="0" algn="ctr">
              <a:lnSpc>
                <a:spcPts val="1800"/>
              </a:lnSpc>
              <a:spcBef>
                <a:spcPts val="0"/>
              </a:spcBef>
              <a:buNone/>
            </a:pPr>
            <a:r>
              <a:rPr lang="en-US" sz="1800" b="0" dirty="0"/>
              <a:t>Jose Argueta</a:t>
            </a:r>
          </a:p>
          <a:p>
            <a:pPr marL="0" indent="0" algn="ctr">
              <a:lnSpc>
                <a:spcPts val="1800"/>
              </a:lnSpc>
              <a:spcBef>
                <a:spcPts val="0"/>
              </a:spcBef>
              <a:buNone/>
            </a:pPr>
            <a:r>
              <a:rPr lang="en-US" sz="1800" b="0" dirty="0"/>
              <a:t>Ramiro </a:t>
            </a:r>
            <a:r>
              <a:rPr lang="en-US" sz="1800" b="0" dirty="0" err="1"/>
              <a:t>Arriago</a:t>
            </a:r>
            <a:endParaRPr lang="en-US" sz="1800" b="0" dirty="0"/>
          </a:p>
          <a:p>
            <a:pPr marL="0" indent="0" algn="ctr">
              <a:lnSpc>
                <a:spcPts val="1800"/>
              </a:lnSpc>
              <a:spcBef>
                <a:spcPts val="0"/>
              </a:spcBef>
              <a:buNone/>
            </a:pPr>
            <a:r>
              <a:rPr lang="en-US" sz="1800" b="0" dirty="0"/>
              <a:t>Ernesto Guzman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b="1" dirty="0"/>
          </a:p>
          <a:p>
            <a:pPr marL="0" indent="0" algn="ctr">
              <a:lnSpc>
                <a:spcPts val="1800"/>
              </a:lnSpc>
              <a:spcBef>
                <a:spcPts val="0"/>
              </a:spcBef>
              <a:buNone/>
            </a:pPr>
            <a:r>
              <a:rPr lang="en-US" sz="1800" b="1" dirty="0"/>
              <a:t>Accurate Fumigation</a:t>
            </a:r>
          </a:p>
          <a:p>
            <a:pPr marL="0" indent="0" algn="ctr">
              <a:lnSpc>
                <a:spcPts val="1800"/>
              </a:lnSpc>
              <a:spcBef>
                <a:spcPts val="0"/>
              </a:spcBef>
              <a:buNone/>
            </a:pPr>
            <a:r>
              <a:rPr lang="en-US" sz="1800" b="0" dirty="0"/>
              <a:t>Juan Cruz</a:t>
            </a:r>
          </a:p>
          <a:p>
            <a:pPr marL="0" indent="0" algn="ctr">
              <a:lnSpc>
                <a:spcPts val="1800"/>
              </a:lnSpc>
              <a:spcBef>
                <a:spcPts val="0"/>
              </a:spcBef>
              <a:buNone/>
            </a:pPr>
            <a:r>
              <a:rPr lang="en-US" sz="1800" b="0" dirty="0" err="1"/>
              <a:t>Izac</a:t>
            </a:r>
            <a:r>
              <a:rPr lang="en-US" sz="1800" b="0" dirty="0"/>
              <a:t> </a:t>
            </a:r>
            <a:r>
              <a:rPr lang="en-US" sz="1800" b="0" dirty="0" err="1"/>
              <a:t>Deharo</a:t>
            </a:r>
            <a:endParaRPr lang="en-US" sz="1800" b="0" dirty="0"/>
          </a:p>
          <a:p>
            <a:pPr marL="0" indent="0" algn="ctr">
              <a:lnSpc>
                <a:spcPts val="1800"/>
              </a:lnSpc>
              <a:spcBef>
                <a:spcPts val="0"/>
              </a:spcBef>
              <a:buNone/>
            </a:pPr>
            <a:r>
              <a:rPr lang="en-US" sz="1800" b="0" dirty="0"/>
              <a:t>Alejandro Luna</a:t>
            </a:r>
          </a:p>
          <a:p>
            <a:pPr marL="0" indent="0" algn="ctr">
              <a:lnSpc>
                <a:spcPts val="1800"/>
              </a:lnSpc>
              <a:spcBef>
                <a:spcPts val="0"/>
              </a:spcBef>
              <a:buNone/>
            </a:pPr>
            <a:r>
              <a:rPr lang="en-US" sz="1800" b="0" dirty="0"/>
              <a:t>Omar Sosa</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 Shoot</a:t>
            </a:r>
          </a:p>
          <a:p>
            <a:pPr marL="0" indent="0" algn="ctr">
              <a:lnSpc>
                <a:spcPts val="1800"/>
              </a:lnSpc>
              <a:spcBef>
                <a:spcPts val="0"/>
              </a:spcBef>
              <a:buNone/>
            </a:pPr>
            <a:r>
              <a:rPr lang="en-US" sz="1800" b="0" dirty="0"/>
              <a:t>Lisa </a:t>
            </a:r>
            <a:r>
              <a:rPr lang="en-US" sz="1800" b="0" dirty="0" err="1"/>
              <a:t>Blecker</a:t>
            </a:r>
            <a:endParaRPr lang="en-US" sz="1800" b="0" dirty="0"/>
          </a:p>
          <a:p>
            <a:pPr marL="0" indent="0" algn="ctr">
              <a:lnSpc>
                <a:spcPts val="1800"/>
              </a:lnSpc>
              <a:spcBef>
                <a:spcPts val="0"/>
              </a:spcBef>
              <a:buNone/>
            </a:pPr>
            <a:r>
              <a:rPr lang="en-US" sz="1800" b="0" dirty="0"/>
              <a:t>Steve </a:t>
            </a:r>
            <a:r>
              <a:rPr lang="en-US" sz="1800" b="0" dirty="0" err="1"/>
              <a:t>Blecker</a:t>
            </a:r>
            <a:endParaRPr lang="en-US" sz="1800" b="0" dirty="0"/>
          </a:p>
          <a:p>
            <a:pPr marL="0" indent="0" algn="ctr">
              <a:lnSpc>
                <a:spcPts val="1800"/>
              </a:lnSpc>
              <a:spcBef>
                <a:spcPts val="0"/>
              </a:spcBef>
              <a:buNone/>
            </a:pPr>
            <a:r>
              <a:rPr lang="en-US" sz="1800" b="0" dirty="0"/>
              <a:t>Janet </a:t>
            </a:r>
            <a:r>
              <a:rPr lang="en-US" sz="1800" b="0" dirty="0" err="1"/>
              <a:t>Fults</a:t>
            </a:r>
            <a:endParaRPr lang="en-US" sz="1800" b="0" dirty="0"/>
          </a:p>
          <a:p>
            <a:pPr marL="0" indent="0" algn="ctr">
              <a:lnSpc>
                <a:spcPts val="1800"/>
              </a:lnSpc>
              <a:spcBef>
                <a:spcPts val="0"/>
              </a:spcBef>
              <a:buNone/>
            </a:pPr>
            <a:r>
              <a:rPr lang="en-US" sz="1800" b="0" dirty="0"/>
              <a:t>Anna Katrina Hunter</a:t>
            </a:r>
          </a:p>
          <a:p>
            <a:pPr marL="0" indent="0" algn="ctr">
              <a:lnSpc>
                <a:spcPts val="1800"/>
              </a:lnSpc>
              <a:spcBef>
                <a:spcPts val="0"/>
              </a:spcBef>
              <a:buNone/>
            </a:pPr>
            <a:r>
              <a:rPr lang="en-US" sz="1800" b="0" dirty="0"/>
              <a:t>Hannah Strauss</a:t>
            </a:r>
          </a:p>
          <a:p>
            <a:pPr marL="0" indent="0" algn="ctr">
              <a:lnSpc>
                <a:spcPts val="1800"/>
              </a:lnSpc>
              <a:spcBef>
                <a:spcPts val="0"/>
              </a:spcBef>
              <a:buNone/>
            </a:pPr>
            <a:r>
              <a:rPr lang="en-US" sz="1800" b="0" dirty="0"/>
              <a:t>Luca Strauss</a:t>
            </a:r>
          </a:p>
          <a:p>
            <a:pPr marL="0" indent="0" algn="ctr">
              <a:lnSpc>
                <a:spcPts val="1800"/>
              </a:lnSpc>
              <a:spcBef>
                <a:spcPts val="0"/>
              </a:spcBef>
              <a:buNone/>
            </a:pPr>
            <a:r>
              <a:rPr lang="en-US" sz="1800" b="0" dirty="0"/>
              <a:t>Heidi Strauss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 Metropolitan Fire District</a:t>
            </a:r>
          </a:p>
          <a:p>
            <a:pPr marL="0" indent="0" algn="ctr">
              <a:lnSpc>
                <a:spcPts val="1800"/>
              </a:lnSpc>
              <a:spcBef>
                <a:spcPts val="0"/>
              </a:spcBef>
              <a:buNone/>
            </a:pPr>
            <a:r>
              <a:rPr lang="en-US" sz="1800" b="0" dirty="0"/>
              <a:t>Bryan Gray</a:t>
            </a:r>
          </a:p>
          <a:p>
            <a:pPr marL="0" indent="0" algn="ctr">
              <a:lnSpc>
                <a:spcPts val="1800"/>
              </a:lnSpc>
              <a:spcBef>
                <a:spcPts val="0"/>
              </a:spcBef>
              <a:buNone/>
            </a:pPr>
            <a:r>
              <a:rPr lang="en-US" sz="1800" b="0" dirty="0"/>
              <a:t>Nick </a:t>
            </a:r>
            <a:r>
              <a:rPr lang="en-US" sz="1800" b="0" dirty="0" err="1"/>
              <a:t>Fenyoe</a:t>
            </a:r>
            <a:endParaRPr lang="en-US" sz="1800" b="0" dirty="0"/>
          </a:p>
          <a:p>
            <a:pPr marL="0" indent="0">
              <a:buNone/>
            </a:pPr>
            <a:endParaRPr lang="en-US" dirty="0"/>
          </a:p>
        </p:txBody>
      </p:sp>
      <p:sp>
        <p:nvSpPr>
          <p:cNvPr id="3" name="TextBox 2">
            <a:extLst>
              <a:ext uri="{FF2B5EF4-FFF2-40B4-BE49-F238E27FC236}">
                <a16:creationId xmlns:a16="http://schemas.microsoft.com/office/drawing/2014/main" id="{C369890C-6099-4812-9DF0-0D19132DC1E1}"/>
              </a:ext>
            </a:extLst>
          </p:cNvPr>
          <p:cNvSpPr txBox="1"/>
          <p:nvPr/>
        </p:nvSpPr>
        <p:spPr>
          <a:xfrm>
            <a:off x="0" y="275229"/>
            <a:ext cx="12192000" cy="646331"/>
          </a:xfrm>
          <a:prstGeom prst="rect">
            <a:avLst/>
          </a:prstGeom>
          <a:noFill/>
        </p:spPr>
        <p:txBody>
          <a:bodyPr wrap="square" rtlCol="0">
            <a:spAutoFit/>
          </a:bodyPr>
          <a:lstStyle/>
          <a:p>
            <a:pPr algn="ctr"/>
            <a:r>
              <a:rPr lang="en-US" sz="1800" b="1" u="sng" dirty="0"/>
              <a:t>Actors and Site Cooperators</a:t>
            </a:r>
          </a:p>
          <a:p>
            <a:endParaRPr lang="en-US" dirty="0"/>
          </a:p>
        </p:txBody>
      </p:sp>
    </p:spTree>
    <p:extLst>
      <p:ext uri="{BB962C8B-B14F-4D97-AF65-F5344CB8AC3E}">
        <p14:creationId xmlns:p14="http://schemas.microsoft.com/office/powerpoint/2010/main" val="230542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ign on a building&#10;&#10;Description automatically generated with low confidence">
            <a:extLst>
              <a:ext uri="{FF2B5EF4-FFF2-40B4-BE49-F238E27FC236}">
                <a16:creationId xmlns:a16="http://schemas.microsoft.com/office/drawing/2014/main" id="{045B9EE0-EC3C-4999-A622-F18B2FE6F8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9138031" y="849487"/>
            <a:ext cx="2754190" cy="3378200"/>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05394" y="189038"/>
            <a:ext cx="10515600" cy="1077090"/>
          </a:xfrm>
          <a:noFill/>
          <a:ln>
            <a:noFill/>
          </a:ln>
        </p:spPr>
        <p:txBody>
          <a:bodyPr>
            <a:normAutofit/>
          </a:bodyPr>
          <a:lstStyle/>
          <a:p>
            <a:r>
              <a:rPr lang="en-US" b="1" dirty="0"/>
              <a:t>In This Training…</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505394" y="1624027"/>
            <a:ext cx="4545022" cy="1041846"/>
          </a:xfrm>
          <a:prstGeom prst="roundRect">
            <a:avLst/>
          </a:prstGeom>
          <a:solidFill>
            <a:srgbClr val="85FFBC"/>
          </a:solidFill>
          <a:ln w="28575">
            <a:solidFill>
              <a:schemeClr val="tx1"/>
            </a:solidFill>
          </a:ln>
        </p:spPr>
        <p:txBody>
          <a:bodyPr anchor="ctr">
            <a:normAutofit/>
          </a:bodyPr>
          <a:lstStyle/>
          <a:p>
            <a:pPr marL="974725" indent="0">
              <a:lnSpc>
                <a:spcPts val="3000"/>
              </a:lnSpc>
              <a:spcBef>
                <a:spcPts val="0"/>
              </a:spcBef>
              <a:buNone/>
            </a:pPr>
            <a:r>
              <a:rPr lang="en-US" sz="2400" b="0" u="sng" dirty="0">
                <a:latin typeface="+mn-lt"/>
              </a:rPr>
              <a:t>Inform</a:t>
            </a:r>
            <a:r>
              <a:rPr lang="en-US" sz="2400" b="0" dirty="0">
                <a:latin typeface="+mn-lt"/>
              </a:rPr>
              <a:t> about pesticide hazards</a:t>
            </a: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505394" y="3127565"/>
            <a:ext cx="4527176" cy="1067260"/>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Protect</a:t>
            </a:r>
            <a:r>
              <a:rPr lang="en-US" sz="2400" dirty="0"/>
              <a:t> yourself, your family and others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505394" y="4656516"/>
            <a:ext cx="4527176" cy="1067261"/>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n-US" sz="2400" u="sng" dirty="0"/>
              <a:t>Responsibilities</a:t>
            </a:r>
            <a:r>
              <a:rPr lang="en-US" sz="2400" dirty="0"/>
              <a:t> of you and your supervisor</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2112" y="1727819"/>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3072" y="4829509"/>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0024" y="3236929"/>
            <a:ext cx="810768" cy="810768"/>
          </a:xfrm>
          <a:prstGeom prst="rect">
            <a:avLst/>
          </a:prstGeom>
        </p:spPr>
      </p:pic>
      <p:pic>
        <p:nvPicPr>
          <p:cNvPr id="10" name="Picture 9" descr="A person and two children sitting on a blanket with a dog&#10;&#10;Description automatically generated with medium confidence">
            <a:extLst>
              <a:ext uri="{FF2B5EF4-FFF2-40B4-BE49-F238E27FC236}">
                <a16:creationId xmlns:a16="http://schemas.microsoft.com/office/drawing/2014/main" id="{23C63AC8-3ABF-4033-BD02-4855DEEFC3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66449" y="486137"/>
            <a:ext cx="3408975" cy="2832072"/>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person, indoor, floor, ceiling&#10;&#10;Description automatically generated">
            <a:extLst>
              <a:ext uri="{FF2B5EF4-FFF2-40B4-BE49-F238E27FC236}">
                <a16:creationId xmlns:a16="http://schemas.microsoft.com/office/drawing/2014/main" id="{0C2976D6-4B51-4E24-8888-3B99145FA20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335184" y="3539792"/>
            <a:ext cx="3096053" cy="315617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4756149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968188"/>
            <a:ext cx="10515600" cy="5208775"/>
          </a:xfrm>
        </p:spPr>
        <p:txBody>
          <a:bodyPr>
            <a:normAutofit fontScale="85000" lnSpcReduction="20000"/>
          </a:bodyPr>
          <a:lstStyle/>
          <a:p>
            <a:pPr marL="0" indent="0" algn="ctr">
              <a:buNone/>
            </a:pPr>
            <a:r>
              <a:rPr lang="en-US" sz="3300" b="1" u="sng" dirty="0"/>
              <a:t>Special Thanks To</a:t>
            </a:r>
          </a:p>
          <a:p>
            <a:pPr marL="0" indent="0" algn="ctr">
              <a:buNone/>
            </a:pPr>
            <a:r>
              <a:rPr lang="en-US" b="0" dirty="0"/>
              <a:t>Ed </a:t>
            </a:r>
            <a:r>
              <a:rPr lang="en-US" b="0" dirty="0" err="1"/>
              <a:t>Hosada</a:t>
            </a:r>
            <a:r>
              <a:rPr lang="en-US" b="0" dirty="0"/>
              <a:t>, Cardinal Professional Products</a:t>
            </a:r>
          </a:p>
          <a:p>
            <a:pPr marL="0" indent="0" algn="ctr">
              <a:buNone/>
            </a:pPr>
            <a:r>
              <a:rPr lang="en-US" b="0" dirty="0"/>
              <a:t>Accurate Fumigation</a:t>
            </a:r>
          </a:p>
          <a:p>
            <a:pPr marL="0" indent="0" algn="ctr">
              <a:buNone/>
            </a:pPr>
            <a:r>
              <a:rPr lang="en-US" b="0" dirty="0" err="1"/>
              <a:t>Blecker</a:t>
            </a:r>
            <a:r>
              <a:rPr lang="en-US" b="0" dirty="0"/>
              <a:t> Household</a:t>
            </a:r>
          </a:p>
          <a:p>
            <a:pPr marL="0" indent="0" algn="ctr">
              <a:buNone/>
            </a:pPr>
            <a:r>
              <a:rPr lang="en-US" b="0" dirty="0"/>
              <a:t>Cardinal Professional Products</a:t>
            </a:r>
          </a:p>
          <a:p>
            <a:pPr marL="0" indent="0" algn="ctr">
              <a:buNone/>
            </a:pPr>
            <a:r>
              <a:rPr lang="en-US" b="0" dirty="0"/>
              <a:t>DBI Services</a:t>
            </a:r>
          </a:p>
          <a:p>
            <a:pPr marL="0" indent="0" algn="ctr">
              <a:buNone/>
            </a:pPr>
            <a:r>
              <a:rPr lang="en-US" b="0" dirty="0" err="1"/>
              <a:t>Mariani</a:t>
            </a:r>
            <a:r>
              <a:rPr lang="en-US" b="0" dirty="0"/>
              <a:t> Nut Company</a:t>
            </a:r>
          </a:p>
          <a:p>
            <a:pPr marL="0" indent="0" algn="ctr">
              <a:buNone/>
            </a:pPr>
            <a:r>
              <a:rPr lang="en-US" b="0" dirty="0"/>
              <a:t>Mark Bostick Golf Course at the University of Florida</a:t>
            </a:r>
          </a:p>
          <a:p>
            <a:pPr marL="0" indent="0" algn="ctr">
              <a:buNone/>
            </a:pPr>
            <a:r>
              <a:rPr lang="en-US" b="0" dirty="0"/>
              <a:t>McCall Service</a:t>
            </a:r>
          </a:p>
          <a:p>
            <a:pPr marL="0" indent="0" algn="ctr">
              <a:buNone/>
            </a:pPr>
            <a:r>
              <a:rPr lang="en-US" b="0" dirty="0"/>
              <a:t>Sacramento Metropolitan Fire District</a:t>
            </a:r>
          </a:p>
          <a:p>
            <a:pPr marL="0" indent="0" algn="ctr">
              <a:buNone/>
            </a:pPr>
            <a:r>
              <a:rPr lang="en-US" b="0" dirty="0"/>
              <a:t>Sacramento-Yolo Mosquito &amp; Vector Control District</a:t>
            </a:r>
          </a:p>
          <a:p>
            <a:pPr marL="0" indent="0" algn="ctr">
              <a:buNone/>
            </a:pPr>
            <a:r>
              <a:rPr lang="en-US" b="0" dirty="0"/>
              <a:t>University of Florida IFAS Center for Aquatic and Invasive Species</a:t>
            </a:r>
          </a:p>
          <a:p>
            <a:pPr marL="0" indent="0" algn="ctr">
              <a:buNone/>
            </a:pPr>
            <a:r>
              <a:rPr lang="en-US" b="0" dirty="0"/>
              <a:t>University of Florida IFAS Pesticide Information Office</a:t>
            </a:r>
          </a:p>
          <a:p>
            <a:pPr marL="0" indent="0">
              <a:buNone/>
            </a:pPr>
            <a:endParaRPr lang="en-US" dirty="0"/>
          </a:p>
        </p:txBody>
      </p:sp>
    </p:spTree>
    <p:extLst>
      <p:ext uri="{BB962C8B-B14F-4D97-AF65-F5344CB8AC3E}">
        <p14:creationId xmlns:p14="http://schemas.microsoft.com/office/powerpoint/2010/main" val="794410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A663-82C7-DB4E-EAFC-A75F541E12C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9CE676-F5C0-642A-FC48-E8049082F19C}"/>
              </a:ext>
            </a:extLst>
          </p:cNvPr>
          <p:cNvSpPr>
            <a:spLocks noGrp="1"/>
          </p:cNvSpPr>
          <p:nvPr>
            <p:ph idx="1"/>
          </p:nvPr>
        </p:nvSpPr>
        <p:spPr>
          <a:xfrm>
            <a:off x="838200" y="968188"/>
            <a:ext cx="10515600" cy="5208775"/>
          </a:xfrm>
        </p:spPr>
        <p:txBody>
          <a:bodyPr>
            <a:normAutofit/>
          </a:bodyPr>
          <a:lstStyle/>
          <a:p>
            <a:pPr marL="0" indent="0" algn="ctr">
              <a:buNone/>
            </a:pPr>
            <a:r>
              <a:rPr lang="en-US" sz="3300" b="0" u="sng" dirty="0"/>
              <a:t>This presentation has been modified by the NC Department of Agriculture &amp; Consumer Services</a:t>
            </a:r>
          </a:p>
          <a:p>
            <a:pPr marL="0" indent="0">
              <a:buNone/>
            </a:pPr>
            <a:endParaRPr lang="en-US" sz="2800" b="0" u="sng" dirty="0"/>
          </a:p>
          <a:p>
            <a:pPr marL="0" indent="0">
              <a:buNone/>
            </a:pPr>
            <a:endParaRPr lang="en-US" b="0" u="sng" dirty="0"/>
          </a:p>
          <a:p>
            <a:pPr marL="0" indent="0">
              <a:buNone/>
            </a:pPr>
            <a:endParaRPr lang="en-US" sz="2800" b="0" u="sng" dirty="0"/>
          </a:p>
          <a:p>
            <a:pPr marL="0" indent="0">
              <a:buNone/>
            </a:pPr>
            <a:endParaRPr lang="en-US" b="0" u="sng" dirty="0"/>
          </a:p>
          <a:p>
            <a:pPr marL="0" indent="0">
              <a:buNone/>
            </a:pPr>
            <a:endParaRPr lang="en-US" sz="2800" b="0" u="sng" dirty="0"/>
          </a:p>
          <a:p>
            <a:pPr marL="0" indent="0">
              <a:buNone/>
            </a:pPr>
            <a:endParaRPr lang="en-US" b="0" u="sng" dirty="0"/>
          </a:p>
          <a:p>
            <a:pPr marL="0" indent="0">
              <a:buNone/>
            </a:pPr>
            <a:endParaRPr lang="en-US" sz="2800" b="0" u="sng" dirty="0"/>
          </a:p>
          <a:p>
            <a:pPr marL="0" indent="0" algn="ctr">
              <a:buNone/>
            </a:pPr>
            <a:r>
              <a:rPr lang="en-US" sz="1600" b="0" dirty="0"/>
              <a:t>Modifications include changing RUPs in the original presentation to include all pesticides require training for NC when applied commercially.</a:t>
            </a:r>
          </a:p>
          <a:p>
            <a:pPr marL="0" indent="0">
              <a:buNone/>
            </a:pPr>
            <a:endParaRPr lang="en-US" dirty="0"/>
          </a:p>
        </p:txBody>
      </p:sp>
      <p:pic>
        <p:nvPicPr>
          <p:cNvPr id="2" name="Picture 1" descr="A yellow circular emblem with a white circle and a black background&#10;&#10;Description automatically generated">
            <a:extLst>
              <a:ext uri="{FF2B5EF4-FFF2-40B4-BE49-F238E27FC236}">
                <a16:creationId xmlns:a16="http://schemas.microsoft.com/office/drawing/2014/main" id="{C59A38C2-F4BA-5A6F-022E-0844774F2F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207" y="2283653"/>
            <a:ext cx="3197690" cy="3197690"/>
          </a:xfrm>
          <a:prstGeom prst="rect">
            <a:avLst/>
          </a:prstGeom>
        </p:spPr>
      </p:pic>
    </p:spTree>
    <p:extLst>
      <p:ext uri="{BB962C8B-B14F-4D97-AF65-F5344CB8AC3E}">
        <p14:creationId xmlns:p14="http://schemas.microsoft.com/office/powerpoint/2010/main" val="1685549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A59FE4-2FA2-4082-9502-C7805A7BB87F}"/>
              </a:ext>
            </a:extLst>
          </p:cNvPr>
          <p:cNvSpPr txBox="1">
            <a:spLocks/>
          </p:cNvSpPr>
          <p:nvPr/>
        </p:nvSpPr>
        <p:spPr>
          <a:xfrm>
            <a:off x="559306" y="316860"/>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6" name="Subtitle 2">
            <a:extLst>
              <a:ext uri="{FF2B5EF4-FFF2-40B4-BE49-F238E27FC236}">
                <a16:creationId xmlns:a16="http://schemas.microsoft.com/office/drawing/2014/main" id="{F7F2321E-9A76-4C54-B9A9-CECBF17B4BB1}"/>
              </a:ext>
            </a:extLst>
          </p:cNvPr>
          <p:cNvSpPr txBox="1">
            <a:spLocks/>
          </p:cNvSpPr>
          <p:nvPr/>
        </p:nvSpPr>
        <p:spPr>
          <a:xfrm>
            <a:off x="736520" y="1524130"/>
            <a:ext cx="10718958" cy="2647507"/>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n-US" sz="2300" dirty="0">
                <a:solidFill>
                  <a:schemeClr val="tx1"/>
                </a:solidFill>
                <a:latin typeface="+mj-lt"/>
              </a:rPr>
              <a:t>For information contact </a:t>
            </a:r>
            <a:r>
              <a:rPr lang="en-US" sz="2300" b="1" dirty="0">
                <a:solidFill>
                  <a:schemeClr val="accent6">
                    <a:lumMod val="75000"/>
                  </a:schemeClr>
                </a:solidFill>
                <a:latin typeface="+mj-lt"/>
              </a:rPr>
              <a:t>PERCsupport@ucdavis.edu</a:t>
            </a:r>
            <a:r>
              <a:rPr lang="en-US" sz="2300" dirty="0">
                <a:solidFill>
                  <a:schemeClr val="tx1"/>
                </a:solidFill>
                <a:latin typeface="+mj-lt"/>
              </a:rPr>
              <a:t>.</a:t>
            </a:r>
          </a:p>
          <a:p>
            <a:pPr algn="ctr">
              <a:lnSpc>
                <a:spcPct val="120000"/>
              </a:lnSpc>
            </a:pPr>
            <a:endParaRPr lang="en-US" sz="2300" b="1" dirty="0">
              <a:solidFill>
                <a:schemeClr val="tx1"/>
              </a:solidFill>
              <a:latin typeface="+mj-lt"/>
            </a:endParaRPr>
          </a:p>
          <a:p>
            <a:pPr algn="ctr">
              <a:lnSpc>
                <a:spcPct val="120000"/>
              </a:lnSpc>
              <a:spcBef>
                <a:spcPts val="0"/>
              </a:spcBef>
            </a:pPr>
            <a:r>
              <a:rPr lang="en-US" sz="2300" b="1" dirty="0">
                <a:solidFill>
                  <a:schemeClr val="tx1"/>
                </a:solidFill>
                <a:latin typeface="+mj-lt"/>
              </a:rPr>
              <a:t>Disclaimer on resource translation</a:t>
            </a:r>
            <a:r>
              <a:rPr lang="en-US" sz="2300" dirty="0">
                <a:solidFill>
                  <a:schemeClr val="tx1"/>
                </a:solidFill>
                <a:latin typeface="+mj-lt"/>
              </a:rPr>
              <a:t> </a:t>
            </a:r>
          </a:p>
          <a:p>
            <a:pPr algn="ctr">
              <a:lnSpc>
                <a:spcPct val="120000"/>
              </a:lnSpc>
              <a:spcBef>
                <a:spcPts val="0"/>
              </a:spcBef>
            </a:pPr>
            <a:r>
              <a:rPr lang="en-US" sz="2300" dirty="0">
                <a:solidFill>
                  <a:schemeClr val="tx1"/>
                </a:solidFill>
                <a:latin typeface="+mj-lt"/>
              </a:rPr>
              <a:t>All non-English versions of resources are translations of the original in English </a:t>
            </a:r>
          </a:p>
          <a:p>
            <a:pPr algn="ctr">
              <a:lnSpc>
                <a:spcPct val="120000"/>
              </a:lnSpc>
              <a:spcBef>
                <a:spcPts val="0"/>
              </a:spcBef>
            </a:pPr>
            <a:r>
              <a:rPr lang="en-US" sz="2300" dirty="0">
                <a:solidFill>
                  <a:schemeClr val="tx1"/>
                </a:solidFill>
                <a:latin typeface="+mj-lt"/>
              </a:rPr>
              <a:t>and are for information purposes only.</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67AB47DE-BA04-486A-B163-F569556339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30310" y="2209354"/>
            <a:ext cx="1227411" cy="429442"/>
          </a:xfrm>
          <a:prstGeom prst="rect">
            <a:avLst/>
          </a:prstGeom>
        </p:spPr>
      </p:pic>
    </p:spTree>
    <p:extLst>
      <p:ext uri="{BB962C8B-B14F-4D97-AF65-F5344CB8AC3E}">
        <p14:creationId xmlns:p14="http://schemas.microsoft.com/office/powerpoint/2010/main" val="97976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62334" y="158244"/>
            <a:ext cx="10515600" cy="1325563"/>
          </a:xfrm>
          <a:ln>
            <a:noFill/>
          </a:ln>
        </p:spPr>
        <p:txBody>
          <a:bodyPr>
            <a:normAutofit/>
          </a:bodyPr>
          <a:lstStyle/>
          <a:p>
            <a:r>
              <a:rPr lang="en-US" b="1" dirty="0"/>
              <a:t>Agricultural Settings</a:t>
            </a:r>
          </a:p>
        </p:txBody>
      </p:sp>
      <p:sp>
        <p:nvSpPr>
          <p:cNvPr id="6" name="TextBox 5">
            <a:extLst>
              <a:ext uri="{FF2B5EF4-FFF2-40B4-BE49-F238E27FC236}">
                <a16:creationId xmlns:a16="http://schemas.microsoft.com/office/drawing/2014/main" id="{EFAEB515-9FB5-4C71-8295-69015552A473}"/>
              </a:ext>
            </a:extLst>
          </p:cNvPr>
          <p:cNvSpPr txBox="1"/>
          <p:nvPr/>
        </p:nvSpPr>
        <p:spPr>
          <a:xfrm>
            <a:off x="7786496" y="2178503"/>
            <a:ext cx="4016883" cy="2923877"/>
          </a:xfrm>
          <a:prstGeom prst="rect">
            <a:avLst/>
          </a:prstGeom>
          <a:noFill/>
        </p:spPr>
        <p:txBody>
          <a:bodyPr wrap="square" rtlCol="0">
            <a:spAutoFit/>
          </a:bodyPr>
          <a:lstStyle/>
          <a:p>
            <a:pPr algn="ctr"/>
            <a:r>
              <a:rPr lang="en-US" sz="1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WPS</a:t>
            </a:r>
            <a:endParaRPr lang="en-US" sz="12000" b="1" dirty="0">
              <a:latin typeface="+mj-lt"/>
            </a:endParaRPr>
          </a:p>
          <a:p>
            <a:pPr algn="ctr"/>
            <a:r>
              <a:rPr lang="en-US" sz="3200" b="1" dirty="0">
                <a:latin typeface="+mj-lt"/>
              </a:rPr>
              <a:t>Worker Protection Standard</a:t>
            </a:r>
          </a:p>
        </p:txBody>
      </p:sp>
      <p:pic>
        <p:nvPicPr>
          <p:cNvPr id="5" name="Picture 4" descr="A person driving a tractor&#10;&#10;Description automatically generated with low confidence">
            <a:extLst>
              <a:ext uri="{FF2B5EF4-FFF2-40B4-BE49-F238E27FC236}">
                <a16:creationId xmlns:a16="http://schemas.microsoft.com/office/drawing/2014/main" id="{9484DDC8-C269-431F-B48C-340DE977DD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435" y="1287343"/>
            <a:ext cx="6227482" cy="4283313"/>
          </a:xfrm>
          <a:prstGeom prst="rect">
            <a:avLst/>
          </a:prstGeom>
          <a:ln w="25400">
            <a:solidFill>
              <a:schemeClr val="tx1"/>
            </a:solidFill>
          </a:ln>
          <a:effectLst>
            <a:outerShdw blurRad="50800" dist="127000" dir="2700000" algn="tl" rotWithShape="0">
              <a:prstClr val="black">
                <a:alpha val="40000"/>
              </a:prstClr>
            </a:outerShdw>
          </a:effectLst>
        </p:spPr>
      </p:pic>
      <p:sp>
        <p:nvSpPr>
          <p:cNvPr id="4" name="Arrow: Right 3">
            <a:extLst>
              <a:ext uri="{FF2B5EF4-FFF2-40B4-BE49-F238E27FC236}">
                <a16:creationId xmlns:a16="http://schemas.microsoft.com/office/drawing/2014/main" id="{950F77DD-DDD8-4508-B2D0-91435CA8ECD9}"/>
              </a:ext>
            </a:extLst>
          </p:cNvPr>
          <p:cNvSpPr/>
          <p:nvPr/>
        </p:nvSpPr>
        <p:spPr>
          <a:xfrm>
            <a:off x="5689337" y="2635751"/>
            <a:ext cx="2702823" cy="1472440"/>
          </a:xfrm>
          <a:prstGeom prst="rightArrow">
            <a:avLst/>
          </a:prstGeom>
          <a:solidFill>
            <a:srgbClr val="0A9C4B"/>
          </a:solidFill>
          <a:ln w="254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7743749"/>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55F51"/>
      </a:dk2>
      <a:lt2>
        <a:srgbClr val="E3DED1"/>
      </a:lt2>
      <a:accent1>
        <a:srgbClr val="009844"/>
      </a:accent1>
      <a:accent2>
        <a:srgbClr val="00C85A"/>
      </a:accent2>
      <a:accent3>
        <a:srgbClr val="9AD7B2"/>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3136</TotalTime>
  <Words>7154</Words>
  <Application>Microsoft Office PowerPoint</Application>
  <PresentationFormat>Widescreen</PresentationFormat>
  <Paragraphs>671</Paragraphs>
  <Slides>82</Slides>
  <Notes>66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Arial</vt:lpstr>
      <vt:lpstr>Calibri</vt:lpstr>
      <vt:lpstr>Impact</vt:lpstr>
      <vt:lpstr>Lucida Sans</vt:lpstr>
      <vt:lpstr>Myriad Pro</vt:lpstr>
      <vt:lpstr>Myriad Pro Cond</vt:lpstr>
      <vt:lpstr>Office Theme</vt:lpstr>
      <vt:lpstr> Pesticide Safety Training for  Noncertified Applicators  Applying and/or Handling Pesticides on Non-Agricultural Sites *Modified by NCDA&amp;CS</vt:lpstr>
      <vt:lpstr>Pesticide Safety Training for Noncertified Applicators Applying and/or Handling Pesticides on Non-Agricultural Sites</vt:lpstr>
      <vt:lpstr>You have the right to ask for this information to be presented to you in a manner you understand, such as through a translator. </vt:lpstr>
      <vt:lpstr>PowerPoint Presentation</vt:lpstr>
      <vt:lpstr>PowerPoint Presentation</vt:lpstr>
      <vt:lpstr>Welcome</vt:lpstr>
      <vt:lpstr>Examples of Non-Agricultural Sites</vt:lpstr>
      <vt:lpstr>In This Training…</vt:lpstr>
      <vt:lpstr>Agricultural Settings</vt:lpstr>
      <vt:lpstr>Pesticide Use</vt:lpstr>
      <vt:lpstr>Restricted Use Pesticides (RUPs)</vt:lpstr>
      <vt:lpstr>Certified versus Noncertified Applicators</vt:lpstr>
      <vt:lpstr>Direct Supervision</vt:lpstr>
      <vt:lpstr>Direct Supervision</vt:lpstr>
      <vt:lpstr>Required Training</vt:lpstr>
      <vt:lpstr>Required Training Record</vt:lpstr>
      <vt:lpstr>Pesticides and Pesticide Residues</vt:lpstr>
      <vt:lpstr>Pesticides</vt:lpstr>
      <vt:lpstr>Pesticides and Pesticide Residues</vt:lpstr>
      <vt:lpstr>Protect and Prevent Harm</vt:lpstr>
      <vt:lpstr>Prevent Drift</vt:lpstr>
      <vt:lpstr>PowerPoint Presentation</vt:lpstr>
      <vt:lpstr>Prevent Off-Target Movement</vt:lpstr>
      <vt:lpstr>PowerPoint Presentation</vt:lpstr>
      <vt:lpstr>Pesticide Residue</vt:lpstr>
      <vt:lpstr>Pesticide Residue</vt:lpstr>
      <vt:lpstr>Routes of Entry</vt:lpstr>
      <vt:lpstr>Emergency</vt:lpstr>
      <vt:lpstr>Clean Water</vt:lpstr>
      <vt:lpstr>The Pesticide Label</vt:lpstr>
      <vt:lpstr>Pesticide Labels</vt:lpstr>
      <vt:lpstr>Pesticide Labels</vt:lpstr>
      <vt:lpstr>Supervisor Instructions</vt:lpstr>
      <vt:lpstr>Pesticide Labels</vt:lpstr>
      <vt:lpstr>Pesticide Labels</vt:lpstr>
      <vt:lpstr>Signal Words</vt:lpstr>
      <vt:lpstr>Pesticide Labels</vt:lpstr>
      <vt:lpstr>Supervising Certified Applicator</vt:lpstr>
      <vt:lpstr>Transporting Pesticides</vt:lpstr>
      <vt:lpstr>Pesticide Labels</vt:lpstr>
      <vt:lpstr>Emergency Spills</vt:lpstr>
      <vt:lpstr>The Four C’s</vt:lpstr>
      <vt:lpstr>Personal Protective Equipment (PPE)</vt:lpstr>
      <vt:lpstr>Personal Protective Equipment (PPE)</vt:lpstr>
      <vt:lpstr>PPE</vt:lpstr>
      <vt:lpstr>Respirators</vt:lpstr>
      <vt:lpstr>PPE</vt:lpstr>
      <vt:lpstr>Protect Yourself</vt:lpstr>
      <vt:lpstr>Protecting Yourself, Co-Workers and Family</vt:lpstr>
      <vt:lpstr>Protecting Yourself, Co-Workers and Family</vt:lpstr>
      <vt:lpstr>Protecting Yourself, Co-Workers and Family</vt:lpstr>
      <vt:lpstr>Protecting Yourself, Co-Workers and Family</vt:lpstr>
      <vt:lpstr>Protecting Yourself, Co-Workers and Family</vt:lpstr>
      <vt:lpstr>Pesticide Illnesses</vt:lpstr>
      <vt:lpstr>Pesticide Illnesses</vt:lpstr>
      <vt:lpstr>Pesticide Illnesses</vt:lpstr>
      <vt:lpstr>Emergency Decontamination and First Aid</vt:lpstr>
      <vt:lpstr>Four Routes of Entry</vt:lpstr>
      <vt:lpstr>Emergencies</vt:lpstr>
      <vt:lpstr>Exposure to Skin</vt:lpstr>
      <vt:lpstr>Exposure to Skin</vt:lpstr>
      <vt:lpstr>Exposure to Eyes</vt:lpstr>
      <vt:lpstr>Exposure to Eyes</vt:lpstr>
      <vt:lpstr>Exposure by  Mouth</vt:lpstr>
      <vt:lpstr>Exposure by Mouth</vt:lpstr>
      <vt:lpstr>Exposure by  Inhalation</vt:lpstr>
      <vt:lpstr>Exposure by Inhalation</vt:lpstr>
      <vt:lpstr>Heat-Related Illnesses</vt:lpstr>
      <vt:lpstr>Heat-Related Illnesses</vt:lpstr>
      <vt:lpstr>Heat-Related Illnesses</vt:lpstr>
      <vt:lpstr>Get Medical Help Immediately</vt:lpstr>
      <vt:lpstr>Closing</vt:lpstr>
      <vt:lpstr>PowerPoint Presentation</vt:lpstr>
      <vt:lpstr>Review</vt:lpstr>
      <vt:lpstr>How to Report Suspected Pesticide Use Violations</vt:lpstr>
      <vt:lpstr>Review</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spforsyth@ucdavis.edu</dc:creator>
  <cp:lastModifiedBy>Snodgrass, Travis</cp:lastModifiedBy>
  <cp:revision>115</cp:revision>
  <dcterms:created xsi:type="dcterms:W3CDTF">2020-08-12T01:33:50Z</dcterms:created>
  <dcterms:modified xsi:type="dcterms:W3CDTF">2025-01-08T01:06:13Z</dcterms:modified>
  <cp:contentStatus/>
</cp:coreProperties>
</file>