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5" r:id="rId2"/>
    <p:sldId id="258" r:id="rId3"/>
    <p:sldId id="274" r:id="rId4"/>
    <p:sldId id="262" r:id="rId5"/>
    <p:sldId id="276" r:id="rId6"/>
    <p:sldId id="277" r:id="rId7"/>
    <p:sldId id="279" r:id="rId8"/>
    <p:sldId id="278" r:id="rId9"/>
    <p:sldId id="260" r:id="rId10"/>
    <p:sldId id="263" r:id="rId11"/>
    <p:sldId id="271" r:id="rId12"/>
    <p:sldId id="266" r:id="rId13"/>
    <p:sldId id="272" r:id="rId14"/>
    <p:sldId id="265" r:id="rId15"/>
    <p:sldId id="267" r:id="rId16"/>
    <p:sldId id="269" r:id="rId17"/>
    <p:sldId id="261" r:id="rId18"/>
    <p:sldId id="264" r:id="rId19"/>
    <p:sldId id="270" r:id="rId20"/>
    <p:sldId id="268" r:id="rId21"/>
    <p:sldId id="273"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0C9D55D-A186-46B6-AFA5-EF4FA3A589A4}" type="datetimeFigureOut">
              <a:rPr lang="en-US" smtClean="0"/>
              <a:pPr/>
              <a:t>10/18/2010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8455CAC-0FEE-4CE5-811C-FED49E1F66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 Increased fuel loading in NC forests has greatly influenced the intensity and size of fires. Lack of controlled burning is a primary cause of this increased fuel loading. Pest insects and diseases, natural disasters, and invasive species also have increased fuel loads. </a:t>
            </a:r>
          </a:p>
          <a:p>
            <a:pPr>
              <a:spcBef>
                <a:spcPct val="0"/>
              </a:spcBef>
            </a:pPr>
            <a:r>
              <a:rPr lang="en-US" smtClean="0"/>
              <a:t>2. As North Carolina continues to transition from a rural and agricultural state to an urban and suburban one, people’s perception of fire and their expectations of fire services have changed. Many people moving to forested areas are coming from metropolitan areas or states where forestland is not as fire-dependent and fire is not as frequent. </a:t>
            </a:r>
          </a:p>
          <a:p>
            <a:pPr>
              <a:spcBef>
                <a:spcPct val="0"/>
              </a:spcBef>
            </a:pPr>
            <a:r>
              <a:rPr lang="en-US" smtClean="0"/>
              <a:t>3. Many new homes are constructed without any community wildfire planning . This has created neighborhoods with limited accessibility plus flammable building construction and flammable landscaping with no defensible space incorporated.</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885FAF-D4D4-459B-9D53-94669C261D71}" type="slidenum">
              <a:rPr lang="en-US"/>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F840C-6D10-4EF8-97C6-866E981ED732}" type="slidenum">
              <a:rPr lang="en-US"/>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CF530-87DD-480B-BEF1-2158F684A7A5}" type="datetimeFigureOut">
              <a:rPr lang="en-US" smtClean="0"/>
              <a:pPr/>
              <a:t>10/18/2010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842FB-C87C-4DCA-A0BC-88F624627C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CF530-87DD-480B-BEF1-2158F684A7A5}" type="datetimeFigureOut">
              <a:rPr lang="en-US" smtClean="0"/>
              <a:pPr/>
              <a:t>10/18/2010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842FB-C87C-4DCA-A0BC-88F624627C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 y="0"/>
            <a:ext cx="9144000" cy="2386222"/>
          </a:xfrm>
          <a:prstGeom prst="rect">
            <a:avLst/>
          </a:prstGeom>
          <a:noFill/>
          <a:ln w="9525">
            <a:noFill/>
            <a:miter lim="800000"/>
            <a:headEnd/>
            <a:tailEnd/>
          </a:ln>
        </p:spPr>
      </p:pic>
      <p:sp>
        <p:nvSpPr>
          <p:cNvPr id="5" name="Rectangle 4"/>
          <p:cNvSpPr/>
          <p:nvPr/>
        </p:nvSpPr>
        <p:spPr>
          <a:xfrm>
            <a:off x="0" y="2362200"/>
            <a:ext cx="9144000" cy="3276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solidFill>
                <a:latin typeface="Times New Roman" pitchFamily="18" charset="0"/>
                <a:cs typeface="Times New Roman" pitchFamily="18" charset="0"/>
              </a:rPr>
              <a:t>Goal:  Reduce Negative Impacts from Forest Threats</a:t>
            </a:r>
          </a:p>
          <a:p>
            <a:pPr algn="ctr"/>
            <a:endParaRPr lang="en-US" i="1" dirty="0">
              <a:solidFill>
                <a:schemeClr val="bg1"/>
              </a:solidFill>
              <a:latin typeface="Times New Roman" pitchFamily="18" charset="0"/>
              <a:cs typeface="Times New Roman" pitchFamily="18" charset="0"/>
            </a:endParaRPr>
          </a:p>
          <a:p>
            <a:pPr algn="ctr"/>
            <a:endParaRPr lang="en-US" i="1" dirty="0" smtClean="0">
              <a:solidFill>
                <a:schemeClr val="bg1"/>
              </a:solidFill>
              <a:latin typeface="Times New Roman" pitchFamily="18" charset="0"/>
              <a:cs typeface="Times New Roman" pitchFamily="18" charset="0"/>
            </a:endParaRPr>
          </a:p>
          <a:p>
            <a:pPr algn="ctr"/>
            <a:endParaRPr lang="en-US" i="1" dirty="0" smtClean="0">
              <a:solidFill>
                <a:schemeClr val="bg1"/>
              </a:solidFill>
              <a:latin typeface="Times New Roman" pitchFamily="18" charset="0"/>
              <a:cs typeface="Times New Roman" pitchFamily="18" charset="0"/>
            </a:endParaRPr>
          </a:p>
          <a:p>
            <a:pPr algn="ctr"/>
            <a:r>
              <a:rPr lang="en-US" i="1" dirty="0" smtClean="0">
                <a:solidFill>
                  <a:schemeClr val="bg1"/>
                </a:solidFill>
                <a:latin typeface="Times New Roman" pitchFamily="18" charset="0"/>
                <a:cs typeface="Times New Roman" pitchFamily="18" charset="0"/>
              </a:rPr>
              <a:t>Jim Prevette—NCDFR Fire Chief, Fire Control—Program Head</a:t>
            </a:r>
          </a:p>
          <a:p>
            <a:pPr algn="ctr"/>
            <a:r>
              <a:rPr lang="en-US" i="1" dirty="0" smtClean="0">
                <a:solidFill>
                  <a:schemeClr val="bg1"/>
                </a:solidFill>
                <a:latin typeface="Times New Roman" pitchFamily="18" charset="0"/>
                <a:cs typeface="Times New Roman" pitchFamily="18" charset="0"/>
              </a:rPr>
              <a:t>Robert Trickel—NCDFR Pest Control—Program Head</a:t>
            </a:r>
            <a:endParaRPr lang="en-US" i="1" dirty="0">
              <a:solidFill>
                <a:schemeClr val="bg1"/>
              </a:solidFill>
              <a:latin typeface="Times New Roman" pitchFamily="18" charset="0"/>
              <a:cs typeface="Times New Roman" pitchFamily="18" charset="0"/>
            </a:endParaRPr>
          </a:p>
        </p:txBody>
      </p:sp>
      <p:sp>
        <p:nvSpPr>
          <p:cNvPr id="6" name="Rectangle 5"/>
          <p:cNvSpPr/>
          <p:nvPr/>
        </p:nvSpPr>
        <p:spPr>
          <a:xfrm>
            <a:off x="0" y="5105400"/>
            <a:ext cx="9144000" cy="1752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304800"/>
            <a:ext cx="6162675" cy="12668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6200" y="1524000"/>
            <a:ext cx="7783229"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304800"/>
            <a:ext cx="6162675" cy="12668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6200" y="1524000"/>
            <a:ext cx="7783229" cy="4038600"/>
          </a:xfrm>
          <a:prstGeom prst="rect">
            <a:avLst/>
          </a:prstGeom>
          <a:noFill/>
          <a:ln w="9525">
            <a:noFill/>
            <a:miter lim="800000"/>
            <a:headEnd/>
            <a:tailEnd/>
          </a:ln>
        </p:spPr>
      </p:pic>
      <p:sp>
        <p:nvSpPr>
          <p:cNvPr id="6" name="TextBox 5"/>
          <p:cNvSpPr txBox="1"/>
          <p:nvPr/>
        </p:nvSpPr>
        <p:spPr>
          <a:xfrm>
            <a:off x="6248400" y="4244876"/>
            <a:ext cx="2412327" cy="2308324"/>
          </a:xfrm>
          <a:prstGeom prst="rect">
            <a:avLst/>
          </a:prstGeom>
          <a:noFill/>
        </p:spPr>
        <p:txBody>
          <a:bodyPr wrap="none" rtlCol="0">
            <a:spAutoFit/>
          </a:bodyPr>
          <a:lstStyle/>
          <a:p>
            <a:r>
              <a:rPr lang="en-US" dirty="0" err="1" smtClean="0"/>
              <a:t>Annosus</a:t>
            </a:r>
            <a:r>
              <a:rPr lang="en-US" dirty="0" smtClean="0"/>
              <a:t> root rot</a:t>
            </a:r>
          </a:p>
          <a:p>
            <a:r>
              <a:rPr lang="en-US" dirty="0" err="1" smtClean="0"/>
              <a:t>Fusiform</a:t>
            </a:r>
            <a:r>
              <a:rPr lang="en-US" dirty="0" smtClean="0"/>
              <a:t> rust</a:t>
            </a:r>
          </a:p>
          <a:p>
            <a:r>
              <a:rPr lang="en-US" dirty="0" smtClean="0"/>
              <a:t>Southern pine beetle</a:t>
            </a:r>
          </a:p>
          <a:p>
            <a:r>
              <a:rPr lang="en-US" dirty="0" smtClean="0"/>
              <a:t>Balsam woolly adelgid</a:t>
            </a:r>
          </a:p>
          <a:p>
            <a:r>
              <a:rPr lang="en-US" dirty="0" smtClean="0"/>
              <a:t>Hemlock woolly adelgid</a:t>
            </a:r>
          </a:p>
          <a:p>
            <a:r>
              <a:rPr lang="en-US" dirty="0" err="1" smtClean="0"/>
              <a:t>Littleleaf</a:t>
            </a:r>
            <a:r>
              <a:rPr lang="en-US" dirty="0" smtClean="0"/>
              <a:t> disease</a:t>
            </a:r>
          </a:p>
          <a:p>
            <a:r>
              <a:rPr lang="en-US" dirty="0" smtClean="0"/>
              <a:t>Beech bark disease</a:t>
            </a:r>
          </a:p>
          <a:p>
            <a:r>
              <a:rPr lang="en-US" dirty="0" smtClean="0"/>
              <a:t>Gypsy moth</a:t>
            </a:r>
            <a:endParaRPr lang="en-US" dirty="0"/>
          </a:p>
        </p:txBody>
      </p:sp>
      <p:sp>
        <p:nvSpPr>
          <p:cNvPr id="7" name="TextBox 6"/>
          <p:cNvSpPr txBox="1"/>
          <p:nvPr/>
        </p:nvSpPr>
        <p:spPr>
          <a:xfrm>
            <a:off x="3276600" y="5638800"/>
            <a:ext cx="2667000" cy="646331"/>
          </a:xfrm>
          <a:prstGeom prst="rect">
            <a:avLst/>
          </a:prstGeom>
          <a:noFill/>
        </p:spPr>
        <p:txBody>
          <a:bodyPr wrap="square" rtlCol="0">
            <a:spAutoFit/>
          </a:bodyPr>
          <a:lstStyle/>
          <a:p>
            <a:r>
              <a:rPr lang="en-US" dirty="0" smtClean="0"/>
              <a:t>Weeds are not be represented in this format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304800"/>
            <a:ext cx="6162675" cy="126682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28600" y="1752600"/>
            <a:ext cx="7505089" cy="3894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304800"/>
            <a:ext cx="6162675" cy="126682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28600" y="1752600"/>
            <a:ext cx="7505089" cy="3894870"/>
          </a:xfrm>
          <a:prstGeom prst="rect">
            <a:avLst/>
          </a:prstGeom>
          <a:noFill/>
          <a:ln w="9525">
            <a:noFill/>
            <a:miter lim="800000"/>
            <a:headEnd/>
            <a:tailEnd/>
          </a:ln>
        </p:spPr>
      </p:pic>
      <p:sp>
        <p:nvSpPr>
          <p:cNvPr id="5" name="TextBox 4"/>
          <p:cNvSpPr txBox="1"/>
          <p:nvPr/>
        </p:nvSpPr>
        <p:spPr>
          <a:xfrm>
            <a:off x="6019800" y="5105400"/>
            <a:ext cx="2483757" cy="1200329"/>
          </a:xfrm>
          <a:prstGeom prst="rect">
            <a:avLst/>
          </a:prstGeom>
          <a:noFill/>
        </p:spPr>
        <p:txBody>
          <a:bodyPr wrap="none" rtlCol="0">
            <a:spAutoFit/>
          </a:bodyPr>
          <a:lstStyle/>
          <a:p>
            <a:r>
              <a:rPr lang="en-US" dirty="0" smtClean="0"/>
              <a:t>Emerald ash borer</a:t>
            </a:r>
          </a:p>
          <a:p>
            <a:r>
              <a:rPr lang="en-US" dirty="0" smtClean="0"/>
              <a:t>Asian </a:t>
            </a:r>
            <a:r>
              <a:rPr lang="en-US" dirty="0" err="1" smtClean="0"/>
              <a:t>longhorned</a:t>
            </a:r>
            <a:r>
              <a:rPr lang="en-US" dirty="0" smtClean="0"/>
              <a:t> beetle</a:t>
            </a:r>
          </a:p>
          <a:p>
            <a:r>
              <a:rPr lang="en-US" dirty="0" smtClean="0"/>
              <a:t>Redbay ambrosia beetle</a:t>
            </a:r>
          </a:p>
          <a:p>
            <a:r>
              <a:rPr lang="en-US" dirty="0" smtClean="0"/>
              <a:t>Sirex woodwasp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304800"/>
            <a:ext cx="6162675" cy="1266825"/>
          </a:xfrm>
          <a:prstGeom prst="rect">
            <a:avLst/>
          </a:prstGeom>
          <a:noFill/>
          <a:ln w="9525">
            <a:noFill/>
            <a:miter lim="800000"/>
            <a:headEnd/>
            <a:tailEnd/>
          </a:ln>
        </p:spPr>
      </p:pic>
      <p:sp>
        <p:nvSpPr>
          <p:cNvPr id="3" name="TextBox 2"/>
          <p:cNvSpPr txBox="1"/>
          <p:nvPr/>
        </p:nvSpPr>
        <p:spPr>
          <a:xfrm>
            <a:off x="1828800" y="1524000"/>
            <a:ext cx="1519968" cy="369332"/>
          </a:xfrm>
          <a:prstGeom prst="rect">
            <a:avLst/>
          </a:prstGeom>
          <a:noFill/>
        </p:spPr>
        <p:txBody>
          <a:bodyPr wrap="none" rtlCol="0">
            <a:spAutoFit/>
          </a:bodyPr>
          <a:lstStyle/>
          <a:p>
            <a:r>
              <a:rPr lang="en-US" dirty="0" smtClean="0"/>
              <a:t>Also assessed:</a:t>
            </a:r>
            <a:endParaRPr lang="en-US" dirty="0"/>
          </a:p>
        </p:txBody>
      </p:sp>
      <p:sp>
        <p:nvSpPr>
          <p:cNvPr id="4" name="TextBox 3"/>
          <p:cNvSpPr txBox="1"/>
          <p:nvPr/>
        </p:nvSpPr>
        <p:spPr>
          <a:xfrm>
            <a:off x="5334000" y="1508879"/>
            <a:ext cx="2819400" cy="3139321"/>
          </a:xfrm>
          <a:prstGeom prst="rect">
            <a:avLst/>
          </a:prstGeom>
          <a:noFill/>
        </p:spPr>
        <p:txBody>
          <a:bodyPr wrap="square" rtlCol="0">
            <a:spAutoFit/>
          </a:bodyPr>
          <a:lstStyle/>
          <a:p>
            <a:r>
              <a:rPr lang="en-US" dirty="0" smtClean="0">
                <a:solidFill>
                  <a:srgbClr val="00B050"/>
                </a:solidFill>
              </a:rPr>
              <a:t>Diseases:</a:t>
            </a:r>
          </a:p>
          <a:p>
            <a:pPr>
              <a:buFont typeface="Arial" pitchFamily="34" charset="0"/>
              <a:buChar char="•"/>
            </a:pPr>
            <a:r>
              <a:rPr lang="en-US" dirty="0" smtClean="0">
                <a:solidFill>
                  <a:srgbClr val="00B050"/>
                </a:solidFill>
              </a:rPr>
              <a:t>Brown spot needle blight</a:t>
            </a:r>
          </a:p>
          <a:p>
            <a:pPr>
              <a:buFont typeface="Arial" pitchFamily="34" charset="0"/>
              <a:buChar char="•"/>
            </a:pPr>
            <a:r>
              <a:rPr lang="en-US" dirty="0" smtClean="0">
                <a:solidFill>
                  <a:srgbClr val="00B050"/>
                </a:solidFill>
              </a:rPr>
              <a:t>Butternut canker</a:t>
            </a:r>
          </a:p>
          <a:p>
            <a:pPr>
              <a:buFont typeface="Arial" pitchFamily="34" charset="0"/>
              <a:buChar char="•"/>
            </a:pPr>
            <a:r>
              <a:rPr lang="en-US" dirty="0" smtClean="0">
                <a:solidFill>
                  <a:srgbClr val="00B050"/>
                </a:solidFill>
              </a:rPr>
              <a:t>Oak decline</a:t>
            </a:r>
          </a:p>
          <a:p>
            <a:pPr>
              <a:buFont typeface="Arial" pitchFamily="34" charset="0"/>
              <a:buChar char="•"/>
            </a:pPr>
            <a:r>
              <a:rPr lang="en-US" dirty="0" smtClean="0">
                <a:solidFill>
                  <a:srgbClr val="00B050"/>
                </a:solidFill>
              </a:rPr>
              <a:t>Dogwood anthracnose</a:t>
            </a:r>
          </a:p>
          <a:p>
            <a:pPr>
              <a:buFont typeface="Arial" pitchFamily="34" charset="0"/>
              <a:buChar char="•"/>
            </a:pPr>
            <a:r>
              <a:rPr lang="en-US" dirty="0" smtClean="0">
                <a:solidFill>
                  <a:srgbClr val="00B050"/>
                </a:solidFill>
              </a:rPr>
              <a:t>Pitch Canker</a:t>
            </a:r>
          </a:p>
          <a:p>
            <a:pPr>
              <a:buFont typeface="Arial" pitchFamily="34" charset="0"/>
              <a:buChar char="•"/>
            </a:pPr>
            <a:r>
              <a:rPr lang="en-US" dirty="0" smtClean="0">
                <a:solidFill>
                  <a:srgbClr val="00B050"/>
                </a:solidFill>
              </a:rPr>
              <a:t>Pine Declines (WP and Lob)</a:t>
            </a:r>
          </a:p>
          <a:p>
            <a:pPr>
              <a:buFont typeface="Arial" pitchFamily="34" charset="0"/>
              <a:buChar char="•"/>
            </a:pPr>
            <a:r>
              <a:rPr lang="en-US" dirty="0" smtClean="0">
                <a:solidFill>
                  <a:srgbClr val="00B050"/>
                </a:solidFill>
              </a:rPr>
              <a:t>Sudden oak death</a:t>
            </a:r>
          </a:p>
          <a:p>
            <a:endParaRPr lang="en-US" dirty="0" smtClean="0">
              <a:solidFill>
                <a:srgbClr val="00B050"/>
              </a:solidFill>
            </a:endParaRPr>
          </a:p>
          <a:p>
            <a:endParaRPr lang="en-US" dirty="0" smtClean="0">
              <a:solidFill>
                <a:srgbClr val="00B050"/>
              </a:solidFill>
            </a:endParaRPr>
          </a:p>
          <a:p>
            <a:endParaRPr lang="en-US" dirty="0">
              <a:solidFill>
                <a:srgbClr val="00B050"/>
              </a:solidFill>
            </a:endParaRPr>
          </a:p>
        </p:txBody>
      </p:sp>
      <p:sp>
        <p:nvSpPr>
          <p:cNvPr id="5" name="TextBox 4"/>
          <p:cNvSpPr txBox="1"/>
          <p:nvPr/>
        </p:nvSpPr>
        <p:spPr>
          <a:xfrm>
            <a:off x="5303593" y="3733800"/>
            <a:ext cx="3078407" cy="2862322"/>
          </a:xfrm>
          <a:prstGeom prst="rect">
            <a:avLst/>
          </a:prstGeom>
          <a:noFill/>
        </p:spPr>
        <p:txBody>
          <a:bodyPr wrap="none" rtlCol="0">
            <a:spAutoFit/>
          </a:bodyPr>
          <a:lstStyle/>
          <a:p>
            <a:r>
              <a:rPr lang="en-US" dirty="0" smtClean="0">
                <a:solidFill>
                  <a:schemeClr val="accent6">
                    <a:lumMod val="50000"/>
                  </a:schemeClr>
                </a:solidFill>
              </a:rPr>
              <a:t>Insects:</a:t>
            </a:r>
          </a:p>
          <a:p>
            <a:pPr>
              <a:buFont typeface="Arial" pitchFamily="34" charset="0"/>
              <a:buChar char="•"/>
            </a:pPr>
            <a:r>
              <a:rPr lang="en-US" dirty="0" smtClean="0">
                <a:solidFill>
                  <a:schemeClr val="accent6">
                    <a:lumMod val="50000"/>
                  </a:schemeClr>
                </a:solidFill>
              </a:rPr>
              <a:t>Black twig borer</a:t>
            </a:r>
          </a:p>
          <a:p>
            <a:pPr>
              <a:buFont typeface="Arial" pitchFamily="34" charset="0"/>
              <a:buChar char="•"/>
            </a:pPr>
            <a:r>
              <a:rPr lang="en-US" dirty="0" smtClean="0">
                <a:solidFill>
                  <a:schemeClr val="accent6">
                    <a:lumMod val="50000"/>
                  </a:schemeClr>
                </a:solidFill>
              </a:rPr>
              <a:t>Fall cankerworm</a:t>
            </a:r>
          </a:p>
          <a:p>
            <a:pPr>
              <a:buFont typeface="Arial" pitchFamily="34" charset="0"/>
              <a:buChar char="•"/>
            </a:pPr>
            <a:r>
              <a:rPr lang="en-US" dirty="0" smtClean="0">
                <a:solidFill>
                  <a:schemeClr val="accent6">
                    <a:lumMod val="50000"/>
                  </a:schemeClr>
                </a:solidFill>
              </a:rPr>
              <a:t>Tent caterpillars (ETC &amp;FTC)</a:t>
            </a:r>
          </a:p>
          <a:p>
            <a:pPr>
              <a:buFont typeface="Arial" pitchFamily="34" charset="0"/>
              <a:buChar char="•"/>
            </a:pPr>
            <a:r>
              <a:rPr lang="en-US" dirty="0" smtClean="0">
                <a:solidFill>
                  <a:schemeClr val="accent6">
                    <a:lumMod val="50000"/>
                  </a:schemeClr>
                </a:solidFill>
              </a:rPr>
              <a:t>Locust </a:t>
            </a:r>
            <a:r>
              <a:rPr lang="en-US" dirty="0" err="1" smtClean="0">
                <a:solidFill>
                  <a:schemeClr val="accent6">
                    <a:lumMod val="50000"/>
                  </a:schemeClr>
                </a:solidFill>
              </a:rPr>
              <a:t>leafminer</a:t>
            </a:r>
            <a:endParaRPr lang="en-US" dirty="0" smtClean="0">
              <a:solidFill>
                <a:schemeClr val="accent6">
                  <a:lumMod val="50000"/>
                </a:schemeClr>
              </a:solidFill>
            </a:endParaRPr>
          </a:p>
          <a:p>
            <a:pPr>
              <a:buFont typeface="Arial" pitchFamily="34" charset="0"/>
              <a:buChar char="•"/>
            </a:pPr>
            <a:r>
              <a:rPr lang="en-US" dirty="0" smtClean="0">
                <a:solidFill>
                  <a:schemeClr val="accent6">
                    <a:lumMod val="50000"/>
                  </a:schemeClr>
                </a:solidFill>
              </a:rPr>
              <a:t>Nantucket pine tip moth</a:t>
            </a:r>
          </a:p>
          <a:p>
            <a:pPr>
              <a:buFont typeface="Arial" pitchFamily="34" charset="0"/>
              <a:buChar char="•"/>
            </a:pPr>
            <a:r>
              <a:rPr lang="en-US" dirty="0" smtClean="0">
                <a:solidFill>
                  <a:schemeClr val="accent6">
                    <a:lumMod val="50000"/>
                  </a:schemeClr>
                </a:solidFill>
              </a:rPr>
              <a:t>Pales/Reproduction weevils</a:t>
            </a:r>
          </a:p>
          <a:p>
            <a:pPr>
              <a:buFont typeface="Arial" pitchFamily="34" charset="0"/>
              <a:buChar char="•"/>
            </a:pPr>
            <a:r>
              <a:rPr lang="en-US" dirty="0" smtClean="0">
                <a:solidFill>
                  <a:schemeClr val="accent6">
                    <a:lumMod val="50000"/>
                  </a:schemeClr>
                </a:solidFill>
              </a:rPr>
              <a:t>Pine bark adelgid</a:t>
            </a:r>
          </a:p>
          <a:p>
            <a:pPr>
              <a:buFont typeface="Arial" pitchFamily="34" charset="0"/>
              <a:buChar char="•"/>
            </a:pPr>
            <a:r>
              <a:rPr lang="en-US" dirty="0" err="1" smtClean="0">
                <a:solidFill>
                  <a:schemeClr val="accent6">
                    <a:lumMod val="50000"/>
                  </a:schemeClr>
                </a:solidFill>
              </a:rPr>
              <a:t>Ips</a:t>
            </a:r>
            <a:r>
              <a:rPr lang="en-US" dirty="0" smtClean="0">
                <a:solidFill>
                  <a:schemeClr val="accent6">
                    <a:lumMod val="50000"/>
                  </a:schemeClr>
                </a:solidFill>
              </a:rPr>
              <a:t> &amp; black turpentine beetles</a:t>
            </a:r>
          </a:p>
          <a:p>
            <a:pPr>
              <a:buFont typeface="Arial" pitchFamily="34" charset="0"/>
              <a:buChar char="•"/>
            </a:pPr>
            <a:r>
              <a:rPr lang="en-US" dirty="0" smtClean="0">
                <a:solidFill>
                  <a:schemeClr val="accent6">
                    <a:lumMod val="50000"/>
                  </a:schemeClr>
                </a:solidFill>
              </a:rPr>
              <a:t>Redheaded pine sawflies</a:t>
            </a:r>
            <a:endParaRPr lang="en-US" dirty="0">
              <a:solidFill>
                <a:schemeClr val="accent6">
                  <a:lumMod val="50000"/>
                </a:schemeClr>
              </a:solidFill>
            </a:endParaRPr>
          </a:p>
        </p:txBody>
      </p:sp>
      <p:sp>
        <p:nvSpPr>
          <p:cNvPr id="6" name="TextBox 5"/>
          <p:cNvSpPr txBox="1"/>
          <p:nvPr/>
        </p:nvSpPr>
        <p:spPr>
          <a:xfrm>
            <a:off x="609600" y="1828800"/>
            <a:ext cx="2709460" cy="3970318"/>
          </a:xfrm>
          <a:prstGeom prst="rect">
            <a:avLst/>
          </a:prstGeom>
          <a:noFill/>
        </p:spPr>
        <p:txBody>
          <a:bodyPr wrap="none" rtlCol="0">
            <a:spAutoFit/>
          </a:bodyPr>
          <a:lstStyle/>
          <a:p>
            <a:r>
              <a:rPr lang="en-US" dirty="0" smtClean="0"/>
              <a:t>Non-native Invasive Plants:</a:t>
            </a:r>
          </a:p>
          <a:p>
            <a:pPr>
              <a:buFont typeface="Arial" pitchFamily="34" charset="0"/>
              <a:buChar char="•"/>
            </a:pPr>
            <a:r>
              <a:rPr lang="en-US" dirty="0" smtClean="0"/>
              <a:t>Bradford pear</a:t>
            </a:r>
          </a:p>
          <a:p>
            <a:pPr>
              <a:buFont typeface="Arial" pitchFamily="34" charset="0"/>
              <a:buChar char="•"/>
            </a:pPr>
            <a:r>
              <a:rPr lang="en-US" dirty="0" smtClean="0"/>
              <a:t>Chinaberry</a:t>
            </a:r>
          </a:p>
          <a:p>
            <a:pPr>
              <a:buFont typeface="Arial" pitchFamily="34" charset="0"/>
              <a:buChar char="•"/>
            </a:pPr>
            <a:r>
              <a:rPr lang="en-US" dirty="0" smtClean="0"/>
              <a:t>Cogon Grass</a:t>
            </a:r>
          </a:p>
          <a:p>
            <a:pPr>
              <a:buFont typeface="Arial" pitchFamily="34" charset="0"/>
              <a:buChar char="•"/>
            </a:pPr>
            <a:r>
              <a:rPr lang="en-US" dirty="0" smtClean="0"/>
              <a:t>Common reed</a:t>
            </a:r>
          </a:p>
          <a:p>
            <a:pPr>
              <a:buFont typeface="Arial" pitchFamily="34" charset="0"/>
              <a:buChar char="•"/>
            </a:pPr>
            <a:r>
              <a:rPr lang="en-US" dirty="0" smtClean="0"/>
              <a:t>English ivy</a:t>
            </a:r>
          </a:p>
          <a:p>
            <a:pPr>
              <a:buFont typeface="Arial" pitchFamily="34" charset="0"/>
              <a:buChar char="•"/>
            </a:pPr>
            <a:r>
              <a:rPr lang="en-US" dirty="0" smtClean="0"/>
              <a:t>Garlic mustard</a:t>
            </a:r>
          </a:p>
          <a:p>
            <a:pPr>
              <a:buFont typeface="Arial" pitchFamily="34" charset="0"/>
              <a:buChar char="•"/>
            </a:pPr>
            <a:r>
              <a:rPr lang="en-US" dirty="0" smtClean="0"/>
              <a:t>Japanese honeysuckle</a:t>
            </a:r>
          </a:p>
          <a:p>
            <a:pPr>
              <a:buFont typeface="Arial" pitchFamily="34" charset="0"/>
              <a:buChar char="•"/>
            </a:pPr>
            <a:r>
              <a:rPr lang="en-US" dirty="0" smtClean="0"/>
              <a:t>Japanese knotweed</a:t>
            </a:r>
          </a:p>
          <a:p>
            <a:pPr>
              <a:buFont typeface="Arial" pitchFamily="34" charset="0"/>
              <a:buChar char="•"/>
            </a:pPr>
            <a:r>
              <a:rPr lang="en-US" dirty="0" smtClean="0"/>
              <a:t>Kudzu</a:t>
            </a:r>
          </a:p>
          <a:p>
            <a:pPr>
              <a:buFont typeface="Arial" pitchFamily="34" charset="0"/>
              <a:buChar char="•"/>
            </a:pPr>
            <a:r>
              <a:rPr lang="en-US" dirty="0" err="1" smtClean="0"/>
              <a:t>Lespediza</a:t>
            </a:r>
            <a:r>
              <a:rPr lang="en-US" dirty="0" smtClean="0"/>
              <a:t> (various)</a:t>
            </a:r>
          </a:p>
          <a:p>
            <a:pPr>
              <a:buFont typeface="Arial" pitchFamily="34" charset="0"/>
              <a:buChar char="•"/>
            </a:pPr>
            <a:r>
              <a:rPr lang="en-US" dirty="0" smtClean="0"/>
              <a:t>Meadowsweet</a:t>
            </a:r>
          </a:p>
          <a:p>
            <a:pPr>
              <a:buFont typeface="Arial" pitchFamily="34" charset="0"/>
              <a:buChar char="•"/>
            </a:pPr>
            <a:r>
              <a:rPr lang="en-US" dirty="0" smtClean="0"/>
              <a:t>Mimosa</a:t>
            </a:r>
          </a:p>
          <a:p>
            <a:endParaRPr lang="en-US" dirty="0"/>
          </a:p>
        </p:txBody>
      </p:sp>
      <p:sp>
        <p:nvSpPr>
          <p:cNvPr id="7" name="TextBox 6"/>
          <p:cNvSpPr txBox="1"/>
          <p:nvPr/>
        </p:nvSpPr>
        <p:spPr>
          <a:xfrm>
            <a:off x="2956927" y="2133600"/>
            <a:ext cx="2148473" cy="2862322"/>
          </a:xfrm>
          <a:prstGeom prst="rect">
            <a:avLst/>
          </a:prstGeom>
          <a:noFill/>
        </p:spPr>
        <p:txBody>
          <a:bodyPr wrap="none" rtlCol="0">
            <a:spAutoFit/>
          </a:bodyPr>
          <a:lstStyle/>
          <a:p>
            <a:pPr>
              <a:buFont typeface="Arial" pitchFamily="34" charset="0"/>
              <a:buChar char="•"/>
            </a:pPr>
            <a:r>
              <a:rPr lang="en-US" dirty="0" smtClean="0"/>
              <a:t>Miscanthus</a:t>
            </a:r>
          </a:p>
          <a:p>
            <a:pPr>
              <a:buFont typeface="Arial" pitchFamily="34" charset="0"/>
              <a:buChar char="•"/>
            </a:pPr>
            <a:r>
              <a:rPr lang="en-US" dirty="0" smtClean="0"/>
              <a:t>Multiflora rose</a:t>
            </a:r>
          </a:p>
          <a:p>
            <a:pPr>
              <a:buFont typeface="Arial" pitchFamily="34" charset="0"/>
              <a:buChar char="•"/>
            </a:pPr>
            <a:r>
              <a:rPr lang="en-US" dirty="0" smtClean="0"/>
              <a:t>Oriental bittersweet</a:t>
            </a:r>
          </a:p>
          <a:p>
            <a:pPr>
              <a:buFont typeface="Arial" pitchFamily="34" charset="0"/>
              <a:buChar char="•"/>
            </a:pPr>
            <a:r>
              <a:rPr lang="en-US" dirty="0" smtClean="0"/>
              <a:t>Paulownia</a:t>
            </a:r>
          </a:p>
          <a:p>
            <a:pPr>
              <a:buFont typeface="Arial" pitchFamily="34" charset="0"/>
              <a:buChar char="•"/>
            </a:pPr>
            <a:r>
              <a:rPr lang="en-US" dirty="0" smtClean="0"/>
              <a:t>Periwinkle</a:t>
            </a:r>
          </a:p>
          <a:p>
            <a:pPr>
              <a:buFont typeface="Arial" pitchFamily="34" charset="0"/>
              <a:buChar char="•"/>
            </a:pPr>
            <a:r>
              <a:rPr lang="en-US" dirty="0" smtClean="0"/>
              <a:t>Privets</a:t>
            </a:r>
          </a:p>
          <a:p>
            <a:pPr>
              <a:buFont typeface="Arial" pitchFamily="34" charset="0"/>
              <a:buChar char="•"/>
            </a:pPr>
            <a:r>
              <a:rPr lang="en-US" dirty="0" err="1" smtClean="0"/>
              <a:t>Stiltgrass</a:t>
            </a:r>
            <a:endParaRPr lang="en-US" dirty="0" smtClean="0"/>
          </a:p>
          <a:p>
            <a:pPr>
              <a:buFont typeface="Arial" pitchFamily="34" charset="0"/>
              <a:buChar char="•"/>
            </a:pPr>
            <a:r>
              <a:rPr lang="en-US" dirty="0" smtClean="0"/>
              <a:t>Tree of Heaven</a:t>
            </a:r>
          </a:p>
          <a:p>
            <a:pPr>
              <a:buFont typeface="Arial" pitchFamily="34" charset="0"/>
              <a:buChar char="•"/>
            </a:pPr>
            <a:r>
              <a:rPr lang="en-US" dirty="0" smtClean="0"/>
              <a:t>Wisteria (various)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304800"/>
            <a:ext cx="6162675" cy="1266825"/>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381000" y="1676399"/>
            <a:ext cx="8099786" cy="2615405"/>
          </a:xfrm>
          <a:prstGeom prst="rect">
            <a:avLst/>
          </a:prstGeom>
          <a:noFill/>
          <a:ln w="28575">
            <a:solidFill>
              <a:schemeClr val="accent3">
                <a:lumMod val="50000"/>
              </a:schemeClr>
            </a:solidFill>
            <a:miter lim="800000"/>
            <a:headEnd/>
            <a:tailEnd/>
          </a:ln>
        </p:spPr>
      </p:pic>
      <p:sp>
        <p:nvSpPr>
          <p:cNvPr id="9" name="TextBox 8"/>
          <p:cNvSpPr txBox="1"/>
          <p:nvPr/>
        </p:nvSpPr>
        <p:spPr>
          <a:xfrm>
            <a:off x="381000" y="4495800"/>
            <a:ext cx="8305800" cy="923330"/>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0" y="304800"/>
            <a:ext cx="6162675" cy="1266825"/>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381000" y="1676399"/>
            <a:ext cx="8099786" cy="2615405"/>
          </a:xfrm>
          <a:prstGeom prst="rect">
            <a:avLst/>
          </a:prstGeom>
          <a:noFill/>
          <a:ln w="9525">
            <a:noFill/>
            <a:miter lim="800000"/>
            <a:headEnd/>
            <a:tailEnd/>
          </a:ln>
        </p:spPr>
      </p:pic>
      <p:sp>
        <p:nvSpPr>
          <p:cNvPr id="9" name="TextBox 8"/>
          <p:cNvSpPr txBox="1"/>
          <p:nvPr/>
        </p:nvSpPr>
        <p:spPr>
          <a:xfrm>
            <a:off x="381000" y="4495801"/>
            <a:ext cx="8305800" cy="1754326"/>
          </a:xfrm>
          <a:prstGeom prst="rect">
            <a:avLst/>
          </a:prstGeom>
          <a:noFill/>
          <a:ln w="28575">
            <a:solidFill>
              <a:schemeClr val="accent3">
                <a:lumMod val="50000"/>
              </a:schemeClr>
            </a:solidFill>
          </a:ln>
        </p:spPr>
        <p:txBody>
          <a:bodyPr wrap="square" rtlCol="0">
            <a:spAutoFit/>
          </a:bodyPr>
          <a:lstStyle/>
          <a:p>
            <a:r>
              <a:rPr lang="en-US" dirty="0" smtClean="0"/>
              <a:t>Strategy Summary:</a:t>
            </a:r>
          </a:p>
          <a:p>
            <a:pPr>
              <a:buFont typeface="Arial" pitchFamily="34" charset="0"/>
              <a:buChar char="•"/>
            </a:pPr>
            <a:r>
              <a:rPr lang="en-US" dirty="0" smtClean="0"/>
              <a:t>Provide necessary training and I&amp;E materials for forest resource professionals to manage threats</a:t>
            </a:r>
          </a:p>
          <a:p>
            <a:pPr>
              <a:buFont typeface="Arial" pitchFamily="34" charset="0"/>
              <a:buChar char="•"/>
            </a:pPr>
            <a:r>
              <a:rPr lang="en-US" dirty="0" smtClean="0"/>
              <a:t>Promote use of local firewood</a:t>
            </a:r>
          </a:p>
          <a:p>
            <a:pPr>
              <a:buFont typeface="Arial" pitchFamily="34" charset="0"/>
              <a:buChar char="•"/>
            </a:pPr>
            <a:r>
              <a:rPr lang="en-US" dirty="0" smtClean="0"/>
              <a:t>Survey and monitor for, and actively respond to, imminent threats</a:t>
            </a:r>
          </a:p>
          <a:p>
            <a:pPr>
              <a:buFont typeface="Arial" pitchFamily="34" charset="0"/>
              <a:buChar char="•"/>
            </a:pPr>
            <a:r>
              <a:rPr lang="en-US" dirty="0" smtClean="0"/>
              <a:t>Promote sound silviculture to prevent, minimize, and mitigate threats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1676400"/>
            <a:ext cx="6257925" cy="2667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85799" y="2209800"/>
            <a:ext cx="7612379" cy="228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85800" y="2819400"/>
            <a:ext cx="6934200" cy="472298"/>
          </a:xfrm>
          <a:prstGeom prst="rect">
            <a:avLst/>
          </a:prstGeom>
          <a:noFill/>
          <a:ln w="9525">
            <a:noFill/>
            <a:miter lim="800000"/>
            <a:headEnd/>
            <a:tailEnd/>
          </a:ln>
        </p:spPr>
      </p:pic>
      <p:sp>
        <p:nvSpPr>
          <p:cNvPr id="7" name="Rectangle 6"/>
          <p:cNvSpPr/>
          <p:nvPr/>
        </p:nvSpPr>
        <p:spPr>
          <a:xfrm>
            <a:off x="6629400" y="3200400"/>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25138" y="4096138"/>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5" cstate="print"/>
          <a:srcRect/>
          <a:stretch>
            <a:fillRect/>
          </a:stretch>
        </p:blipFill>
        <p:spPr bwMode="auto">
          <a:xfrm>
            <a:off x="3457575" y="4572000"/>
            <a:ext cx="2714625" cy="2076450"/>
          </a:xfrm>
          <a:prstGeom prst="rect">
            <a:avLst/>
          </a:prstGeom>
          <a:noFill/>
          <a:ln w="9525">
            <a:noFill/>
            <a:miter lim="800000"/>
            <a:headEnd/>
            <a:tailEnd/>
          </a:ln>
        </p:spPr>
      </p:pic>
      <p:pic>
        <p:nvPicPr>
          <p:cNvPr id="4099" name="Picture 3"/>
          <p:cNvPicPr>
            <a:picLocks noChangeAspect="1" noChangeArrowheads="1"/>
          </p:cNvPicPr>
          <p:nvPr/>
        </p:nvPicPr>
        <p:blipFill>
          <a:blip r:embed="rId6" cstate="print"/>
          <a:srcRect/>
          <a:stretch>
            <a:fillRect/>
          </a:stretch>
        </p:blipFill>
        <p:spPr bwMode="auto">
          <a:xfrm>
            <a:off x="304800" y="4572000"/>
            <a:ext cx="3162300" cy="2057400"/>
          </a:xfrm>
          <a:prstGeom prst="rect">
            <a:avLst/>
          </a:prstGeom>
          <a:noFill/>
          <a:ln w="9525">
            <a:noFill/>
            <a:miter lim="800000"/>
            <a:headEnd/>
            <a:tailEnd/>
          </a:ln>
        </p:spPr>
      </p:pic>
      <p:pic>
        <p:nvPicPr>
          <p:cNvPr id="3077" name="Picture 5"/>
          <p:cNvPicPr>
            <a:picLocks noChangeAspect="1" noChangeArrowheads="1"/>
          </p:cNvPicPr>
          <p:nvPr/>
        </p:nvPicPr>
        <p:blipFill>
          <a:blip r:embed="rId7" cstate="print"/>
          <a:srcRect/>
          <a:stretch>
            <a:fillRect/>
          </a:stretch>
        </p:blipFill>
        <p:spPr bwMode="auto">
          <a:xfrm>
            <a:off x="762000" y="3694924"/>
            <a:ext cx="7813183" cy="533400"/>
          </a:xfrm>
          <a:prstGeom prst="rect">
            <a:avLst/>
          </a:prstGeom>
          <a:noFill/>
          <a:ln w="28575">
            <a:solidFill>
              <a:schemeClr val="accent6">
                <a:lumMod val="50000"/>
              </a:schemeClr>
            </a:solidFill>
            <a:miter lim="800000"/>
            <a:headEnd/>
            <a:tailEnd/>
          </a:ln>
        </p:spPr>
      </p:pic>
      <p:pic>
        <p:nvPicPr>
          <p:cNvPr id="4100" name="Picture 4"/>
          <p:cNvPicPr>
            <a:picLocks noChangeAspect="1" noChangeArrowheads="1"/>
          </p:cNvPicPr>
          <p:nvPr/>
        </p:nvPicPr>
        <p:blipFill>
          <a:blip r:embed="rId8" cstate="print"/>
          <a:srcRect/>
          <a:stretch>
            <a:fillRect/>
          </a:stretch>
        </p:blipFill>
        <p:spPr bwMode="auto">
          <a:xfrm>
            <a:off x="6172200" y="4609324"/>
            <a:ext cx="2705100" cy="2019300"/>
          </a:xfrm>
          <a:prstGeom prst="rect">
            <a:avLst/>
          </a:prstGeom>
          <a:noFill/>
          <a:ln w="28575">
            <a:solidFill>
              <a:schemeClr val="accent6">
                <a:lumMod val="50000"/>
              </a:schemeClr>
            </a:solidFill>
            <a:miter lim="800000"/>
            <a:headEnd/>
            <a:tailEnd/>
          </a:ln>
        </p:spPr>
      </p:pic>
      <p:pic>
        <p:nvPicPr>
          <p:cNvPr id="12" name="Picture 4"/>
          <p:cNvPicPr>
            <a:picLocks noChangeAspect="1" noChangeArrowheads="1"/>
          </p:cNvPicPr>
          <p:nvPr/>
        </p:nvPicPr>
        <p:blipFill>
          <a:blip r:embed="rId9" cstate="print"/>
          <a:srcRect/>
          <a:stretch>
            <a:fillRect/>
          </a:stretch>
        </p:blipFill>
        <p:spPr bwMode="auto">
          <a:xfrm>
            <a:off x="2133601" y="0"/>
            <a:ext cx="4191000" cy="1093685"/>
          </a:xfrm>
          <a:prstGeom prst="rect">
            <a:avLst/>
          </a:prstGeom>
          <a:noFill/>
          <a:ln w="9525">
            <a:noFill/>
            <a:miter lim="800000"/>
            <a:headEnd/>
            <a:tailEnd/>
          </a:ln>
        </p:spPr>
      </p:pic>
      <p:sp>
        <p:nvSpPr>
          <p:cNvPr id="13" name="Rectangle 12"/>
          <p:cNvSpPr/>
          <p:nvPr/>
        </p:nvSpPr>
        <p:spPr>
          <a:xfrm>
            <a:off x="2133600" y="1066800"/>
            <a:ext cx="4191000" cy="457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latin typeface="Times New Roman" pitchFamily="18" charset="0"/>
                <a:cs typeface="Times New Roman" pitchFamily="18" charset="0"/>
              </a:rPr>
              <a:t>Robert Trickel</a:t>
            </a:r>
            <a:endParaRPr lang="en-US"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86000" y="304800"/>
            <a:ext cx="3962400" cy="8763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419600" y="1447800"/>
            <a:ext cx="4171104" cy="225761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381000" y="2286000"/>
            <a:ext cx="3733800" cy="2554936"/>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3143250" y="3733800"/>
            <a:ext cx="1123950" cy="1219200"/>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4419600" y="3962400"/>
            <a:ext cx="4218644" cy="235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86000" y="304800"/>
            <a:ext cx="3962400" cy="8763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4419600" y="1447800"/>
            <a:ext cx="4171104" cy="225761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381000" y="2286000"/>
            <a:ext cx="3733800" cy="2554936"/>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3143250" y="3733800"/>
            <a:ext cx="1123950" cy="1219200"/>
          </a:xfrm>
          <a:prstGeom prst="rect">
            <a:avLst/>
          </a:prstGeom>
          <a:noFill/>
          <a:ln w="9525">
            <a:noFill/>
            <a:miter lim="800000"/>
            <a:headEnd/>
            <a:tailEnd/>
          </a:ln>
        </p:spPr>
      </p:pic>
      <p:pic>
        <p:nvPicPr>
          <p:cNvPr id="8199" name="Picture 7"/>
          <p:cNvPicPr>
            <a:picLocks noChangeAspect="1" noChangeArrowheads="1"/>
          </p:cNvPicPr>
          <p:nvPr/>
        </p:nvPicPr>
        <p:blipFill>
          <a:blip r:embed="rId6" cstate="print"/>
          <a:srcRect/>
          <a:stretch>
            <a:fillRect/>
          </a:stretch>
        </p:blipFill>
        <p:spPr bwMode="auto">
          <a:xfrm>
            <a:off x="4419600" y="3962400"/>
            <a:ext cx="4218644" cy="2350726"/>
          </a:xfrm>
          <a:prstGeom prst="rect">
            <a:avLst/>
          </a:prstGeom>
          <a:noFill/>
          <a:ln w="9525">
            <a:noFill/>
            <a:miter lim="800000"/>
            <a:headEnd/>
            <a:tailEnd/>
          </a:ln>
        </p:spPr>
      </p:pic>
      <p:sp>
        <p:nvSpPr>
          <p:cNvPr id="10" name="TextBox 9"/>
          <p:cNvSpPr txBox="1"/>
          <p:nvPr/>
        </p:nvSpPr>
        <p:spPr>
          <a:xfrm>
            <a:off x="304800" y="5029200"/>
            <a:ext cx="2525628" cy="1477328"/>
          </a:xfrm>
          <a:prstGeom prst="rect">
            <a:avLst/>
          </a:prstGeom>
          <a:noFill/>
        </p:spPr>
        <p:txBody>
          <a:bodyPr wrap="none" rtlCol="0">
            <a:spAutoFit/>
          </a:bodyPr>
          <a:lstStyle/>
          <a:p>
            <a:r>
              <a:rPr lang="en-US" dirty="0" smtClean="0"/>
              <a:t>Also assessed:</a:t>
            </a:r>
          </a:p>
          <a:p>
            <a:pPr>
              <a:buFont typeface="Arial" pitchFamily="34" charset="0"/>
              <a:buChar char="•"/>
            </a:pPr>
            <a:r>
              <a:rPr lang="en-US" dirty="0" smtClean="0"/>
              <a:t>Air quality</a:t>
            </a:r>
          </a:p>
          <a:p>
            <a:pPr>
              <a:buFont typeface="Arial" pitchFamily="34" charset="0"/>
              <a:buChar char="•"/>
            </a:pPr>
            <a:r>
              <a:rPr lang="en-US" dirty="0" smtClean="0"/>
              <a:t>Atmospheric Deposition</a:t>
            </a:r>
          </a:p>
          <a:p>
            <a:pPr>
              <a:buFont typeface="Arial" pitchFamily="34" charset="0"/>
              <a:buChar char="•"/>
            </a:pPr>
            <a:r>
              <a:rPr lang="en-US" dirty="0" smtClean="0"/>
              <a:t>Drought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90800" y="5715000"/>
            <a:ext cx="3095625" cy="94746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1143000"/>
            <a:ext cx="6381750" cy="3429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838200" y="3276600"/>
            <a:ext cx="3238500" cy="3429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762000" y="3644900"/>
            <a:ext cx="7137400" cy="1993900"/>
          </a:xfrm>
          <a:prstGeom prst="rect">
            <a:avLst/>
          </a:prstGeom>
          <a:noFill/>
          <a:ln w="28575">
            <a:solidFill>
              <a:srgbClr val="FF0000"/>
            </a:solid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685799" y="1600200"/>
            <a:ext cx="7612379" cy="228600"/>
          </a:xfrm>
          <a:prstGeom prst="rect">
            <a:avLst/>
          </a:prstGeom>
          <a:noFill/>
          <a:ln w="28575">
            <a:solidFill>
              <a:srgbClr val="FF0000"/>
            </a:solid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685800" y="1981200"/>
            <a:ext cx="7086600" cy="482678"/>
          </a:xfrm>
          <a:prstGeom prst="rect">
            <a:avLst/>
          </a:prstGeom>
          <a:noFill/>
          <a:ln w="9525">
            <a:noFill/>
            <a:miter lim="800000"/>
            <a:headEnd/>
            <a:tailEnd/>
          </a:ln>
        </p:spPr>
      </p:pic>
      <p:pic>
        <p:nvPicPr>
          <p:cNvPr id="13" name="Picture 5"/>
          <p:cNvPicPr>
            <a:picLocks noChangeAspect="1" noChangeArrowheads="1"/>
          </p:cNvPicPr>
          <p:nvPr/>
        </p:nvPicPr>
        <p:blipFill>
          <a:blip r:embed="rId8" cstate="print"/>
          <a:srcRect/>
          <a:stretch>
            <a:fillRect/>
          </a:stretch>
        </p:blipFill>
        <p:spPr bwMode="auto">
          <a:xfrm>
            <a:off x="743339" y="2590800"/>
            <a:ext cx="7714862" cy="526688"/>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srcRect/>
          <a:stretch>
            <a:fillRect/>
          </a:stretch>
        </p:blipFill>
        <p:spPr bwMode="auto">
          <a:xfrm>
            <a:off x="2133601" y="0"/>
            <a:ext cx="4191000" cy="1093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86000" y="304800"/>
            <a:ext cx="3962400" cy="8763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350907" y="1219200"/>
            <a:ext cx="8488293" cy="2619375"/>
          </a:xfrm>
          <a:prstGeom prst="rect">
            <a:avLst/>
          </a:prstGeom>
          <a:noFill/>
          <a:ln w="28575">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86000" y="304800"/>
            <a:ext cx="3962400" cy="876300"/>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350907" y="1219200"/>
            <a:ext cx="8488293" cy="2619375"/>
          </a:xfrm>
          <a:prstGeom prst="rect">
            <a:avLst/>
          </a:prstGeom>
          <a:noFill/>
          <a:ln w="28575">
            <a:noFill/>
            <a:miter lim="800000"/>
            <a:headEnd/>
            <a:tailEnd/>
          </a:ln>
        </p:spPr>
      </p:pic>
      <p:sp>
        <p:nvSpPr>
          <p:cNvPr id="4" name="TextBox 3"/>
          <p:cNvSpPr txBox="1"/>
          <p:nvPr/>
        </p:nvSpPr>
        <p:spPr>
          <a:xfrm>
            <a:off x="304800" y="4016276"/>
            <a:ext cx="8458200" cy="2308324"/>
          </a:xfrm>
          <a:prstGeom prst="rect">
            <a:avLst/>
          </a:prstGeom>
          <a:noFill/>
          <a:ln w="28575">
            <a:solidFill>
              <a:schemeClr val="accent6">
                <a:lumMod val="50000"/>
              </a:schemeClr>
            </a:solidFill>
          </a:ln>
        </p:spPr>
        <p:txBody>
          <a:bodyPr wrap="square" rtlCol="0">
            <a:spAutoFit/>
          </a:bodyPr>
          <a:lstStyle/>
          <a:p>
            <a:r>
              <a:rPr lang="en-US" dirty="0" smtClean="0"/>
              <a:t>Strategy summary:</a:t>
            </a:r>
          </a:p>
          <a:p>
            <a:pPr>
              <a:buFont typeface="Arial" pitchFamily="34" charset="0"/>
              <a:buChar char="•"/>
            </a:pPr>
            <a:r>
              <a:rPr lang="en-US" dirty="0" smtClean="0"/>
              <a:t>Promote research towards better understanding direct impacts to trees from climate change and air quality issues</a:t>
            </a:r>
          </a:p>
          <a:p>
            <a:pPr>
              <a:buFont typeface="Arial" pitchFamily="34" charset="0"/>
              <a:buChar char="•"/>
            </a:pPr>
            <a:r>
              <a:rPr lang="en-US" dirty="0" smtClean="0"/>
              <a:t>Develop and promote FM practices to deal with these impacts (esp. sea-level change and saltwater intrusion)</a:t>
            </a:r>
          </a:p>
          <a:p>
            <a:pPr>
              <a:buFont typeface="Arial" pitchFamily="34" charset="0"/>
              <a:buChar char="•"/>
            </a:pPr>
            <a:r>
              <a:rPr lang="en-US" dirty="0" smtClean="0"/>
              <a:t>Increase tree planting/silviculture to promote carbon storage</a:t>
            </a:r>
          </a:p>
          <a:p>
            <a:pPr>
              <a:buFont typeface="Arial" pitchFamily="34" charset="0"/>
              <a:buChar char="•"/>
            </a:pPr>
            <a:r>
              <a:rPr lang="en-US" dirty="0" smtClean="0"/>
              <a:t>Promote comprehensive and coordinated planning/response to manage forest resources affected by damaging weather events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90800" y="5715000"/>
            <a:ext cx="3095625" cy="94746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4800" y="1143000"/>
            <a:ext cx="6381750" cy="34290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838200" y="3276600"/>
            <a:ext cx="3238500" cy="342900"/>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695130" y="1600200"/>
            <a:ext cx="7612379" cy="228600"/>
          </a:xfrm>
          <a:prstGeom prst="rect">
            <a:avLst/>
          </a:prstGeom>
          <a:noFill/>
          <a:ln w="28575">
            <a:noFill/>
            <a:miter lim="800000"/>
            <a:headEnd/>
            <a:tailEnd/>
          </a:ln>
        </p:spPr>
      </p:pic>
      <p:pic>
        <p:nvPicPr>
          <p:cNvPr id="12" name="Picture 4"/>
          <p:cNvPicPr>
            <a:picLocks noChangeAspect="1" noChangeArrowheads="1"/>
          </p:cNvPicPr>
          <p:nvPr/>
        </p:nvPicPr>
        <p:blipFill>
          <a:blip r:embed="rId6" cstate="print"/>
          <a:srcRect/>
          <a:stretch>
            <a:fillRect/>
          </a:stretch>
        </p:blipFill>
        <p:spPr bwMode="auto">
          <a:xfrm>
            <a:off x="685800" y="1981200"/>
            <a:ext cx="7086600" cy="482678"/>
          </a:xfrm>
          <a:prstGeom prst="rect">
            <a:avLst/>
          </a:prstGeom>
          <a:noFill/>
          <a:ln w="28575">
            <a:noFill/>
            <a:miter lim="800000"/>
            <a:headEnd/>
            <a:tailEnd/>
          </a:ln>
        </p:spPr>
      </p:pic>
      <p:pic>
        <p:nvPicPr>
          <p:cNvPr id="13" name="Picture 5"/>
          <p:cNvPicPr>
            <a:picLocks noChangeAspect="1" noChangeArrowheads="1"/>
          </p:cNvPicPr>
          <p:nvPr/>
        </p:nvPicPr>
        <p:blipFill>
          <a:blip r:embed="rId7" cstate="print"/>
          <a:srcRect/>
          <a:stretch>
            <a:fillRect/>
          </a:stretch>
        </p:blipFill>
        <p:spPr bwMode="auto">
          <a:xfrm>
            <a:off x="743339" y="2590800"/>
            <a:ext cx="7714862" cy="526688"/>
          </a:xfrm>
          <a:prstGeom prst="rect">
            <a:avLst/>
          </a:prstGeom>
          <a:noFill/>
          <a:ln w="28575">
            <a:solidFill>
              <a:schemeClr val="accent3">
                <a:lumMod val="75000"/>
              </a:schemeClr>
            </a:solidFill>
            <a:miter lim="800000"/>
            <a:headEnd/>
            <a:tailEnd/>
          </a:ln>
        </p:spPr>
      </p:pic>
      <p:pic>
        <p:nvPicPr>
          <p:cNvPr id="10" name="Picture 4"/>
          <p:cNvPicPr>
            <a:picLocks noChangeAspect="1" noChangeArrowheads="1"/>
          </p:cNvPicPr>
          <p:nvPr/>
        </p:nvPicPr>
        <p:blipFill>
          <a:blip r:embed="rId8" cstate="print"/>
          <a:srcRect/>
          <a:stretch>
            <a:fillRect/>
          </a:stretch>
        </p:blipFill>
        <p:spPr bwMode="auto">
          <a:xfrm>
            <a:off x="762000" y="3733800"/>
            <a:ext cx="7391400" cy="1828800"/>
          </a:xfrm>
          <a:prstGeom prst="rect">
            <a:avLst/>
          </a:prstGeom>
          <a:noFill/>
          <a:ln w="28575">
            <a:solidFill>
              <a:schemeClr val="accent3">
                <a:lumMod val="75000"/>
              </a:schemeClr>
            </a:solidFill>
            <a:miter lim="800000"/>
            <a:headEnd/>
            <a:tailEnd/>
          </a:ln>
        </p:spPr>
      </p:pic>
      <p:pic>
        <p:nvPicPr>
          <p:cNvPr id="14" name="Picture 4"/>
          <p:cNvPicPr>
            <a:picLocks noChangeAspect="1" noChangeArrowheads="1"/>
          </p:cNvPicPr>
          <p:nvPr/>
        </p:nvPicPr>
        <p:blipFill>
          <a:blip r:embed="rId9" cstate="print"/>
          <a:srcRect/>
          <a:stretch>
            <a:fillRect/>
          </a:stretch>
        </p:blipFill>
        <p:spPr bwMode="auto">
          <a:xfrm>
            <a:off x="2133601" y="0"/>
            <a:ext cx="4191000" cy="1093685"/>
          </a:xfrm>
          <a:prstGeom prst="rect">
            <a:avLst/>
          </a:prstGeom>
          <a:noFill/>
          <a:ln w="9525">
            <a:noFill/>
            <a:miter lim="800000"/>
            <a:headEnd/>
            <a:tailEnd/>
          </a:ln>
        </p:spPr>
      </p:pic>
      <p:sp>
        <p:nvSpPr>
          <p:cNvPr id="15" name="Rectangle 14"/>
          <p:cNvSpPr/>
          <p:nvPr/>
        </p:nvSpPr>
        <p:spPr>
          <a:xfrm>
            <a:off x="743338" y="1905000"/>
            <a:ext cx="7714862" cy="609600"/>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1676400"/>
            <a:ext cx="6257925" cy="2667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85799" y="2209800"/>
            <a:ext cx="7612379" cy="228600"/>
          </a:xfrm>
          <a:prstGeom prst="rect">
            <a:avLst/>
          </a:prstGeom>
          <a:noFill/>
          <a:ln w="28575">
            <a:solidFill>
              <a:srgbClr val="FF0000"/>
            </a:solid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85800" y="2819400"/>
            <a:ext cx="6934200" cy="472298"/>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762000" y="3657600"/>
            <a:ext cx="7813183" cy="533400"/>
          </a:xfrm>
          <a:prstGeom prst="rect">
            <a:avLst/>
          </a:prstGeom>
          <a:noFill/>
          <a:ln w="9525">
            <a:noFill/>
            <a:miter lim="800000"/>
            <a:headEnd/>
            <a:tailEnd/>
          </a:ln>
        </p:spPr>
      </p:pic>
      <p:sp>
        <p:nvSpPr>
          <p:cNvPr id="7" name="Rectangle 6"/>
          <p:cNvSpPr/>
          <p:nvPr/>
        </p:nvSpPr>
        <p:spPr>
          <a:xfrm>
            <a:off x="6629400" y="3200400"/>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25138" y="4096138"/>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6" cstate="print"/>
          <a:srcRect/>
          <a:stretch>
            <a:fillRect/>
          </a:stretch>
        </p:blipFill>
        <p:spPr bwMode="auto">
          <a:xfrm>
            <a:off x="3457575" y="4572000"/>
            <a:ext cx="2714625" cy="2076450"/>
          </a:xfrm>
          <a:prstGeom prst="rect">
            <a:avLst/>
          </a:prstGeom>
          <a:noFill/>
          <a:ln w="9525">
            <a:noFill/>
            <a:miter lim="800000"/>
            <a:headEnd/>
            <a:tailEnd/>
          </a:ln>
        </p:spPr>
      </p:pic>
      <p:pic>
        <p:nvPicPr>
          <p:cNvPr id="4099" name="Picture 3"/>
          <p:cNvPicPr>
            <a:picLocks noChangeAspect="1" noChangeArrowheads="1"/>
          </p:cNvPicPr>
          <p:nvPr/>
        </p:nvPicPr>
        <p:blipFill>
          <a:blip r:embed="rId7" cstate="print"/>
          <a:srcRect/>
          <a:stretch>
            <a:fillRect/>
          </a:stretch>
        </p:blipFill>
        <p:spPr bwMode="auto">
          <a:xfrm>
            <a:off x="304800" y="4572000"/>
            <a:ext cx="3162300" cy="2057400"/>
          </a:xfrm>
          <a:prstGeom prst="rect">
            <a:avLst/>
          </a:prstGeom>
          <a:noFill/>
          <a:ln w="28575">
            <a:solidFill>
              <a:srgbClr val="FF0000"/>
            </a:solidFill>
            <a:miter lim="800000"/>
            <a:headEnd/>
            <a:tailEnd/>
          </a:ln>
        </p:spPr>
      </p:pic>
      <p:pic>
        <p:nvPicPr>
          <p:cNvPr id="4100" name="Picture 4"/>
          <p:cNvPicPr>
            <a:picLocks noChangeAspect="1" noChangeArrowheads="1"/>
          </p:cNvPicPr>
          <p:nvPr/>
        </p:nvPicPr>
        <p:blipFill>
          <a:blip r:embed="rId8" cstate="print"/>
          <a:srcRect/>
          <a:stretch>
            <a:fillRect/>
          </a:stretch>
        </p:blipFill>
        <p:spPr bwMode="auto">
          <a:xfrm>
            <a:off x="6172200" y="4610100"/>
            <a:ext cx="2705100" cy="2019300"/>
          </a:xfrm>
          <a:prstGeom prst="rect">
            <a:avLst/>
          </a:prstGeom>
          <a:noFill/>
          <a:ln w="9525">
            <a:noFill/>
            <a:miter lim="800000"/>
            <a:headEnd/>
            <a:tailEnd/>
          </a:ln>
        </p:spPr>
      </p:pic>
      <p:pic>
        <p:nvPicPr>
          <p:cNvPr id="12" name="Picture 4"/>
          <p:cNvPicPr>
            <a:picLocks noChangeAspect="1" noChangeArrowheads="1"/>
          </p:cNvPicPr>
          <p:nvPr/>
        </p:nvPicPr>
        <p:blipFill>
          <a:blip r:embed="rId9" cstate="print"/>
          <a:srcRect/>
          <a:stretch>
            <a:fillRect/>
          </a:stretch>
        </p:blipFill>
        <p:spPr bwMode="auto">
          <a:xfrm>
            <a:off x="2133600" y="0"/>
            <a:ext cx="4191001" cy="1093685"/>
          </a:xfrm>
          <a:prstGeom prst="rect">
            <a:avLst/>
          </a:prstGeom>
          <a:noFill/>
          <a:ln w="9525">
            <a:noFill/>
            <a:miter lim="800000"/>
            <a:headEnd/>
            <a:tailEnd/>
          </a:ln>
        </p:spPr>
      </p:pic>
      <p:sp>
        <p:nvSpPr>
          <p:cNvPr id="13" name="Rectangle 12"/>
          <p:cNvSpPr/>
          <p:nvPr/>
        </p:nvSpPr>
        <p:spPr>
          <a:xfrm>
            <a:off x="2133600" y="1066800"/>
            <a:ext cx="41910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latin typeface="Times New Roman" pitchFamily="18" charset="0"/>
                <a:cs typeface="Times New Roman" pitchFamily="18" charset="0"/>
              </a:rPr>
              <a:t>Jim Prevette</a:t>
            </a:r>
            <a:endParaRPr lang="en-US"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19200"/>
            <a:ext cx="5791200" cy="523875"/>
          </a:xfrm>
          <a:prstGeom prst="rect">
            <a:avLst/>
          </a:prstGeom>
          <a:noFill/>
        </p:spPr>
        <p:txBody>
          <a:bodyPr>
            <a:spAutoFit/>
          </a:bodyPr>
          <a:lstStyle/>
          <a:p>
            <a:pPr>
              <a:defRPr/>
            </a:pPr>
            <a:r>
              <a:rPr lang="en-US" sz="2800" dirty="0">
                <a:latin typeface="+mn-lt"/>
              </a:rPr>
              <a:t>Forest health</a:t>
            </a:r>
          </a:p>
        </p:txBody>
      </p:sp>
      <p:sp>
        <p:nvSpPr>
          <p:cNvPr id="3" name="TextBox 2"/>
          <p:cNvSpPr txBox="1"/>
          <p:nvPr/>
        </p:nvSpPr>
        <p:spPr>
          <a:xfrm>
            <a:off x="990600" y="2133600"/>
            <a:ext cx="6477000" cy="523875"/>
          </a:xfrm>
          <a:prstGeom prst="rect">
            <a:avLst/>
          </a:prstGeom>
          <a:noFill/>
        </p:spPr>
        <p:txBody>
          <a:bodyPr>
            <a:spAutoFit/>
          </a:bodyPr>
          <a:lstStyle/>
          <a:p>
            <a:pPr>
              <a:defRPr/>
            </a:pPr>
            <a:r>
              <a:rPr lang="en-US" sz="2800" dirty="0">
                <a:latin typeface="+mn-lt"/>
              </a:rPr>
              <a:t>Population demographics and growth</a:t>
            </a:r>
          </a:p>
        </p:txBody>
      </p:sp>
      <p:sp>
        <p:nvSpPr>
          <p:cNvPr id="4" name="TextBox 3"/>
          <p:cNvSpPr txBox="1"/>
          <p:nvPr/>
        </p:nvSpPr>
        <p:spPr>
          <a:xfrm>
            <a:off x="990600" y="3124200"/>
            <a:ext cx="5257800" cy="523875"/>
          </a:xfrm>
          <a:prstGeom prst="rect">
            <a:avLst/>
          </a:prstGeom>
          <a:noFill/>
        </p:spPr>
        <p:txBody>
          <a:bodyPr>
            <a:spAutoFit/>
          </a:bodyPr>
          <a:lstStyle/>
          <a:p>
            <a:pPr>
              <a:defRPr/>
            </a:pPr>
            <a:r>
              <a:rPr lang="en-US" sz="2800" dirty="0">
                <a:latin typeface="+mn-lt"/>
              </a:rPr>
              <a:t>The wildland-urban interface</a:t>
            </a:r>
          </a:p>
        </p:txBody>
      </p:sp>
      <p:sp>
        <p:nvSpPr>
          <p:cNvPr id="5" name="TextBox 4"/>
          <p:cNvSpPr txBox="1"/>
          <p:nvPr/>
        </p:nvSpPr>
        <p:spPr>
          <a:xfrm>
            <a:off x="990600" y="4191000"/>
            <a:ext cx="5867400" cy="523875"/>
          </a:xfrm>
          <a:prstGeom prst="rect">
            <a:avLst/>
          </a:prstGeom>
          <a:noFill/>
        </p:spPr>
        <p:txBody>
          <a:bodyPr>
            <a:spAutoFit/>
          </a:bodyPr>
          <a:lstStyle/>
          <a:p>
            <a:pPr>
              <a:defRPr/>
            </a:pPr>
            <a:r>
              <a:rPr lang="en-US" sz="2800" dirty="0">
                <a:latin typeface="+mn-lt"/>
              </a:rPr>
              <a:t>Resource capability and availability</a:t>
            </a:r>
          </a:p>
        </p:txBody>
      </p:sp>
      <p:sp>
        <p:nvSpPr>
          <p:cNvPr id="6" name="TextBox 5"/>
          <p:cNvSpPr txBox="1"/>
          <p:nvPr/>
        </p:nvSpPr>
        <p:spPr>
          <a:xfrm>
            <a:off x="914400" y="609600"/>
            <a:ext cx="4800600" cy="584200"/>
          </a:xfrm>
          <a:prstGeom prst="rect">
            <a:avLst/>
          </a:prstGeom>
          <a:noFill/>
        </p:spPr>
        <p:txBody>
          <a:bodyPr>
            <a:spAutoFit/>
          </a:bodyPr>
          <a:lstStyle/>
          <a:p>
            <a:pPr algn="ctr">
              <a:defRPr/>
            </a:pPr>
            <a:r>
              <a:rPr lang="en-US" sz="3200" b="1" u="sng" dirty="0">
                <a:latin typeface="+mj-lt"/>
              </a:rPr>
              <a:t>Wildfire Issues Focus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429000" y="228600"/>
            <a:ext cx="2035175" cy="523875"/>
          </a:xfrm>
          <a:prstGeom prst="rect">
            <a:avLst/>
          </a:prstGeom>
          <a:solidFill>
            <a:srgbClr val="DDD9C3"/>
          </a:solidFill>
          <a:ln w="9525">
            <a:noFill/>
            <a:miter lim="800000"/>
            <a:headEnd/>
            <a:tailEnd/>
          </a:ln>
          <a:effectLst/>
        </p:spPr>
        <p:txBody>
          <a:bodyPr wrap="none" anchor="ctr">
            <a:spAutoFit/>
          </a:bodyPr>
          <a:lstStyle/>
          <a:p>
            <a:pPr algn="ctr">
              <a:defRPr/>
            </a:pPr>
            <a:r>
              <a:rPr lang="en-US" sz="2800" b="1" dirty="0">
                <a:latin typeface="+mj-lt"/>
                <a:ea typeface="Times New Roman" pitchFamily="18" charset="0"/>
                <a:cs typeface="Calibri" pitchFamily="34" charset="0"/>
              </a:rPr>
              <a:t>Key Findings</a:t>
            </a:r>
            <a:endParaRPr lang="en-US" sz="2800" dirty="0">
              <a:latin typeface="+mj-lt"/>
            </a:endParaRPr>
          </a:p>
        </p:txBody>
      </p:sp>
      <p:sp>
        <p:nvSpPr>
          <p:cNvPr id="3075" name="Rectangle 3"/>
          <p:cNvSpPr>
            <a:spLocks noChangeArrowheads="1"/>
          </p:cNvSpPr>
          <p:nvPr/>
        </p:nvSpPr>
        <p:spPr bwMode="auto">
          <a:xfrm>
            <a:off x="152400" y="1143000"/>
            <a:ext cx="8763000" cy="646113"/>
          </a:xfrm>
          <a:prstGeom prst="rect">
            <a:avLst/>
          </a:prstGeom>
          <a:noFill/>
          <a:ln w="9525">
            <a:noFill/>
            <a:miter lim="800000"/>
            <a:headEnd/>
            <a:tailEnd/>
          </a:ln>
        </p:spPr>
        <p:txBody>
          <a:bodyPr anchor="ctr">
            <a:spAutoFit/>
          </a:bodyPr>
          <a:lstStyle/>
          <a:p>
            <a:pPr>
              <a:buFontTx/>
              <a:buChar char="•"/>
            </a:pPr>
            <a:r>
              <a:rPr lang="en-US">
                <a:latin typeface="Calibri" pitchFamily="34" charset="0"/>
                <a:ea typeface="Calibri" pitchFamily="34" charset="0"/>
                <a:cs typeface="Times New Roman" pitchFamily="18" charset="0"/>
              </a:rPr>
              <a:t>Fire exclusion contributes to the decline or loss of fire-dependent</a:t>
            </a:r>
          </a:p>
          <a:p>
            <a:r>
              <a:rPr lang="en-US">
                <a:latin typeface="Calibri" pitchFamily="34" charset="0"/>
                <a:ea typeface="Calibri" pitchFamily="34" charset="0"/>
                <a:cs typeface="Times New Roman" pitchFamily="18" charset="0"/>
              </a:rPr>
              <a:t> ecosystems and species, and creates fuel conditions that produce destructive wildfires</a:t>
            </a:r>
            <a:r>
              <a:rPr lang="en-US">
                <a:latin typeface="Times New Roman" pitchFamily="18" charset="0"/>
                <a:ea typeface="Calibri" pitchFamily="34" charset="0"/>
                <a:cs typeface="Times New Roman" pitchFamily="18" charset="0"/>
              </a:rPr>
              <a:t>.</a:t>
            </a:r>
            <a:endParaRPr lang="en-US">
              <a:ea typeface="Calibri" pitchFamily="34" charset="0"/>
              <a:cs typeface="Times New Roman" pitchFamily="18" charset="0"/>
            </a:endParaRPr>
          </a:p>
        </p:txBody>
      </p:sp>
      <p:sp>
        <p:nvSpPr>
          <p:cNvPr id="3076" name="Rectangle 4"/>
          <p:cNvSpPr>
            <a:spLocks noChangeArrowheads="1"/>
          </p:cNvSpPr>
          <p:nvPr/>
        </p:nvSpPr>
        <p:spPr bwMode="auto">
          <a:xfrm>
            <a:off x="228600" y="2133600"/>
            <a:ext cx="8229600" cy="646113"/>
          </a:xfrm>
          <a:prstGeom prst="rect">
            <a:avLst/>
          </a:prstGeom>
          <a:noFill/>
          <a:ln w="9525">
            <a:noFill/>
            <a:miter lim="800000"/>
            <a:headEnd/>
            <a:tailEnd/>
          </a:ln>
        </p:spPr>
        <p:txBody>
          <a:bodyPr anchor="ctr">
            <a:spAutoFit/>
          </a:bodyPr>
          <a:lstStyle/>
          <a:p>
            <a:pPr>
              <a:buFontTx/>
              <a:buChar char="•"/>
            </a:pPr>
            <a:r>
              <a:rPr lang="en-US">
                <a:latin typeface="Calibri" pitchFamily="34" charset="0"/>
                <a:ea typeface="Calibri" pitchFamily="34" charset="0"/>
                <a:cs typeface="Times New Roman" pitchFamily="18" charset="0"/>
              </a:rPr>
              <a:t>Population increases in North Carolina's wildland-urban interface areas create significant challenges for firefighters and residents.</a:t>
            </a:r>
          </a:p>
        </p:txBody>
      </p:sp>
      <p:sp>
        <p:nvSpPr>
          <p:cNvPr id="3077" name="Rectangle 5"/>
          <p:cNvSpPr>
            <a:spLocks noChangeArrowheads="1"/>
          </p:cNvSpPr>
          <p:nvPr/>
        </p:nvSpPr>
        <p:spPr bwMode="auto">
          <a:xfrm>
            <a:off x="304800" y="3200400"/>
            <a:ext cx="8534400" cy="646113"/>
          </a:xfrm>
          <a:prstGeom prst="rect">
            <a:avLst/>
          </a:prstGeom>
          <a:noFill/>
          <a:ln w="9525">
            <a:noFill/>
            <a:miter lim="800000"/>
            <a:headEnd/>
            <a:tailEnd/>
          </a:ln>
        </p:spPr>
        <p:txBody>
          <a:bodyPr anchor="ctr">
            <a:spAutoFit/>
          </a:bodyPr>
          <a:lstStyle/>
          <a:p>
            <a:pPr>
              <a:buFontTx/>
              <a:buChar char="•"/>
            </a:pPr>
            <a:r>
              <a:rPr lang="en-US">
                <a:latin typeface="Calibri" pitchFamily="34" charset="0"/>
                <a:ea typeface="Calibri" pitchFamily="34" charset="0"/>
                <a:cs typeface="Times New Roman" pitchFamily="18" charset="0"/>
              </a:rPr>
              <a:t>Firefighting capacity to rapidly and effectively control wildfires has decreased over the past decade across North Carolina.</a:t>
            </a:r>
          </a:p>
        </p:txBody>
      </p:sp>
      <p:sp>
        <p:nvSpPr>
          <p:cNvPr id="3078" name="Rectangle 6"/>
          <p:cNvSpPr>
            <a:spLocks noChangeArrowheads="1"/>
          </p:cNvSpPr>
          <p:nvPr/>
        </p:nvSpPr>
        <p:spPr bwMode="auto">
          <a:xfrm>
            <a:off x="228600" y="4267200"/>
            <a:ext cx="6942138" cy="369888"/>
          </a:xfrm>
          <a:prstGeom prst="rect">
            <a:avLst/>
          </a:prstGeom>
          <a:noFill/>
          <a:ln w="9525">
            <a:noFill/>
            <a:miter lim="800000"/>
            <a:headEnd/>
            <a:tailEnd/>
          </a:ln>
        </p:spPr>
        <p:txBody>
          <a:bodyPr wrap="none" anchor="ctr">
            <a:spAutoFit/>
          </a:bodyPr>
          <a:lstStyle/>
          <a:p>
            <a:pPr>
              <a:buFontTx/>
              <a:buChar char="•"/>
            </a:pPr>
            <a:r>
              <a:rPr lang="en-US">
                <a:latin typeface="Calibri" pitchFamily="34" charset="0"/>
                <a:ea typeface="Calibri" pitchFamily="34" charset="0"/>
                <a:cs typeface="Times New Roman" pitchFamily="18" charset="0"/>
              </a:rPr>
              <a:t>The public lacks awareness of wildfire hazards and “firewise” concepts.</a:t>
            </a:r>
          </a:p>
        </p:txBody>
      </p:sp>
      <p:sp>
        <p:nvSpPr>
          <p:cNvPr id="3079" name="Rectangle 7"/>
          <p:cNvSpPr>
            <a:spLocks noChangeArrowheads="1"/>
          </p:cNvSpPr>
          <p:nvPr/>
        </p:nvSpPr>
        <p:spPr bwMode="auto">
          <a:xfrm>
            <a:off x="304800" y="4876800"/>
            <a:ext cx="8382000" cy="923925"/>
          </a:xfrm>
          <a:prstGeom prst="rect">
            <a:avLst/>
          </a:prstGeom>
          <a:noFill/>
          <a:ln w="9525">
            <a:noFill/>
            <a:miter lim="800000"/>
            <a:headEnd/>
            <a:tailEnd/>
          </a:ln>
        </p:spPr>
        <p:txBody>
          <a:bodyPr anchor="ctr">
            <a:spAutoFit/>
          </a:bodyPr>
          <a:lstStyle/>
          <a:p>
            <a:pPr>
              <a:buFontTx/>
              <a:buChar char="•"/>
            </a:pPr>
            <a:r>
              <a:rPr lang="en-US">
                <a:latin typeface="Calibri" pitchFamily="34" charset="0"/>
                <a:ea typeface="Calibri" pitchFamily="34" charset="0"/>
                <a:cs typeface="Times New Roman" pitchFamily="18" charset="0"/>
              </a:rPr>
              <a:t>Smoke-sensitive areas occur in much of North Carolina. These areas and air quality regulations restrict controlled burning and necessitate coordinated planning at state, regional, and national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ppt_x"/>
                                          </p:val>
                                        </p:tav>
                                        <p:tav tm="100000">
                                          <p:val>
                                            <p:strVal val="#ppt_x"/>
                                          </p:val>
                                        </p:tav>
                                      </p:tavLst>
                                    </p:anim>
                                    <p:anim calcmode="lin" valueType="num">
                                      <p:cBhvr additive="base">
                                        <p:cTn id="32"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P spid="3078" grpId="0"/>
      <p:bldP spid="30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b-3-Fire_Priority.png"/>
          <p:cNvPicPr>
            <a:picLocks noChangeAspect="1"/>
          </p:cNvPicPr>
          <p:nvPr/>
        </p:nvPicPr>
        <p:blipFill>
          <a:blip r:embed="rId2" cstate="print"/>
          <a:stretch>
            <a:fillRect/>
          </a:stretch>
        </p:blipFill>
        <p:spPr>
          <a:xfrm>
            <a:off x="0" y="259982"/>
            <a:ext cx="9144000" cy="59301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0"/>
            <a:ext cx="7772400" cy="4032250"/>
          </a:xfrm>
          <a:prstGeom prst="rect">
            <a:avLst/>
          </a:prstGeom>
        </p:spPr>
        <p:txBody>
          <a:bodyPr>
            <a:spAutoFit/>
          </a:bodyPr>
          <a:lstStyle/>
          <a:p>
            <a:pPr>
              <a:defRPr/>
            </a:pPr>
            <a:r>
              <a:rPr lang="en-US" dirty="0"/>
              <a:t> </a:t>
            </a:r>
            <a:r>
              <a:rPr lang="en-US" sz="3200" dirty="0">
                <a:latin typeface="+mn-lt"/>
              </a:rPr>
              <a:t>It is crucial that cooperating and assisting agencies form partnerships to: </a:t>
            </a:r>
          </a:p>
          <a:p>
            <a:pPr marL="514350" indent="-514350">
              <a:buFontTx/>
              <a:buAutoNum type="arabicParenBoth"/>
              <a:defRPr/>
            </a:pPr>
            <a:r>
              <a:rPr lang="en-US" sz="3200" dirty="0">
                <a:latin typeface="+mn-lt"/>
              </a:rPr>
              <a:t>Identify and mitigate the hazards, risks, and effects from wildfire; </a:t>
            </a:r>
          </a:p>
          <a:p>
            <a:pPr marL="514350" indent="-514350">
              <a:buFontTx/>
              <a:buAutoNum type="arabicParenBoth"/>
              <a:defRPr/>
            </a:pPr>
            <a:r>
              <a:rPr lang="en-US" sz="3200" dirty="0">
                <a:latin typeface="+mn-lt"/>
              </a:rPr>
              <a:t>Educate the public to ensure their safety and emergency responder safety; </a:t>
            </a:r>
          </a:p>
          <a:p>
            <a:pPr marL="514350" indent="-514350">
              <a:buFontTx/>
              <a:buAutoNum type="arabicParenBoth"/>
              <a:defRPr/>
            </a:pPr>
            <a:r>
              <a:rPr lang="en-US" sz="3200" dirty="0">
                <a:latin typeface="+mn-lt"/>
              </a:rPr>
              <a:t>And continue protecting and enhancing our forest resources.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1676400"/>
            <a:ext cx="6257925" cy="2667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85799" y="2209800"/>
            <a:ext cx="7612379" cy="228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85800" y="2819400"/>
            <a:ext cx="6934200" cy="472298"/>
          </a:xfrm>
          <a:prstGeom prst="rect">
            <a:avLst/>
          </a:prstGeom>
          <a:noFill/>
          <a:ln w="28575">
            <a:solidFill>
              <a:schemeClr val="accent3">
                <a:lumMod val="75000"/>
              </a:schemeClr>
            </a:solid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762000" y="3657600"/>
            <a:ext cx="7813183" cy="533400"/>
          </a:xfrm>
          <a:prstGeom prst="rect">
            <a:avLst/>
          </a:prstGeom>
          <a:noFill/>
          <a:ln w="9525">
            <a:noFill/>
            <a:miter lim="800000"/>
            <a:headEnd/>
            <a:tailEnd/>
          </a:ln>
        </p:spPr>
      </p:pic>
      <p:sp>
        <p:nvSpPr>
          <p:cNvPr id="7" name="Rectangle 6"/>
          <p:cNvSpPr/>
          <p:nvPr/>
        </p:nvSpPr>
        <p:spPr>
          <a:xfrm>
            <a:off x="6629400" y="3200400"/>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25138" y="4096138"/>
            <a:ext cx="10668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6" cstate="print"/>
          <a:srcRect/>
          <a:stretch>
            <a:fillRect/>
          </a:stretch>
        </p:blipFill>
        <p:spPr bwMode="auto">
          <a:xfrm>
            <a:off x="304800" y="4572000"/>
            <a:ext cx="3162300" cy="2057400"/>
          </a:xfrm>
          <a:prstGeom prst="rect">
            <a:avLst/>
          </a:prstGeom>
          <a:noFill/>
          <a:ln w="9525">
            <a:noFill/>
            <a:miter lim="800000"/>
            <a:headEnd/>
            <a:tailEnd/>
          </a:ln>
        </p:spPr>
      </p:pic>
      <p:pic>
        <p:nvPicPr>
          <p:cNvPr id="4100" name="Picture 4"/>
          <p:cNvPicPr>
            <a:picLocks noChangeAspect="1" noChangeArrowheads="1"/>
          </p:cNvPicPr>
          <p:nvPr/>
        </p:nvPicPr>
        <p:blipFill>
          <a:blip r:embed="rId7" cstate="print"/>
          <a:srcRect/>
          <a:stretch>
            <a:fillRect/>
          </a:stretch>
        </p:blipFill>
        <p:spPr bwMode="auto">
          <a:xfrm>
            <a:off x="6172200" y="4610100"/>
            <a:ext cx="2705100" cy="2019300"/>
          </a:xfrm>
          <a:prstGeom prst="rect">
            <a:avLst/>
          </a:prstGeom>
          <a:noFill/>
          <a:ln w="9525">
            <a:noFill/>
            <a:miter lim="800000"/>
            <a:headEnd/>
            <a:tailEnd/>
          </a:ln>
        </p:spPr>
      </p:pic>
      <p:pic>
        <p:nvPicPr>
          <p:cNvPr id="4098" name="Picture 2"/>
          <p:cNvPicPr>
            <a:picLocks noChangeAspect="1" noChangeArrowheads="1"/>
          </p:cNvPicPr>
          <p:nvPr/>
        </p:nvPicPr>
        <p:blipFill>
          <a:blip r:embed="rId8" cstate="print"/>
          <a:srcRect/>
          <a:stretch>
            <a:fillRect/>
          </a:stretch>
        </p:blipFill>
        <p:spPr bwMode="auto">
          <a:xfrm>
            <a:off x="3457575" y="4572000"/>
            <a:ext cx="2714625" cy="2076450"/>
          </a:xfrm>
          <a:prstGeom prst="rect">
            <a:avLst/>
          </a:prstGeom>
          <a:noFill/>
          <a:ln w="28575">
            <a:solidFill>
              <a:schemeClr val="accent3">
                <a:lumMod val="75000"/>
              </a:schemeClr>
            </a:solidFill>
            <a:miter lim="800000"/>
            <a:headEnd/>
            <a:tailEnd/>
          </a:ln>
        </p:spPr>
      </p:pic>
      <p:pic>
        <p:nvPicPr>
          <p:cNvPr id="12" name="Picture 4"/>
          <p:cNvPicPr>
            <a:picLocks noChangeAspect="1" noChangeArrowheads="1"/>
          </p:cNvPicPr>
          <p:nvPr/>
        </p:nvPicPr>
        <p:blipFill>
          <a:blip r:embed="rId9" cstate="print"/>
          <a:srcRect/>
          <a:stretch>
            <a:fillRect/>
          </a:stretch>
        </p:blipFill>
        <p:spPr bwMode="auto">
          <a:xfrm>
            <a:off x="2133601" y="0"/>
            <a:ext cx="4191000" cy="1093685"/>
          </a:xfrm>
          <a:prstGeom prst="rect">
            <a:avLst/>
          </a:prstGeom>
          <a:noFill/>
          <a:ln w="9525">
            <a:noFill/>
            <a:miter lim="800000"/>
            <a:headEnd/>
            <a:tailEnd/>
          </a:ln>
        </p:spPr>
      </p:pic>
      <p:sp>
        <p:nvSpPr>
          <p:cNvPr id="13" name="Rectangle 12"/>
          <p:cNvSpPr/>
          <p:nvPr/>
        </p:nvSpPr>
        <p:spPr>
          <a:xfrm>
            <a:off x="2133600" y="1066800"/>
            <a:ext cx="4191000" cy="45720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latin typeface="Times New Roman" pitchFamily="18" charset="0"/>
                <a:cs typeface="Times New Roman" pitchFamily="18" charset="0"/>
              </a:rPr>
              <a:t>Robert Trickel</a:t>
            </a:r>
            <a:endParaRPr lang="en-US"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592</Words>
  <Application>Microsoft Office PowerPoint</Application>
  <PresentationFormat>On-screen Show (4:3)</PresentationFormat>
  <Paragraphs>100</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trickelr</dc:creator>
  <cp:lastModifiedBy>bdnew</cp:lastModifiedBy>
  <cp:revision>20</cp:revision>
  <dcterms:created xsi:type="dcterms:W3CDTF">2010-10-18T14:01:26Z</dcterms:created>
  <dcterms:modified xsi:type="dcterms:W3CDTF">2010-10-18T17:25:22Z</dcterms:modified>
</cp:coreProperties>
</file>