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256" r:id="rId2"/>
    <p:sldId id="268" r:id="rId3"/>
    <p:sldId id="261" r:id="rId4"/>
    <p:sldId id="279" r:id="rId5"/>
    <p:sldId id="280" r:id="rId6"/>
    <p:sldId id="271" r:id="rId7"/>
    <p:sldId id="281" r:id="rId8"/>
    <p:sldId id="282" r:id="rId9"/>
    <p:sldId id="283" r:id="rId10"/>
    <p:sldId id="284" r:id="rId11"/>
    <p:sldId id="285" r:id="rId12"/>
    <p:sldId id="286" r:id="rId13"/>
    <p:sldId id="287" r:id="rId14"/>
    <p:sldId id="288" r:id="rId1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832" autoAdjust="0"/>
  </p:normalViewPr>
  <p:slideViewPr>
    <p:cSldViewPr>
      <p:cViewPr varScale="1">
        <p:scale>
          <a:sx n="58" d="100"/>
          <a:sy n="58" d="100"/>
        </p:scale>
        <p:origin x="-846" y="-78"/>
      </p:cViewPr>
      <p:guideLst>
        <p:guide orient="horz" pos="2160"/>
        <p:guide pos="2880"/>
      </p:guideLst>
    </p:cSldViewPr>
  </p:slideViewPr>
  <p:notesTextViewPr>
    <p:cViewPr>
      <p:scale>
        <a:sx n="100" d="100"/>
        <a:sy n="100" d="100"/>
      </p:scale>
      <p:origin x="0" y="0"/>
    </p:cViewPr>
  </p:notesTextViewPr>
  <p:notesViewPr>
    <p:cSldViewPr>
      <p:cViewPr varScale="1">
        <p:scale>
          <a:sx n="79" d="100"/>
          <a:sy n="79" d="100"/>
        </p:scale>
        <p:origin x="-744" y="-96"/>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BD0570A3-6BD2-4681-8E8D-2BEC1A651A67}" type="datetimeFigureOut">
              <a:rPr lang="en-US" smtClean="0"/>
              <a:pPr/>
              <a:t>10/15/2010</a:t>
            </a:fld>
            <a:endParaRPr lang="en-US" dirty="0"/>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4D685866-0022-4C3C-B771-60CB1729455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 morning,</a:t>
            </a:r>
            <a:r>
              <a:rPr lang="en-US" baseline="0" dirty="0" smtClean="0"/>
              <a:t> my name is Alan Moore.  I’m the eastern region urban forestry specialist.  This presentation will be a tag team effort.  I’ll start things off with a brief history, explain what, why and how we developed the urban forestry part of the assessment, give you a few definitions, and present our key findings. Then, my counterpart from the western region of the state, Eric Muecke, will be wrapping up the presentation.  He’ll explain each of those key findings a little more and what they mean.  And then we’ll entertain any questions you might have from this presentation.</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Natural</a:t>
            </a:r>
            <a:r>
              <a:rPr lang="en-US" baseline="0" dirty="0" smtClean="0"/>
              <a:t> disasters can include things such as hurricanes, tornadoes, storms, ice and snow.  These incidents can happen throughout the state, but have typically impacted the Northern Piedmont and the Southern Coastal Plain with a greater frequency and ferocity.  (click)</a:t>
            </a:r>
          </a:p>
          <a:p>
            <a:endParaRPr lang="en-US" baseline="0" dirty="0" smtClean="0"/>
          </a:p>
          <a:p>
            <a:r>
              <a:rPr lang="en-US" baseline="0" dirty="0" smtClean="0"/>
              <a:t>Communities need to address the maintenance of the urban forest.  This includes:</a:t>
            </a:r>
          </a:p>
          <a:p>
            <a:pPr lvl="1">
              <a:buFont typeface="Arial" pitchFamily="34" charset="0"/>
              <a:buChar char="•"/>
            </a:pPr>
            <a:r>
              <a:rPr lang="en-US" baseline="0" dirty="0" smtClean="0"/>
              <a:t>Selecting good stock of long-lived, well-structured, storm tolerant trees for planting</a:t>
            </a:r>
          </a:p>
          <a:p>
            <a:pPr lvl="1">
              <a:buFont typeface="Arial" pitchFamily="34" charset="0"/>
              <a:buChar char="•"/>
            </a:pPr>
            <a:r>
              <a:rPr lang="en-US" baseline="0" dirty="0" smtClean="0"/>
              <a:t>Proper pruning – including young tree training and cycle pruning of the tree population</a:t>
            </a:r>
          </a:p>
          <a:p>
            <a:pPr lvl="1">
              <a:buFont typeface="Arial" pitchFamily="34" charset="0"/>
              <a:buChar char="•"/>
            </a:pPr>
            <a:r>
              <a:rPr lang="en-US" baseline="0" dirty="0" smtClean="0"/>
              <a:t>Identifying/monitoring risk trees</a:t>
            </a:r>
          </a:p>
          <a:p>
            <a:pPr lvl="1">
              <a:buFont typeface="Arial" pitchFamily="34" charset="0"/>
              <a:buChar char="•"/>
            </a:pPr>
            <a:r>
              <a:rPr lang="en-US" baseline="0" dirty="0" smtClean="0"/>
              <a:t>A tree removal program</a:t>
            </a:r>
          </a:p>
          <a:p>
            <a:pPr>
              <a:buFont typeface="Arial" pitchFamily="34" charset="0"/>
              <a:buNone/>
            </a:pPr>
            <a:r>
              <a:rPr lang="en-US" baseline="0" dirty="0" smtClean="0"/>
              <a:t>These activities can reduce the impact of storms on the urban forest and the effect on our communities.  (click)</a:t>
            </a:r>
          </a:p>
          <a:p>
            <a:pPr>
              <a:buFont typeface="Arial" pitchFamily="34" charset="0"/>
              <a:buNone/>
            </a:pPr>
            <a:endParaRPr lang="en-US" baseline="0" dirty="0" smtClean="0"/>
          </a:p>
          <a:p>
            <a:pPr>
              <a:buFont typeface="Arial" pitchFamily="34" charset="0"/>
              <a:buNone/>
            </a:pPr>
            <a:r>
              <a:rPr lang="en-US" baseline="0" dirty="0" smtClean="0"/>
              <a:t>This can help a “reactive” community take the steps to proactively managing their urban forest resource.</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Finally, few communities meet the USFS</a:t>
            </a:r>
            <a:r>
              <a:rPr lang="en-US" baseline="0" dirty="0" smtClean="0"/>
              <a:t> standards of a “managing program.”</a:t>
            </a:r>
          </a:p>
          <a:p>
            <a:endParaRPr lang="en-US" baseline="0" dirty="0" smtClean="0"/>
          </a:p>
          <a:p>
            <a:r>
              <a:rPr lang="en-US" baseline="0" dirty="0" smtClean="0"/>
              <a:t>The USFS identifies a managing program as one that has an advocacy group or tree board, has a public tree ordinance that authorizes the management of street trees and trees on public property, professional staff (forester, arborist), and has a management plan for the urban forest.  (click)</a:t>
            </a:r>
            <a:endParaRPr lang="en-US" dirty="0" smtClean="0"/>
          </a:p>
          <a:p>
            <a:endParaRPr lang="en-US" dirty="0" smtClean="0"/>
          </a:p>
          <a:p>
            <a:r>
              <a:rPr lang="en-US" dirty="0" smtClean="0"/>
              <a:t>Of the 655</a:t>
            </a:r>
            <a:r>
              <a:rPr lang="en-US" baseline="0" dirty="0" smtClean="0"/>
              <a:t> census designated places in NC, only 210 communities have met at least one of these standards.</a:t>
            </a:r>
          </a:p>
          <a:p>
            <a:r>
              <a:rPr lang="en-US" baseline="0" dirty="0" smtClean="0"/>
              <a:t>1-70; 2-66; 3-38; 4-36 (click)</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why it is so important to assist communities in managing</a:t>
            </a:r>
            <a:r>
              <a:rPr lang="en-US" baseline="0" dirty="0" smtClean="0"/>
              <a:t> their urban forest resource.  (click)</a:t>
            </a:r>
          </a:p>
          <a:p>
            <a:endParaRPr lang="en-US" baseline="0" dirty="0" smtClean="0"/>
          </a:p>
          <a:p>
            <a:r>
              <a:rPr lang="en-US" baseline="0" dirty="0" smtClean="0"/>
              <a:t>That management has to be based on good policies and guidelines with an emphasis on the benefits that the urban forest provides the public.  (click)</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a review, these are the areas where</a:t>
            </a:r>
            <a:r>
              <a:rPr lang="en-US" baseline="0" dirty="0" smtClean="0"/>
              <a:t> we have to place a priority on managing the resources of the urban forest for the benefit of the public.  Our activities can then work toward the goal, which is to e</a:t>
            </a:r>
            <a:r>
              <a:rPr lang="en-US" dirty="0" smtClean="0"/>
              <a:t>nhance the benefits and sustainable management of urban forests.</a:t>
            </a:r>
          </a:p>
          <a:p>
            <a:endParaRPr lang="en-US" dirty="0" smtClean="0"/>
          </a:p>
          <a:p>
            <a:r>
              <a:rPr lang="en-US" dirty="0" smtClean="0"/>
              <a:t>As a final note…  The state of North</a:t>
            </a:r>
            <a:r>
              <a:rPr lang="en-US" baseline="0" dirty="0" smtClean="0"/>
              <a:t> Carolina is one of the fastest growing states in the nation.  80% of the national population resides in an area that is designated as “urban.”  We need to be sure that the forest resource in these urban areas is managed for the benefit of all.</a:t>
            </a:r>
          </a:p>
          <a:p>
            <a:endParaRPr lang="en-US" baseline="0" dirty="0" smtClean="0"/>
          </a:p>
          <a:p>
            <a:r>
              <a:rPr lang="en-US" baseline="0" dirty="0" smtClean="0"/>
              <a:t>With that, I would like to thank you on behalf of Alan, the urban forestry work group, and the rest of the Urban and Community Forestry program; and remember, we are here to assist you with the needs of your service area.  (click)</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13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0" dirty="0" smtClean="0">
                <a:solidFill>
                  <a:schemeClr val="tx1"/>
                </a:solidFill>
              </a:rPr>
              <a:t>We started off with a working group of professionals</a:t>
            </a:r>
            <a:r>
              <a:rPr lang="en-US" i="0" baseline="0" dirty="0" smtClean="0">
                <a:solidFill>
                  <a:schemeClr val="tx1"/>
                </a:solidFill>
              </a:rPr>
              <a:t> from across the state.  These professionals are experts in the urban environment and were valuable in providing insight on wildlife, development, land-use change and planning and their relationship to urban forestry.  O</a:t>
            </a:r>
            <a:r>
              <a:rPr lang="en-US" i="0" dirty="0" smtClean="0">
                <a:solidFill>
                  <a:schemeClr val="tx1"/>
                </a:solidFill>
              </a:rPr>
              <a:t>ur main purpose was to identify areas where forest loss would have the greatest potential to negatively impact urban and community forests.</a:t>
            </a:r>
          </a:p>
          <a:p>
            <a:endParaRPr lang="en-US" dirty="0" smtClean="0"/>
          </a:p>
          <a:p>
            <a:r>
              <a:rPr lang="en-US" dirty="0" smtClean="0"/>
              <a:t>We were going to do this by:</a:t>
            </a:r>
          </a:p>
          <a:p>
            <a:pPr marL="514350" indent="-514350">
              <a:buFontTx/>
              <a:buNone/>
            </a:pPr>
            <a:r>
              <a:rPr lang="en-US" dirty="0" smtClean="0"/>
              <a:t>First, describing the urban forest conditions in general across the state,</a:t>
            </a:r>
          </a:p>
          <a:p>
            <a:pPr marL="514350" indent="-514350">
              <a:buFontTx/>
              <a:buNone/>
            </a:pPr>
            <a:r>
              <a:rPr lang="en-US" dirty="0" smtClean="0"/>
              <a:t>Then, identifying</a:t>
            </a:r>
            <a:r>
              <a:rPr lang="en-US" baseline="0" dirty="0" smtClean="0"/>
              <a:t> the </a:t>
            </a:r>
            <a:r>
              <a:rPr lang="en-US" dirty="0" smtClean="0"/>
              <a:t>benefits and services that are derived from the urban forest canopy,</a:t>
            </a:r>
          </a:p>
          <a:p>
            <a:pPr marL="514350" indent="-514350">
              <a:buFont typeface="+mj-lt"/>
              <a:buNone/>
            </a:pPr>
            <a:r>
              <a:rPr lang="en-US" dirty="0" smtClean="0"/>
              <a:t>And finally, highlighting the trends and issues of concern within the urban areas.</a:t>
            </a:r>
          </a:p>
        </p:txBody>
      </p:sp>
      <p:sp>
        <p:nvSpPr>
          <p:cNvPr id="4" name="Slide Number Placeholder 3"/>
          <p:cNvSpPr>
            <a:spLocks noGrp="1"/>
          </p:cNvSpPr>
          <p:nvPr>
            <p:ph type="sldNum" sz="quarter" idx="10"/>
          </p:nvPr>
        </p:nvSpPr>
        <p:spPr/>
        <p:txBody>
          <a:bodyPr/>
          <a:lstStyle/>
          <a:p>
            <a:fld id="{4D685866-0022-4C3C-B771-60CB17294559}"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were 5 issues that our working group determined are affecting the urban forests across our state the most. The full version of each issue statement</a:t>
            </a:r>
            <a:r>
              <a:rPr lang="en-US" baseline="0" dirty="0" smtClean="0"/>
              <a:t> is in </a:t>
            </a:r>
            <a:r>
              <a:rPr lang="en-US" dirty="0" smtClean="0"/>
              <a:t>the assessment, but they can each be summed up into these b</a:t>
            </a:r>
            <a:r>
              <a:rPr lang="en-US" baseline="0" dirty="0" smtClean="0"/>
              <a:t>rief one line statements – land use changes and natural catastrophic events threaten our urban forests, greenhouse gases affect our urban forests, urban forests are underutilized, and there is not enough proactive management of our urban forests.</a:t>
            </a:r>
            <a:endParaRPr lang="en-US" dirty="0" smtClean="0"/>
          </a:p>
        </p:txBody>
      </p:sp>
      <p:sp>
        <p:nvSpPr>
          <p:cNvPr id="4" name="Slide Number Placeholder 3"/>
          <p:cNvSpPr>
            <a:spLocks noGrp="1"/>
          </p:cNvSpPr>
          <p:nvPr>
            <p:ph type="sldNum" sz="quarter" idx="10"/>
          </p:nvPr>
        </p:nvSpPr>
        <p:spPr/>
        <p:txBody>
          <a:bodyPr/>
          <a:lstStyle/>
          <a:p>
            <a:fld id="{4D685866-0022-4C3C-B771-60CB17294559}"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going further, I want to define a few terms</a:t>
            </a:r>
            <a:r>
              <a:rPr lang="en-US" baseline="0" dirty="0" smtClean="0"/>
              <a:t> and let you know the assumptions that were used.</a:t>
            </a:r>
          </a:p>
          <a:p>
            <a:r>
              <a:rPr lang="en-US" baseline="0" dirty="0" smtClean="0"/>
              <a:t>The urban forest is not just the trees within the city limits.  In doing the analysis, we looked at not only the trees in cities and towns, but also other natural resources in the cities and the trees and natural resources in areas surrounding the cities.  On the next slide I’ll show you on a map what areas were included, but wanted you first to have an understanding of what we were looking at when we say urban forest.</a:t>
            </a:r>
          </a:p>
          <a:p>
            <a:r>
              <a:rPr lang="en-US" baseline="0" dirty="0" smtClean="0"/>
              <a:t>[Click] Next, a healthy urban forest is that system of trees and associated natural resources that is actively managed to maximize the benefits that can be derived.  This touches on the trends we were trying to identify.  Are the urban forests across the state becoming more healthy through proper management or are they being left out and neglected?</a:t>
            </a:r>
          </a:p>
          <a:p>
            <a:r>
              <a:rPr lang="en-US" baseline="0" dirty="0" smtClean="0"/>
              <a:t>[Click] And then, priority areas.  This is a term you’ll probably hear many times.  What it describes is that while all areas are important and deserve attention, some areas have more challenges or needs to developing a healthy urban forest.</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Like I said before, we looked at all areas across the state when doing our analysis, but limited the analysis to those areas that currently have or are projected to have by the year 2030, housing densities of 1 housing unit per 16 or less acres.  What that means is that w</a:t>
            </a:r>
            <a:r>
              <a:rPr lang="en-US" dirty="0" smtClean="0"/>
              <a:t>e looked at areas across the state that show up on</a:t>
            </a:r>
            <a:r>
              <a:rPr lang="en-US" baseline="0" dirty="0" smtClean="0"/>
              <a:t> this map as either red or yellow.  The areas of white, we didn’t include in the analysis. </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After</a:t>
            </a:r>
            <a:r>
              <a:rPr lang="en-US" baseline="0" dirty="0" smtClean="0"/>
              <a:t> identifying the 5 issues, 2 slides ago, we then used the magic of GIS to determine the priority areas for urban forestry.  That’s kind of the simple explanation, but truly we used spatial analysis tools within ArcView to determine trends and find out the areas and places of most concern.  For all of the issues we used a weighted overlay analysis.  Meaning that we assigned a weight to each layer, be it canopy cover, natural disaster events, etc. and then used ArcView to determine a value for each pixel.</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From what we saw in the analysis, we determined these 5 key findings. The full text of each finding is available within the assessment document, but these are one line statements that sum them up.</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And now Eric will explain each of the key findings and what they mean.</a:t>
            </a:r>
            <a:endParaRPr lang="en-US" dirty="0" smtClean="0"/>
          </a:p>
          <a:p>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 you Alan.</a:t>
            </a:r>
          </a:p>
          <a:p>
            <a:endParaRPr lang="en-US" dirty="0" smtClean="0"/>
          </a:p>
          <a:p>
            <a:r>
              <a:rPr lang="en-US" dirty="0" smtClean="0"/>
              <a:t>After identifying</a:t>
            </a:r>
            <a:r>
              <a:rPr lang="en-US" baseline="0" dirty="0" smtClean="0"/>
              <a:t> our key findings, we then identified objectives to have a positive effect on those findings.</a:t>
            </a:r>
            <a:endParaRPr lang="en-US" dirty="0" smtClean="0"/>
          </a:p>
          <a:p>
            <a:endParaRPr lang="en-US" dirty="0" smtClean="0"/>
          </a:p>
          <a:p>
            <a:r>
              <a:rPr lang="en-US" dirty="0" smtClean="0"/>
              <a:t>Our first</a:t>
            </a:r>
            <a:r>
              <a:rPr lang="en-US" baseline="0" dirty="0" smtClean="0"/>
              <a:t> key finding is that we need to focus on tree conservation and planting to improve local air quality.  The highest priority area is the Piedmont Crescent that runs from Charlotte in the south, follows the hwy 85 corridor, includes Winston-Salem/Greensboro/High Point and currently ends in Raleigh.  (click)</a:t>
            </a:r>
          </a:p>
          <a:p>
            <a:endParaRPr lang="en-US" baseline="0" dirty="0" smtClean="0"/>
          </a:p>
          <a:p>
            <a:r>
              <a:rPr lang="en-US" baseline="0" dirty="0" smtClean="0"/>
              <a:t>We need to work with communities in this area of intense development to identify the forest resources that improve the air quality to be sure that they are not impacted by land-use changes.  (click)</a:t>
            </a:r>
          </a:p>
          <a:p>
            <a:endParaRPr lang="en-US" baseline="0" dirty="0" smtClean="0"/>
          </a:p>
          <a:p>
            <a:r>
              <a:rPr lang="en-US" baseline="0" dirty="0" smtClean="0"/>
              <a:t>Much of the Piedmont Crescent already has problems with air quality.  Studies have shown that local plantings help filter the air of pollutants and particulates.  Strategic plantings, specifically directed at improving air quality, can be an effective tool.  (click)</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Any community, or any homeowner</a:t>
            </a:r>
            <a:r>
              <a:rPr lang="en-US" baseline="0" dirty="0" smtClean="0"/>
              <a:t> for that matter, can utilize trees to reduce energy consumption.  (click)</a:t>
            </a:r>
          </a:p>
          <a:p>
            <a:endParaRPr lang="en-US" baseline="0" dirty="0" smtClean="0"/>
          </a:p>
          <a:p>
            <a:r>
              <a:rPr lang="en-US" dirty="0" smtClean="0"/>
              <a:t>The National Arbor Day Foundation</a:t>
            </a:r>
            <a:r>
              <a:rPr lang="en-US" baseline="0" dirty="0" smtClean="0"/>
              <a:t> has indicated that windbreaks, planted on the north side of a building, can reduce heating costs by up to 20%.  Shade trees planted on the west side can reduce summer cooling costs 15 – 35%.  Even shading the air conditioner unit itself can reduce AC costs by up to 10%.</a:t>
            </a:r>
          </a:p>
          <a:p>
            <a:endParaRPr lang="en-US" baseline="0" dirty="0" smtClean="0"/>
          </a:p>
          <a:p>
            <a:r>
              <a:rPr lang="en-US" baseline="0" dirty="0" smtClean="0"/>
              <a:t>A recent news report from Environment NC indicates that Germany is the largest producer of solar energy.  That same report indicates that North Carolina, with 4 hours of peak sun per day, could double the production Germany.</a:t>
            </a:r>
          </a:p>
          <a:p>
            <a:endParaRPr lang="en-US" baseline="0" dirty="0" smtClean="0"/>
          </a:p>
          <a:p>
            <a:r>
              <a:rPr lang="en-US" baseline="0" dirty="0" smtClean="0"/>
              <a:t>This is why strategic planting is important.  (click)</a:t>
            </a:r>
            <a:endParaRPr lang="en-US" dirty="0"/>
          </a:p>
        </p:txBody>
      </p:sp>
      <p:sp>
        <p:nvSpPr>
          <p:cNvPr id="4" name="Slide Number Placeholder 3"/>
          <p:cNvSpPr>
            <a:spLocks noGrp="1"/>
          </p:cNvSpPr>
          <p:nvPr>
            <p:ph type="sldNum" sz="quarter" idx="10"/>
          </p:nvPr>
        </p:nvSpPr>
        <p:spPr/>
        <p:txBody>
          <a:bodyPr/>
          <a:lstStyle/>
          <a:p>
            <a:fld id="{4D685866-0022-4C3C-B771-60CB17294559}"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 third key finding indicates that we are losing forestland.  This should</a:t>
            </a:r>
            <a:r>
              <a:rPr lang="en-US" baseline="0" dirty="0" smtClean="0"/>
              <a:t> come as no surprise.  That data that we worked with indicated a 6% loss of forestland, in our urban areas, over the next 20 years.  Individual community canopy studies by the USFS indicate that the percent of loss is actually somewhere between 20 and 40% over the next 20 years.  One reason for this is that we need a better way to identify the urban forest canopy at the state scale.  Our current data is just not as precise as needed.  (click)</a:t>
            </a:r>
          </a:p>
          <a:p>
            <a:endParaRPr lang="en-US" baseline="0" dirty="0" smtClean="0"/>
          </a:p>
          <a:p>
            <a:r>
              <a:rPr lang="en-US" baseline="0" dirty="0" smtClean="0"/>
              <a:t>Again, we have to work with communities to reduce the impacts of land-use change.  (click)</a:t>
            </a:r>
          </a:p>
          <a:p>
            <a:endParaRPr lang="en-US" baseline="0" dirty="0" smtClean="0"/>
          </a:p>
          <a:p>
            <a:r>
              <a:rPr lang="en-US" baseline="0" dirty="0" smtClean="0"/>
              <a:t>We also need to encourage communities to develop policies and guidelines.  This includes things like preserving and maintaining green space and green infrastructure through planning and “smart growth.”  (click)</a:t>
            </a:r>
          </a:p>
        </p:txBody>
      </p:sp>
      <p:sp>
        <p:nvSpPr>
          <p:cNvPr id="4" name="Slide Number Placeholder 3"/>
          <p:cNvSpPr>
            <a:spLocks noGrp="1"/>
          </p:cNvSpPr>
          <p:nvPr>
            <p:ph type="sldNum" sz="quarter" idx="10"/>
          </p:nvPr>
        </p:nvSpPr>
        <p:spPr/>
        <p:txBody>
          <a:bodyPr/>
          <a:lstStyle/>
          <a:p>
            <a:fld id="{4D685866-0022-4C3C-B771-60CB17294559}"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E1CC990-43FA-4106-A1BB-DCBFAB82A774}"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E1CC990-43FA-4106-A1BB-DCBFAB82A774}"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FE1CC990-43FA-4106-A1BB-DCBFAB82A774}"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FE1CC990-43FA-4106-A1BB-DCBFAB82A774}"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E1CC990-43FA-4106-A1BB-DCBFAB82A774}"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B8D7DC58-8CA2-4960-A32A-788569763E2F}" type="datetimeFigureOut">
              <a:rPr lang="en-US" smtClean="0"/>
              <a:pPr/>
              <a:t>10/15/2010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E1CC990-43FA-4106-A1BB-DCBFAB82A774}"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E1CC990-43FA-4106-A1BB-DCBFAB82A774}"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FE1CC990-43FA-4106-A1BB-DCBFAB82A77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E1CC990-43FA-4106-A1BB-DCBFAB82A77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E1CC990-43FA-4106-A1BB-DCBFAB82A774}"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B8D7DC58-8CA2-4960-A32A-788569763E2F}" type="datetimeFigureOut">
              <a:rPr lang="en-US" smtClean="0"/>
              <a:pPr/>
              <a:t>10/15/2010</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FE1CC990-43FA-4106-A1BB-DCBFAB82A774}"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B8D7DC58-8CA2-4960-A32A-788569763E2F}" type="datetimeFigureOut">
              <a:rPr lang="en-US" smtClean="0"/>
              <a:pPr/>
              <a:t>10/15/2010</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8D7DC58-8CA2-4960-A32A-788569763E2F}" type="datetimeFigureOut">
              <a:rPr lang="en-US" smtClean="0"/>
              <a:pPr/>
              <a:t>10/15/2010</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E1CC990-43FA-4106-A1BB-DCBFAB82A774}"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FM Academy Webinar</a:t>
            </a:r>
          </a:p>
          <a:p>
            <a:r>
              <a:rPr lang="en-US" dirty="0" smtClean="0"/>
              <a:t>October 19, 2010</a:t>
            </a:r>
            <a:endParaRPr lang="en-US" dirty="0"/>
          </a:p>
        </p:txBody>
      </p:sp>
      <p:sp>
        <p:nvSpPr>
          <p:cNvPr id="2" name="Title 1"/>
          <p:cNvSpPr>
            <a:spLocks noGrp="1"/>
          </p:cNvSpPr>
          <p:nvPr>
            <p:ph type="ctrTitle"/>
          </p:nvPr>
        </p:nvSpPr>
        <p:spPr/>
        <p:txBody>
          <a:bodyPr>
            <a:normAutofit fontScale="90000"/>
          </a:bodyPr>
          <a:lstStyle/>
          <a:p>
            <a:r>
              <a:rPr lang="en-US" b="1" dirty="0" smtClean="0"/>
              <a:t>Enhance the Benefits and Sustainable Management of Urban Forests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178552"/>
          </a:xfrm>
        </p:spPr>
        <p:txBody>
          <a:bodyPr>
            <a:normAutofit/>
          </a:bodyPr>
          <a:lstStyle/>
          <a:p>
            <a:pPr lvl="0" indent="0" algn="ctr">
              <a:buNone/>
            </a:pPr>
            <a:r>
              <a:rPr lang="en-US" sz="2800" dirty="0" smtClean="0"/>
              <a:t>Natural disasters have the greatest impact on urban forests within the northern counties of the North Carolina piedmont and the southern counties of the North Carolina coastal plain.</a:t>
            </a:r>
          </a:p>
          <a:p>
            <a:pPr lvl="0" indent="0" algn="ctr">
              <a:buNone/>
            </a:pPr>
            <a:endParaRPr lang="en-US" sz="2800" dirty="0" smtClean="0"/>
          </a:p>
          <a:p>
            <a:r>
              <a:rPr lang="en-US" sz="2400" dirty="0" smtClean="0"/>
              <a:t>Facilitate strategic planting and </a:t>
            </a:r>
            <a:r>
              <a:rPr lang="en-US" sz="2400" b="1" u="sng" dirty="0" smtClean="0"/>
              <a:t>maintenance</a:t>
            </a:r>
            <a:r>
              <a:rPr lang="en-US" sz="2400" dirty="0" smtClean="0"/>
              <a:t> of community trees for public benefit.</a:t>
            </a:r>
          </a:p>
          <a:p>
            <a:r>
              <a:rPr lang="en-US" sz="2400" dirty="0" smtClean="0"/>
              <a:t>Assist communities with establishing and </a:t>
            </a:r>
            <a:r>
              <a:rPr lang="en-US" sz="2400" b="1" u="sng" dirty="0" smtClean="0"/>
              <a:t>managing</a:t>
            </a:r>
            <a:r>
              <a:rPr lang="en-US" sz="2400" dirty="0" smtClean="0"/>
              <a:t> their urban forests.</a:t>
            </a:r>
          </a:p>
          <a:p>
            <a:pPr lvl="0" indent="0" algn="ctr">
              <a:buNone/>
            </a:pPr>
            <a:endParaRPr lang="en-US" sz="2400" dirty="0" smtClean="0"/>
          </a:p>
        </p:txBody>
      </p:sp>
      <p:sp>
        <p:nvSpPr>
          <p:cNvPr id="5" name="Title 1"/>
          <p:cNvSpPr>
            <a:spLocks noGrp="1"/>
          </p:cNvSpPr>
          <p:nvPr>
            <p:ph type="title"/>
          </p:nvPr>
        </p:nvSpPr>
        <p:spPr>
          <a:xfrm>
            <a:off x="301752" y="152400"/>
            <a:ext cx="8534400" cy="990600"/>
          </a:xfrm>
        </p:spPr>
        <p:txBody>
          <a:bodyPr>
            <a:normAutofit fontScale="90000"/>
          </a:bodyPr>
          <a:lstStyle/>
          <a:p>
            <a:r>
              <a:rPr lang="en-US" dirty="0" smtClean="0"/>
              <a:t>Key Findings to Enhance the Benefits and Sustainable Management of Urban Forests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178552"/>
          </a:xfrm>
        </p:spPr>
        <p:txBody>
          <a:bodyPr>
            <a:normAutofit/>
          </a:bodyPr>
          <a:lstStyle/>
          <a:p>
            <a:pPr indent="0" algn="ctr">
              <a:buNone/>
            </a:pPr>
            <a:r>
              <a:rPr lang="en-US" sz="2800" dirty="0" smtClean="0"/>
              <a:t>Only one out of every three communities has at least one of the four performance measures that lead to an active urban forestry management program.</a:t>
            </a:r>
          </a:p>
          <a:p>
            <a:pPr indent="0" algn="ctr">
              <a:buNone/>
            </a:pPr>
            <a:endParaRPr lang="en-US" sz="2800" dirty="0" smtClean="0"/>
          </a:p>
          <a:p>
            <a:pPr marL="788670" indent="-514350">
              <a:buFont typeface="+mj-lt"/>
              <a:buAutoNum type="arabicPeriod"/>
            </a:pPr>
            <a:r>
              <a:rPr lang="en-US" sz="2400" dirty="0" smtClean="0"/>
              <a:t>Advocacy Group (Tree Board)</a:t>
            </a:r>
          </a:p>
          <a:p>
            <a:pPr marL="788670" indent="-514350">
              <a:buFont typeface="+mj-lt"/>
              <a:buAutoNum type="arabicPeriod"/>
            </a:pPr>
            <a:r>
              <a:rPr lang="en-US" sz="2400" dirty="0" smtClean="0"/>
              <a:t>Public Tree Ordinance</a:t>
            </a:r>
          </a:p>
          <a:p>
            <a:pPr marL="788670" indent="-514350">
              <a:buFont typeface="+mj-lt"/>
              <a:buAutoNum type="arabicPeriod"/>
            </a:pPr>
            <a:r>
              <a:rPr lang="en-US" sz="2400" dirty="0" smtClean="0"/>
              <a:t>Professional Staff</a:t>
            </a:r>
          </a:p>
          <a:p>
            <a:pPr marL="788670" indent="-514350">
              <a:buFont typeface="+mj-lt"/>
              <a:buAutoNum type="arabicPeriod"/>
            </a:pPr>
            <a:r>
              <a:rPr lang="en-US" sz="2400" dirty="0" smtClean="0"/>
              <a:t>Management Plan</a:t>
            </a:r>
          </a:p>
          <a:p>
            <a:pPr indent="0" algn="ctr">
              <a:buNone/>
            </a:pPr>
            <a:endParaRPr lang="en-US" sz="2800" dirty="0"/>
          </a:p>
        </p:txBody>
      </p:sp>
      <p:sp>
        <p:nvSpPr>
          <p:cNvPr id="5" name="Title 1"/>
          <p:cNvSpPr>
            <a:spLocks noGrp="1"/>
          </p:cNvSpPr>
          <p:nvPr>
            <p:ph type="title"/>
          </p:nvPr>
        </p:nvSpPr>
        <p:spPr>
          <a:xfrm>
            <a:off x="301752" y="152400"/>
            <a:ext cx="8534400" cy="990600"/>
          </a:xfrm>
        </p:spPr>
        <p:txBody>
          <a:bodyPr>
            <a:normAutofit fontScale="90000"/>
          </a:bodyPr>
          <a:lstStyle/>
          <a:p>
            <a:r>
              <a:rPr lang="en-US" dirty="0" smtClean="0"/>
              <a:t>Key Findings to Enhance the Benefits and Sustainable Management of Urban Forests</a:t>
            </a:r>
            <a:endParaRPr lang="en-US" dirty="0"/>
          </a:p>
        </p:txBody>
      </p:sp>
      <p:sp>
        <p:nvSpPr>
          <p:cNvPr id="6" name="TextBox 5"/>
          <p:cNvSpPr txBox="1"/>
          <p:nvPr/>
        </p:nvSpPr>
        <p:spPr>
          <a:xfrm>
            <a:off x="5486400" y="3962400"/>
            <a:ext cx="3276600" cy="1569660"/>
          </a:xfrm>
          <a:prstGeom prst="rect">
            <a:avLst/>
          </a:prstGeom>
          <a:noFill/>
        </p:spPr>
        <p:txBody>
          <a:bodyPr wrap="square" rtlCol="0">
            <a:spAutoFit/>
          </a:bodyPr>
          <a:lstStyle/>
          <a:p>
            <a:r>
              <a:rPr lang="en-US" sz="2400" b="1" dirty="0" smtClean="0">
                <a:solidFill>
                  <a:srgbClr val="FF0000"/>
                </a:solidFill>
              </a:rPr>
              <a:t>One – 70 (</a:t>
            </a:r>
            <a:r>
              <a:rPr lang="en-US" sz="2400" b="1" dirty="0" smtClean="0">
                <a:solidFill>
                  <a:srgbClr val="FF0000"/>
                </a:solidFill>
                <a:sym typeface="Symbol"/>
              </a:rPr>
              <a:t></a:t>
            </a:r>
            <a:r>
              <a:rPr lang="en-US" sz="2400" b="1" dirty="0" smtClean="0">
                <a:solidFill>
                  <a:srgbClr val="FF0000"/>
                </a:solidFill>
              </a:rPr>
              <a:t>11%)</a:t>
            </a:r>
          </a:p>
          <a:p>
            <a:r>
              <a:rPr lang="en-US" sz="2400" b="1" dirty="0" smtClean="0">
                <a:solidFill>
                  <a:srgbClr val="FF0000"/>
                </a:solidFill>
              </a:rPr>
              <a:t>Two – 66 (</a:t>
            </a:r>
            <a:r>
              <a:rPr lang="en-US" sz="2400" b="1" dirty="0" smtClean="0">
                <a:solidFill>
                  <a:srgbClr val="FF0000"/>
                </a:solidFill>
                <a:sym typeface="Symbol"/>
              </a:rPr>
              <a:t>10%)</a:t>
            </a:r>
          </a:p>
          <a:p>
            <a:r>
              <a:rPr lang="en-US" sz="2400" b="1" dirty="0" smtClean="0">
                <a:solidFill>
                  <a:srgbClr val="FF0000"/>
                </a:solidFill>
                <a:sym typeface="Symbol"/>
              </a:rPr>
              <a:t>Three – 38 (6%)</a:t>
            </a:r>
          </a:p>
          <a:p>
            <a:r>
              <a:rPr lang="en-US" sz="2400" b="1" dirty="0" smtClean="0">
                <a:solidFill>
                  <a:srgbClr val="FF0000"/>
                </a:solidFill>
                <a:sym typeface="Symbol"/>
              </a:rPr>
              <a:t>Four – 36 (5.5%)</a:t>
            </a:r>
            <a:endParaRPr lang="en-US"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178552"/>
          </a:xfrm>
        </p:spPr>
        <p:txBody>
          <a:bodyPr>
            <a:normAutofit/>
          </a:bodyPr>
          <a:lstStyle/>
          <a:p>
            <a:pPr indent="0" algn="ctr">
              <a:buNone/>
            </a:pPr>
            <a:r>
              <a:rPr lang="en-US" sz="2800" dirty="0" smtClean="0"/>
              <a:t>Only one out of every three communities has at least one of the four performance measures that lead to an active urban forestry management program.</a:t>
            </a:r>
          </a:p>
          <a:p>
            <a:pPr indent="0" algn="ctr">
              <a:buNone/>
            </a:pPr>
            <a:endParaRPr lang="en-US" sz="2800" dirty="0" smtClean="0"/>
          </a:p>
          <a:p>
            <a:r>
              <a:rPr lang="en-US" sz="2400" dirty="0" smtClean="0"/>
              <a:t>Assist communities with establishing and </a:t>
            </a:r>
            <a:r>
              <a:rPr lang="en-US" sz="2400" b="1" u="sng" dirty="0" smtClean="0"/>
              <a:t>managing</a:t>
            </a:r>
            <a:r>
              <a:rPr lang="en-US" sz="2400" dirty="0" smtClean="0"/>
              <a:t> their urban forests.</a:t>
            </a:r>
          </a:p>
          <a:p>
            <a:r>
              <a:rPr lang="en-US" sz="2400" dirty="0" smtClean="0"/>
              <a:t>Encourage </a:t>
            </a:r>
            <a:r>
              <a:rPr lang="en-US" sz="2400" b="1" u="sng" dirty="0" smtClean="0"/>
              <a:t>policies and guidelines</a:t>
            </a:r>
            <a:r>
              <a:rPr lang="en-US" sz="2400" dirty="0" smtClean="0"/>
              <a:t> that sustain urban and community forests for the public’s benefit.</a:t>
            </a:r>
          </a:p>
          <a:p>
            <a:pPr indent="0">
              <a:buNone/>
            </a:pPr>
            <a:endParaRPr lang="en-US" sz="2800" dirty="0" smtClean="0"/>
          </a:p>
          <a:p>
            <a:pPr indent="0" algn="ctr">
              <a:buNone/>
            </a:pPr>
            <a:endParaRPr lang="en-US" sz="2800" dirty="0"/>
          </a:p>
        </p:txBody>
      </p:sp>
      <p:sp>
        <p:nvSpPr>
          <p:cNvPr id="5" name="Title 1"/>
          <p:cNvSpPr>
            <a:spLocks noGrp="1"/>
          </p:cNvSpPr>
          <p:nvPr>
            <p:ph type="title"/>
          </p:nvPr>
        </p:nvSpPr>
        <p:spPr>
          <a:xfrm>
            <a:off x="301752" y="152400"/>
            <a:ext cx="8534400" cy="990600"/>
          </a:xfrm>
        </p:spPr>
        <p:txBody>
          <a:bodyPr>
            <a:normAutofit fontScale="90000"/>
          </a:bodyPr>
          <a:lstStyle/>
          <a:p>
            <a:r>
              <a:rPr lang="en-US" dirty="0" smtClean="0"/>
              <a:t>Key Findings to Enhance the Benefits and Sustainable Management of Urban Forests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Urban Forestry Priorities</a:t>
            </a:r>
            <a:endParaRPr lang="en-US" dirty="0"/>
          </a:p>
        </p:txBody>
      </p:sp>
      <p:pic>
        <p:nvPicPr>
          <p:cNvPr id="4" name="Content Placeholder 3" descr="UrbanFigure11.png"/>
          <p:cNvPicPr>
            <a:picLocks noGrp="1" noChangeAspect="1"/>
          </p:cNvPicPr>
          <p:nvPr>
            <p:ph sz="quarter" idx="1"/>
          </p:nvPr>
        </p:nvPicPr>
        <p:blipFill>
          <a:blip r:embed="rId3" cstate="print"/>
          <a:srcRect l="2039" t="9013" r="2291" b="6114"/>
          <a:stretch>
            <a:fillRect/>
          </a:stretch>
        </p:blipFill>
        <p:spPr>
          <a:xfrm>
            <a:off x="163287" y="1828800"/>
            <a:ext cx="8808834" cy="4052065"/>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half" idx="1"/>
          </p:nvPr>
        </p:nvSpPr>
        <p:spPr/>
        <p:txBody>
          <a:bodyPr/>
          <a:lstStyle/>
          <a:p>
            <a:pPr>
              <a:buNone/>
            </a:pPr>
            <a:r>
              <a:rPr lang="en-US" dirty="0" smtClean="0"/>
              <a:t>Western Region Urban Forestry Specialist</a:t>
            </a:r>
          </a:p>
          <a:p>
            <a:pPr>
              <a:buNone/>
            </a:pPr>
            <a:r>
              <a:rPr lang="en-US" dirty="0" smtClean="0"/>
              <a:t>Eric Muecke</a:t>
            </a:r>
          </a:p>
          <a:p>
            <a:pPr>
              <a:buNone/>
            </a:pPr>
            <a:r>
              <a:rPr lang="en-US" dirty="0" smtClean="0"/>
              <a:t>(828) 438-3793 x 205</a:t>
            </a:r>
          </a:p>
          <a:p>
            <a:pPr>
              <a:buNone/>
            </a:pPr>
            <a:r>
              <a:rPr lang="en-US" dirty="0" smtClean="0"/>
              <a:t>Eric.Muecke@ncdenr.gov</a:t>
            </a:r>
            <a:endParaRPr lang="en-US" dirty="0"/>
          </a:p>
        </p:txBody>
      </p:sp>
      <p:sp>
        <p:nvSpPr>
          <p:cNvPr id="4" name="Content Placeholder 3"/>
          <p:cNvSpPr>
            <a:spLocks noGrp="1"/>
          </p:cNvSpPr>
          <p:nvPr>
            <p:ph sz="half" idx="2"/>
          </p:nvPr>
        </p:nvSpPr>
        <p:spPr/>
        <p:txBody>
          <a:bodyPr/>
          <a:lstStyle/>
          <a:p>
            <a:pPr>
              <a:buNone/>
            </a:pPr>
            <a:r>
              <a:rPr lang="en-US" dirty="0" smtClean="0"/>
              <a:t>Eastern Region Urban Forestry Specialist</a:t>
            </a:r>
          </a:p>
          <a:p>
            <a:pPr>
              <a:buNone/>
            </a:pPr>
            <a:r>
              <a:rPr lang="en-US" dirty="0" smtClean="0"/>
              <a:t>Alan Moore</a:t>
            </a:r>
          </a:p>
          <a:p>
            <a:pPr>
              <a:buNone/>
            </a:pPr>
            <a:r>
              <a:rPr lang="en-US" dirty="0" smtClean="0"/>
              <a:t>(919) 857-4841</a:t>
            </a:r>
          </a:p>
          <a:p>
            <a:pPr>
              <a:buNone/>
            </a:pPr>
            <a:r>
              <a:rPr lang="en-US" dirty="0" smtClean="0"/>
              <a:t>Alan.Moore@ncdenr.gov</a:t>
            </a:r>
            <a:endParaRPr lang="en-US" dirty="0"/>
          </a:p>
        </p:txBody>
      </p:sp>
      <p:pic>
        <p:nvPicPr>
          <p:cNvPr id="5" name="Picture 4" descr="CountiesServed.png"/>
          <p:cNvPicPr>
            <a:picLocks noChangeAspect="1"/>
          </p:cNvPicPr>
          <p:nvPr/>
        </p:nvPicPr>
        <p:blipFill>
          <a:blip r:embed="rId2" cstate="print"/>
          <a:stretch>
            <a:fillRect/>
          </a:stretch>
        </p:blipFill>
        <p:spPr>
          <a:xfrm>
            <a:off x="457200" y="3581400"/>
            <a:ext cx="7734300" cy="30829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534400" cy="990600"/>
          </a:xfrm>
        </p:spPr>
        <p:txBody>
          <a:bodyPr>
            <a:normAutofit fontScale="90000"/>
          </a:bodyPr>
          <a:lstStyle/>
          <a:p>
            <a:r>
              <a:rPr lang="en-US" dirty="0" smtClean="0"/>
              <a:t>What did the Assessment show about </a:t>
            </a:r>
            <a:r>
              <a:rPr lang="en-US" b="1" dirty="0" smtClean="0"/>
              <a:t>urban forestry</a:t>
            </a:r>
            <a:r>
              <a:rPr lang="en-US" dirty="0" smtClean="0"/>
              <a:t> in North Carolina?</a:t>
            </a:r>
            <a:endParaRPr lang="en-US" dirty="0"/>
          </a:p>
        </p:txBody>
      </p:sp>
      <p:sp>
        <p:nvSpPr>
          <p:cNvPr id="3" name="Content Placeholder 2"/>
          <p:cNvSpPr>
            <a:spLocks noGrp="1"/>
          </p:cNvSpPr>
          <p:nvPr>
            <p:ph sz="quarter" idx="1"/>
          </p:nvPr>
        </p:nvSpPr>
        <p:spPr>
          <a:xfrm>
            <a:off x="301752" y="1527048"/>
            <a:ext cx="8503920" cy="2511552"/>
          </a:xfrm>
        </p:spPr>
        <p:txBody>
          <a:bodyPr/>
          <a:lstStyle/>
          <a:p>
            <a:r>
              <a:rPr lang="en-US" dirty="0" smtClean="0"/>
              <a:t>Main purpose – identify areas where forest loss would impact urban and community forests.</a:t>
            </a:r>
          </a:p>
          <a:p>
            <a:pPr marL="514350" indent="-514350">
              <a:buFont typeface="+mj-lt"/>
              <a:buAutoNum type="arabicPeriod"/>
            </a:pPr>
            <a:r>
              <a:rPr lang="en-US" dirty="0" smtClean="0"/>
              <a:t>Describe urban forest conditions</a:t>
            </a:r>
          </a:p>
          <a:p>
            <a:pPr marL="514350" indent="-514350">
              <a:buFont typeface="+mj-lt"/>
              <a:buAutoNum type="arabicPeriod"/>
            </a:pPr>
            <a:r>
              <a:rPr lang="en-US" dirty="0" smtClean="0"/>
              <a:t>Identify benefits and services</a:t>
            </a:r>
          </a:p>
          <a:p>
            <a:pPr marL="514350" indent="-514350">
              <a:buFont typeface="+mj-lt"/>
              <a:buAutoNum type="arabicPeriod"/>
            </a:pPr>
            <a:r>
              <a:rPr lang="en-US" dirty="0" smtClean="0"/>
              <a:t>Highlight trends and issues of concern</a:t>
            </a:r>
          </a:p>
        </p:txBody>
      </p:sp>
      <p:pic>
        <p:nvPicPr>
          <p:cNvPr id="1026" name="Picture 2" descr="C:\Documents and Settings\Urban Spec\Local Settings\Temporary Internet Files\Content.IE5\WL05IVCP\MP900178547[1].jpg"/>
          <p:cNvPicPr>
            <a:picLocks noChangeAspect="1" noChangeArrowheads="1"/>
          </p:cNvPicPr>
          <p:nvPr/>
        </p:nvPicPr>
        <p:blipFill>
          <a:blip r:embed="rId3" cstate="print"/>
          <a:srcRect/>
          <a:stretch>
            <a:fillRect/>
          </a:stretch>
        </p:blipFill>
        <p:spPr bwMode="auto">
          <a:xfrm>
            <a:off x="2439195" y="3962400"/>
            <a:ext cx="4265611" cy="274973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737" y="152400"/>
            <a:ext cx="8534400" cy="963603"/>
          </a:xfrm>
        </p:spPr>
        <p:txBody>
          <a:bodyPr>
            <a:normAutofit fontScale="90000"/>
          </a:bodyPr>
          <a:lstStyle/>
          <a:p>
            <a:r>
              <a:rPr lang="en-US" dirty="0" smtClean="0"/>
              <a:t>What did the Assessment show about </a:t>
            </a:r>
            <a:r>
              <a:rPr lang="en-US" b="1" dirty="0" smtClean="0"/>
              <a:t>urban forestry</a:t>
            </a:r>
            <a:r>
              <a:rPr lang="en-US" dirty="0" smtClean="0"/>
              <a:t> in North Carolina?</a:t>
            </a:r>
            <a:endParaRPr lang="en-US" dirty="0"/>
          </a:p>
        </p:txBody>
      </p:sp>
      <p:sp>
        <p:nvSpPr>
          <p:cNvPr id="3" name="Content Placeholder 2"/>
          <p:cNvSpPr>
            <a:spLocks noGrp="1"/>
          </p:cNvSpPr>
          <p:nvPr>
            <p:ph sz="quarter" idx="1"/>
          </p:nvPr>
        </p:nvSpPr>
        <p:spPr>
          <a:xfrm>
            <a:off x="301752" y="1527048"/>
            <a:ext cx="8503920" cy="2740152"/>
          </a:xfrm>
        </p:spPr>
        <p:txBody>
          <a:bodyPr>
            <a:normAutofit/>
          </a:bodyPr>
          <a:lstStyle/>
          <a:p>
            <a:r>
              <a:rPr lang="en-US" dirty="0" smtClean="0"/>
              <a:t>Issue 1:  </a:t>
            </a:r>
            <a:r>
              <a:rPr lang="en-US" sz="2000" dirty="0" smtClean="0"/>
              <a:t>Changing land use patterns threaten our urban forests.</a:t>
            </a:r>
            <a:endParaRPr lang="en-US" dirty="0" smtClean="0"/>
          </a:p>
          <a:p>
            <a:r>
              <a:rPr lang="en-US" dirty="0" smtClean="0"/>
              <a:t>Issue 2:  </a:t>
            </a:r>
            <a:r>
              <a:rPr lang="en-US" sz="2000" dirty="0" smtClean="0"/>
              <a:t>Natural catastrophic events threaten our urban forests.</a:t>
            </a:r>
            <a:endParaRPr lang="en-US" dirty="0" smtClean="0"/>
          </a:p>
          <a:p>
            <a:r>
              <a:rPr lang="en-US" dirty="0" smtClean="0"/>
              <a:t>Issue 3:  </a:t>
            </a:r>
            <a:r>
              <a:rPr lang="en-US" sz="2000" dirty="0" smtClean="0"/>
              <a:t>The rise in greenhouse gases impacts our urban forests.</a:t>
            </a:r>
            <a:endParaRPr lang="en-US" dirty="0" smtClean="0"/>
          </a:p>
          <a:p>
            <a:r>
              <a:rPr lang="en-US" dirty="0" smtClean="0"/>
              <a:t>Issue 4:  </a:t>
            </a:r>
            <a:r>
              <a:rPr lang="en-US" sz="2000" dirty="0" smtClean="0"/>
              <a:t>Urban forests are underutilized in energy conservation.</a:t>
            </a:r>
          </a:p>
          <a:p>
            <a:r>
              <a:rPr lang="en-US" dirty="0" smtClean="0"/>
              <a:t>Issue 5:  </a:t>
            </a:r>
            <a:r>
              <a:rPr lang="en-US" sz="2000" dirty="0" smtClean="0"/>
              <a:t>Too few urban forest management programs are proactive.</a:t>
            </a:r>
            <a:endParaRPr lang="en-US" sz="2000" dirty="0"/>
          </a:p>
        </p:txBody>
      </p:sp>
      <p:pic>
        <p:nvPicPr>
          <p:cNvPr id="4" name="Picture 3" descr="street trees 2.jpg"/>
          <p:cNvPicPr>
            <a:picLocks noChangeAspect="1"/>
          </p:cNvPicPr>
          <p:nvPr/>
        </p:nvPicPr>
        <p:blipFill>
          <a:blip r:embed="rId3" cstate="print"/>
          <a:stretch>
            <a:fillRect/>
          </a:stretch>
        </p:blipFill>
        <p:spPr>
          <a:xfrm>
            <a:off x="2653612" y="4038600"/>
            <a:ext cx="3836777" cy="2622807"/>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and Assumptions</a:t>
            </a:r>
            <a:endParaRPr lang="en-US" dirty="0"/>
          </a:p>
        </p:txBody>
      </p:sp>
      <p:sp>
        <p:nvSpPr>
          <p:cNvPr id="3" name="Content Placeholder 2"/>
          <p:cNvSpPr>
            <a:spLocks noGrp="1"/>
          </p:cNvSpPr>
          <p:nvPr>
            <p:ph sz="quarter" idx="1"/>
          </p:nvPr>
        </p:nvSpPr>
        <p:spPr/>
        <p:txBody>
          <a:bodyPr>
            <a:normAutofit/>
          </a:bodyPr>
          <a:lstStyle/>
          <a:p>
            <a:r>
              <a:rPr lang="en-US" b="1" dirty="0" smtClean="0"/>
              <a:t>Urban forest</a:t>
            </a:r>
            <a:r>
              <a:rPr lang="en-US" dirty="0" smtClean="0"/>
              <a:t> – the system of trees, and associated natural resources within city jurisdictional limits, and the surrounding area where the urban fringe is expanding into the rural landscape</a:t>
            </a:r>
          </a:p>
          <a:p>
            <a:r>
              <a:rPr lang="en-US" b="1" dirty="0" smtClean="0"/>
              <a:t>Healthy urban forest</a:t>
            </a:r>
            <a:r>
              <a:rPr lang="en-US" dirty="0" smtClean="0"/>
              <a:t> – an actively managed forest, able to withstand change, and consisting of an interconnected network of green space that conserves the natural ecosystem values and function</a:t>
            </a:r>
          </a:p>
          <a:p>
            <a:r>
              <a:rPr lang="en-US" b="1" dirty="0" smtClean="0"/>
              <a:t>Priority areas</a:t>
            </a:r>
            <a:r>
              <a:rPr lang="en-US" dirty="0" smtClean="0"/>
              <a:t> – relative designation given to areas as values of different components are summed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3" presetClass="emph" presetSubtype="2" fill="hold" nodeType="withEffect">
                                  <p:stCondLst>
                                    <p:cond delay="0"/>
                                  </p:stCondLst>
                                  <p:childTnLst>
                                    <p:animClr clrSpc="rgb">
                                      <p:cBhvr override="childStyle">
                                        <p:cTn id="8" dur="500" fill="hold"/>
                                        <p:tgtEl>
                                          <p:spTgt spid="3">
                                            <p:txEl>
                                              <p:pRg st="0" end="0"/>
                                            </p:txEl>
                                          </p:spTgt>
                                        </p:tgtEl>
                                        <p:attrNameLst>
                                          <p:attrName>style.color</p:attrName>
                                        </p:attrNameLst>
                                      </p:cBhvr>
                                      <p:to>
                                        <a:srgbClr val="698897"/>
                                      </p:to>
                                    </p:animClr>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3" presetClass="emph" presetSubtype="2" fill="hold" nodeType="withEffect">
                                  <p:stCondLst>
                                    <p:cond delay="0"/>
                                  </p:stCondLst>
                                  <p:childTnLst>
                                    <p:animClr clrSpc="rgb">
                                      <p:cBhvr override="childStyle">
                                        <p:cTn id="14" dur="500" fill="hold"/>
                                        <p:tgtEl>
                                          <p:spTgt spid="3">
                                            <p:txEl>
                                              <p:pRg st="1" end="1"/>
                                            </p:txEl>
                                          </p:spTgt>
                                        </p:tgtEl>
                                        <p:attrNameLst>
                                          <p:attrName>style.color</p:attrName>
                                        </p:attrNameLst>
                                      </p:cBhvr>
                                      <p:to>
                                        <a:srgbClr val="698897"/>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and Assumptions</a:t>
            </a:r>
            <a:endParaRPr lang="en-US" dirty="0"/>
          </a:p>
        </p:txBody>
      </p:sp>
      <p:pic>
        <p:nvPicPr>
          <p:cNvPr id="6" name="Content Placeholder 5" descr="UrbanFigure1.png"/>
          <p:cNvPicPr>
            <a:picLocks noGrp="1" noChangeAspect="1"/>
          </p:cNvPicPr>
          <p:nvPr>
            <p:ph sz="quarter" idx="1"/>
          </p:nvPr>
        </p:nvPicPr>
        <p:blipFill>
          <a:blip r:embed="rId3" cstate="print"/>
          <a:srcRect l="2412" t="11806" r="1556" b="4861"/>
          <a:stretch>
            <a:fillRect/>
          </a:stretch>
        </p:blipFill>
        <p:spPr>
          <a:xfrm>
            <a:off x="242674" y="1839686"/>
            <a:ext cx="8636881" cy="388620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Findings</a:t>
            </a:r>
            <a:endParaRPr lang="en-US" dirty="0"/>
          </a:p>
        </p:txBody>
      </p:sp>
      <p:sp>
        <p:nvSpPr>
          <p:cNvPr id="3" name="Content Placeholder 2"/>
          <p:cNvSpPr>
            <a:spLocks noGrp="1"/>
          </p:cNvSpPr>
          <p:nvPr>
            <p:ph sz="quarter" idx="1"/>
          </p:nvPr>
        </p:nvSpPr>
        <p:spPr>
          <a:xfrm>
            <a:off x="152400" y="1527048"/>
            <a:ext cx="8839200" cy="2054352"/>
          </a:xfrm>
        </p:spPr>
        <p:txBody>
          <a:bodyPr>
            <a:normAutofit/>
          </a:bodyPr>
          <a:lstStyle/>
          <a:p>
            <a:pPr lvl="0"/>
            <a:r>
              <a:rPr lang="en-US" sz="2000" dirty="0" smtClean="0"/>
              <a:t>Using trees to improve air quality in the Piedmont Crescent is a priority</a:t>
            </a:r>
          </a:p>
          <a:p>
            <a:pPr lvl="0"/>
            <a:r>
              <a:rPr lang="en-US" sz="2000" dirty="0" smtClean="0"/>
              <a:t>Trees planted to reduce energy use is a priority in densely populated areas</a:t>
            </a:r>
          </a:p>
          <a:p>
            <a:pPr lvl="0"/>
            <a:r>
              <a:rPr lang="en-US" sz="2000" dirty="0" smtClean="0"/>
              <a:t>In the next 20 years cities will lose about 6% of their current forestland</a:t>
            </a:r>
          </a:p>
          <a:p>
            <a:pPr lvl="0"/>
            <a:r>
              <a:rPr lang="en-US" sz="2000" dirty="0" smtClean="0"/>
              <a:t>Natural disasters impact urban forests most in north central and southeast</a:t>
            </a:r>
          </a:p>
          <a:p>
            <a:r>
              <a:rPr lang="en-US" sz="2000" dirty="0" smtClean="0"/>
              <a:t>Only ⅓ of  cities have at least 1 of 4 parts to urban forestry management</a:t>
            </a:r>
            <a:endParaRPr lang="en-US" sz="2000" dirty="0"/>
          </a:p>
        </p:txBody>
      </p:sp>
      <p:pic>
        <p:nvPicPr>
          <p:cNvPr id="5" name="Content Placeholder 3" descr="UrbanFigure11.png"/>
          <p:cNvPicPr>
            <a:picLocks noChangeAspect="1"/>
          </p:cNvPicPr>
          <p:nvPr/>
        </p:nvPicPr>
        <p:blipFill>
          <a:blip r:embed="rId3" cstate="print"/>
          <a:srcRect l="2039" t="9013" r="2291" b="6114"/>
          <a:stretch>
            <a:fillRect/>
          </a:stretch>
        </p:blipFill>
        <p:spPr>
          <a:xfrm>
            <a:off x="1028700" y="3369564"/>
            <a:ext cx="7086600" cy="3259836"/>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152400"/>
            <a:ext cx="8534400" cy="990600"/>
          </a:xfrm>
        </p:spPr>
        <p:txBody>
          <a:bodyPr>
            <a:normAutofit fontScale="90000"/>
          </a:bodyPr>
          <a:lstStyle/>
          <a:p>
            <a:r>
              <a:rPr lang="en-US" dirty="0" smtClean="0"/>
              <a:t>Key Findings to Enhance the Benefits and Sustainable Management of Urban Forests</a:t>
            </a:r>
            <a:endParaRPr lang="en-US" dirty="0"/>
          </a:p>
        </p:txBody>
      </p:sp>
      <p:sp>
        <p:nvSpPr>
          <p:cNvPr id="3" name="Content Placeholder 2"/>
          <p:cNvSpPr>
            <a:spLocks noGrp="1"/>
          </p:cNvSpPr>
          <p:nvPr>
            <p:ph sz="quarter" idx="1"/>
          </p:nvPr>
        </p:nvSpPr>
        <p:spPr>
          <a:xfrm>
            <a:off x="301752" y="1527048"/>
            <a:ext cx="8503920" cy="5178552"/>
          </a:xfrm>
        </p:spPr>
        <p:txBody>
          <a:bodyPr>
            <a:normAutofit/>
          </a:bodyPr>
          <a:lstStyle/>
          <a:p>
            <a:pPr lvl="0" indent="0" algn="ctr">
              <a:buNone/>
            </a:pPr>
            <a:r>
              <a:rPr lang="en-US" sz="2800" dirty="0" smtClean="0"/>
              <a:t>Urban areas within the Piedmont Crescent are high-priority areas for tree conservation and planting efforts to improve local air quality.</a:t>
            </a:r>
          </a:p>
          <a:p>
            <a:pPr lvl="0" indent="0" algn="ctr">
              <a:buNone/>
            </a:pPr>
            <a:endParaRPr lang="en-US" sz="2800" dirty="0" smtClean="0"/>
          </a:p>
          <a:p>
            <a:r>
              <a:rPr lang="en-US" sz="2400" dirty="0" smtClean="0"/>
              <a:t>Reduce the </a:t>
            </a:r>
            <a:r>
              <a:rPr lang="en-US" sz="2400" b="1" u="sng" dirty="0" smtClean="0"/>
              <a:t>impacts</a:t>
            </a:r>
            <a:r>
              <a:rPr lang="en-US" sz="2400" dirty="0" smtClean="0"/>
              <a:t> of land-use change and urbanization on forested landscapes in and around urban areas.</a:t>
            </a:r>
          </a:p>
          <a:p>
            <a:r>
              <a:rPr lang="en-US" sz="2400" dirty="0" smtClean="0"/>
              <a:t>Facilitate </a:t>
            </a:r>
            <a:r>
              <a:rPr lang="en-US" sz="2400" b="1" u="sng" dirty="0" smtClean="0"/>
              <a:t>strategic planting</a:t>
            </a:r>
            <a:r>
              <a:rPr lang="en-US" sz="2400" dirty="0" smtClean="0"/>
              <a:t> and maintenance of community trees for public benefit.</a:t>
            </a:r>
          </a:p>
          <a:p>
            <a:pPr indent="0"/>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178552"/>
          </a:xfrm>
        </p:spPr>
        <p:txBody>
          <a:bodyPr>
            <a:normAutofit/>
          </a:bodyPr>
          <a:lstStyle/>
          <a:p>
            <a:pPr lvl="0" indent="0" algn="ctr">
              <a:buNone/>
            </a:pPr>
            <a:r>
              <a:rPr lang="en-US" sz="2800" dirty="0" smtClean="0"/>
              <a:t>Communities of all sizes and in all regions of North Carolina could reduce energy consumption with strategic tree planting efforts; the more densely populated areas are higher priority areas.</a:t>
            </a:r>
          </a:p>
          <a:p>
            <a:pPr lvl="0" indent="0" algn="ctr">
              <a:buNone/>
            </a:pPr>
            <a:endParaRPr lang="en-US" sz="2800" dirty="0" smtClean="0"/>
          </a:p>
          <a:p>
            <a:r>
              <a:rPr lang="en-US" sz="2400" dirty="0" smtClean="0"/>
              <a:t>Facilitate </a:t>
            </a:r>
            <a:r>
              <a:rPr lang="en-US" sz="2400" b="1" u="sng" dirty="0" smtClean="0"/>
              <a:t>strategic planting</a:t>
            </a:r>
            <a:r>
              <a:rPr lang="en-US" sz="2400" dirty="0" smtClean="0"/>
              <a:t> and maintenance of community trees for public benefit.</a:t>
            </a:r>
          </a:p>
          <a:p>
            <a:pPr lvl="0" indent="0" algn="ctr">
              <a:buNone/>
            </a:pPr>
            <a:endParaRPr lang="en-US" sz="2800" dirty="0" smtClean="0"/>
          </a:p>
        </p:txBody>
      </p:sp>
      <p:sp>
        <p:nvSpPr>
          <p:cNvPr id="6" name="Title 1"/>
          <p:cNvSpPr>
            <a:spLocks noGrp="1"/>
          </p:cNvSpPr>
          <p:nvPr>
            <p:ph type="title"/>
          </p:nvPr>
        </p:nvSpPr>
        <p:spPr>
          <a:xfrm>
            <a:off x="301752" y="152400"/>
            <a:ext cx="8534400" cy="990600"/>
          </a:xfrm>
        </p:spPr>
        <p:txBody>
          <a:bodyPr>
            <a:normAutofit fontScale="90000"/>
          </a:bodyPr>
          <a:lstStyle/>
          <a:p>
            <a:r>
              <a:rPr lang="en-US" dirty="0" smtClean="0"/>
              <a:t>Key Findings to Enhance the Benefits and Sustainable Management of Urban Forests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5178552"/>
          </a:xfrm>
        </p:spPr>
        <p:txBody>
          <a:bodyPr>
            <a:normAutofit/>
          </a:bodyPr>
          <a:lstStyle/>
          <a:p>
            <a:pPr lvl="0" indent="0" algn="ctr">
              <a:buNone/>
            </a:pPr>
            <a:r>
              <a:rPr lang="en-US" sz="2800" dirty="0" smtClean="0"/>
              <a:t>North Carolina municipalities are predicted to lose approximately 6 percent of their current forestland between 2010 and 2030. A higher number of mountain communities will lose forestland; the greatest amount of change will occur in the piedmont.</a:t>
            </a:r>
          </a:p>
          <a:p>
            <a:pPr lvl="0" indent="0" algn="ctr">
              <a:buNone/>
            </a:pPr>
            <a:endParaRPr lang="en-US" sz="2800" dirty="0" smtClean="0"/>
          </a:p>
          <a:p>
            <a:r>
              <a:rPr lang="en-US" sz="2400" dirty="0" smtClean="0"/>
              <a:t>Reduce the </a:t>
            </a:r>
            <a:r>
              <a:rPr lang="en-US" sz="2400" b="1" u="sng" dirty="0" smtClean="0"/>
              <a:t>impacts</a:t>
            </a:r>
            <a:r>
              <a:rPr lang="en-US" sz="2400" dirty="0" smtClean="0"/>
              <a:t> of land-use change and urbanization on forested landscapes in and around urban areas.</a:t>
            </a:r>
          </a:p>
          <a:p>
            <a:r>
              <a:rPr lang="en-US" sz="2400" dirty="0" smtClean="0"/>
              <a:t>Encourage </a:t>
            </a:r>
            <a:r>
              <a:rPr lang="en-US" sz="2400" b="1" u="sng" dirty="0" smtClean="0"/>
              <a:t>policies and guidelines</a:t>
            </a:r>
            <a:r>
              <a:rPr lang="en-US" sz="2400" dirty="0" smtClean="0"/>
              <a:t> that sustain urban and community forests for the public’s benefit.</a:t>
            </a:r>
          </a:p>
          <a:p>
            <a:pPr lvl="0" indent="0">
              <a:buNone/>
            </a:pPr>
            <a:endParaRPr lang="en-US" sz="2400" dirty="0" smtClean="0"/>
          </a:p>
        </p:txBody>
      </p:sp>
      <p:sp>
        <p:nvSpPr>
          <p:cNvPr id="5" name="Title 1"/>
          <p:cNvSpPr>
            <a:spLocks noGrp="1"/>
          </p:cNvSpPr>
          <p:nvPr>
            <p:ph type="title"/>
          </p:nvPr>
        </p:nvSpPr>
        <p:spPr>
          <a:xfrm>
            <a:off x="301752" y="152400"/>
            <a:ext cx="8534400" cy="990600"/>
          </a:xfrm>
        </p:spPr>
        <p:txBody>
          <a:bodyPr>
            <a:normAutofit fontScale="90000"/>
          </a:bodyPr>
          <a:lstStyle/>
          <a:p>
            <a:r>
              <a:rPr lang="en-US" dirty="0" smtClean="0"/>
              <a:t>Key Findings to Enhance the Benefits and Sustainable Management of Urban Forests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1783</TotalTime>
  <Words>2401</Words>
  <Application>Microsoft Office PowerPoint</Application>
  <PresentationFormat>On-screen Show (4:3)</PresentationFormat>
  <Paragraphs>144</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Enhance the Benefits and Sustainable Management of Urban Forests</vt:lpstr>
      <vt:lpstr>What did the Assessment show about urban forestry in North Carolina?</vt:lpstr>
      <vt:lpstr>What did the Assessment show about urban forestry in North Carolina?</vt:lpstr>
      <vt:lpstr>Definitions and Assumptions</vt:lpstr>
      <vt:lpstr>Definitions and Assumptions</vt:lpstr>
      <vt:lpstr>Key Findings</vt:lpstr>
      <vt:lpstr>Key Findings to Enhance the Benefits and Sustainable Management of Urban Forests</vt:lpstr>
      <vt:lpstr>Key Findings to Enhance the Benefits and Sustainable Management of Urban Forests</vt:lpstr>
      <vt:lpstr>Key Findings to Enhance the Benefits and Sustainable Management of Urban Forests</vt:lpstr>
      <vt:lpstr>Key Findings to Enhance the Benefits and Sustainable Management of Urban Forests</vt:lpstr>
      <vt:lpstr>Key Findings to Enhance the Benefits and Sustainable Management of Urban Forests</vt:lpstr>
      <vt:lpstr>Key Findings to Enhance the Benefits and Sustainable Management of Urban Forests</vt:lpstr>
      <vt:lpstr>Urban Forestry Priorities</vt:lpstr>
      <vt:lpstr>Questions?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Urban Forestry in the North Carolina Forest Resource Assessment</dc:title>
  <dc:creator>Alan Moore</dc:creator>
  <cp:lastModifiedBy>Alan Moore</cp:lastModifiedBy>
  <cp:revision>192</cp:revision>
  <dcterms:created xsi:type="dcterms:W3CDTF">2010-05-20T20:40:04Z</dcterms:created>
  <dcterms:modified xsi:type="dcterms:W3CDTF">2010-10-15T15:59:17Z</dcterms:modified>
</cp:coreProperties>
</file>