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65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9" autoAdjust="0"/>
    <p:restoredTop sz="94689" autoAdjust="0"/>
  </p:normalViewPr>
  <p:slideViewPr>
    <p:cSldViewPr>
      <p:cViewPr varScale="1">
        <p:scale>
          <a:sx n="74" d="100"/>
          <a:sy n="74" d="100"/>
        </p:scale>
        <p:origin x="-11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BE542-9AE9-4C11-9A73-3D99446A2DF2}" type="datetimeFigureOut">
              <a:rPr lang="en-US" smtClean="0"/>
              <a:pPr/>
              <a:t>10/18/2010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76E29-F940-4A82-9555-170E1081BB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011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3F70F101-12FF-4C95-983C-9F09488B6D84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B51-13C5-412D-BCA2-92F155A1540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B3B747B8-BF8D-4BDA-9A9C-B16EEAFEBB0A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2679-721B-4BB5-AA41-904E43E5BA02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AB5D17B-B8A4-428E-B538-BE2BF93687DE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0123-7E08-421A-8007-81258888055B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1AE9-BA27-4473-A613-25BFDECE584F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ACC2-9438-45D0-9739-8E8C6300B46E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270B-337E-4B12-B1E0-E4D0DC20747C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C0C1-529B-4DE7-9015-78B1F65543A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9D8EC-D26C-470D-B161-6E56CD7D0544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BA6B5B37-5EE8-434E-B1A1-146AAABF6A0E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4509120"/>
            <a:ext cx="91440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UY" sz="4800" dirty="0" smtClean="0">
                <a:solidFill>
                  <a:schemeClr val="accent2">
                    <a:lumMod val="50000"/>
                  </a:schemeClr>
                </a:solidFill>
              </a:rPr>
              <a:t>Enhancing Fish &amp; </a:t>
            </a:r>
            <a:r>
              <a:rPr lang="es-UY" sz="4800" dirty="0" err="1" smtClean="0">
                <a:solidFill>
                  <a:schemeClr val="accent2">
                    <a:lumMod val="50000"/>
                  </a:schemeClr>
                </a:solidFill>
              </a:rPr>
              <a:t>Wildlife</a:t>
            </a:r>
            <a:r>
              <a:rPr lang="es-UY" sz="4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UY" sz="4800" dirty="0" err="1" smtClean="0">
                <a:solidFill>
                  <a:schemeClr val="accent2">
                    <a:lumMod val="50000"/>
                  </a:schemeClr>
                </a:solidFill>
              </a:rPr>
              <a:t>Habitat</a:t>
            </a:r>
            <a:endParaRPr lang="es-ES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1403350" y="2252663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87727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North Carolina’s Statewide Forest Resource Assessment &amp; Strategies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71" name="Picture 23" descr="C:\Documents and Settings\DFR USER\Local Settings\Temporary Internet Files\Content.IE5\PPQSMJAP\MC900287372[1].wmf"/>
          <p:cNvPicPr>
            <a:picLocks noChangeAspect="1" noChangeArrowheads="1"/>
          </p:cNvPicPr>
          <p:nvPr/>
        </p:nvPicPr>
        <p:blipFill>
          <a:blip r:embed="rId2" cstate="print"/>
          <a:srcRect r="47779"/>
          <a:stretch>
            <a:fillRect/>
          </a:stretch>
        </p:blipFill>
        <p:spPr bwMode="auto">
          <a:xfrm>
            <a:off x="2267743" y="404664"/>
            <a:ext cx="2747939" cy="374441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5292080" y="3717032"/>
            <a:ext cx="3744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Mark Megalos</a:t>
            </a:r>
          </a:p>
          <a:p>
            <a:pPr algn="r"/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Extension Forester </a:t>
            </a:r>
          </a:p>
          <a:p>
            <a:pPr algn="r"/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 NC STATE UNIVERSITY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83783" y="6493091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Locally Responsive. Globally </a:t>
            </a:r>
            <a:r>
              <a:rPr lang="en-US" b="1" dirty="0" smtClean="0">
                <a:solidFill>
                  <a:srgbClr val="FF0000"/>
                </a:solidFill>
              </a:rPr>
              <a:t>Engaged.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32656"/>
            <a:ext cx="8229600" cy="1143000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50000"/>
                  </a:schemeClr>
                </a:solidFill>
              </a:rPr>
              <a:t>FOREST WILDLIFE HABITAT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835696" y="2132856"/>
            <a:ext cx="7128023" cy="4032448"/>
          </a:xfrm>
        </p:spPr>
        <p:txBody>
          <a:bodyPr>
            <a:normAutofit lnSpcReduction="10000"/>
          </a:bodyPr>
          <a:lstStyle/>
          <a:p>
            <a:r>
              <a:rPr lang="es-UY" sz="4000" dirty="0" smtClean="0">
                <a:solidFill>
                  <a:schemeClr val="accent2">
                    <a:lumMod val="50000"/>
                  </a:schemeClr>
                </a:solidFill>
              </a:rPr>
              <a:t>OVERVIEW</a:t>
            </a:r>
          </a:p>
          <a:p>
            <a:r>
              <a:rPr lang="es-UY" sz="4000" dirty="0" smtClean="0">
                <a:solidFill>
                  <a:schemeClr val="accent2">
                    <a:lumMod val="50000"/>
                  </a:schemeClr>
                </a:solidFill>
              </a:rPr>
              <a:t>GOALS SUMMARY</a:t>
            </a:r>
          </a:p>
          <a:p>
            <a:r>
              <a:rPr lang="es-UY" sz="4000" dirty="0" err="1" smtClean="0">
                <a:solidFill>
                  <a:schemeClr val="accent2">
                    <a:lumMod val="50000"/>
                  </a:schemeClr>
                </a:solidFill>
              </a:rPr>
              <a:t>Objectives</a:t>
            </a:r>
            <a:r>
              <a:rPr lang="es-UY" sz="4000" dirty="0" smtClean="0">
                <a:solidFill>
                  <a:schemeClr val="accent2">
                    <a:lumMod val="50000"/>
                  </a:schemeClr>
                </a:solidFill>
              </a:rPr>
              <a:t> and Strategies</a:t>
            </a:r>
          </a:p>
          <a:p>
            <a:r>
              <a:rPr lang="es-UY" sz="4000" dirty="0" err="1" smtClean="0">
                <a:solidFill>
                  <a:schemeClr val="accent2">
                    <a:lumMod val="50000"/>
                  </a:schemeClr>
                </a:solidFill>
              </a:rPr>
              <a:t>Ongoing</a:t>
            </a:r>
            <a:r>
              <a:rPr lang="es-UY" sz="4000" dirty="0" smtClean="0">
                <a:solidFill>
                  <a:schemeClr val="accent2">
                    <a:lumMod val="50000"/>
                  </a:schemeClr>
                </a:solidFill>
              </a:rPr>
              <a:t> and </a:t>
            </a:r>
            <a:r>
              <a:rPr lang="es-UY" sz="4000" dirty="0" err="1" smtClean="0">
                <a:solidFill>
                  <a:schemeClr val="accent2">
                    <a:lumMod val="50000"/>
                  </a:schemeClr>
                </a:solidFill>
              </a:rPr>
              <a:t>Future</a:t>
            </a:r>
            <a:r>
              <a:rPr lang="es-UY" sz="4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UY" sz="4000" dirty="0" err="1" smtClean="0">
                <a:solidFill>
                  <a:schemeClr val="accent2">
                    <a:lumMod val="50000"/>
                  </a:schemeClr>
                </a:solidFill>
              </a:rPr>
              <a:t>Efforts</a:t>
            </a:r>
            <a:endParaRPr lang="es-UY" sz="40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UY" sz="4000" dirty="0" err="1" smtClean="0">
                <a:solidFill>
                  <a:schemeClr val="accent2">
                    <a:lumMod val="50000"/>
                  </a:schemeClr>
                </a:solidFill>
              </a:rPr>
              <a:t>What</a:t>
            </a:r>
            <a:r>
              <a:rPr lang="es-UY" sz="4000" dirty="0" smtClean="0">
                <a:solidFill>
                  <a:schemeClr val="accent2">
                    <a:lumMod val="50000"/>
                  </a:schemeClr>
                </a:solidFill>
              </a:rPr>
              <a:t> DFR Can Do </a:t>
            </a:r>
            <a:endParaRPr lang="es-UY" sz="40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s-E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35696" y="0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Locally Responsive. Globally </a:t>
            </a:r>
            <a:r>
              <a:rPr lang="en-US" b="1" dirty="0" smtClean="0">
                <a:solidFill>
                  <a:srgbClr val="FF0000"/>
                </a:solidFill>
              </a:rPr>
              <a:t>Engaged.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928991" cy="1484784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accent2">
                    <a:lumMod val="50000"/>
                  </a:schemeClr>
                </a:solidFill>
              </a:rPr>
              <a:t>WHAT WE KNOW</a:t>
            </a:r>
            <a:endParaRPr lang="es-E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331640" y="1700808"/>
            <a:ext cx="7812360" cy="481441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North Carolina has many different forested ecological communities (25 </a:t>
            </a:r>
            <a:r>
              <a:rPr lang="en-US" sz="2800" dirty="0" smtClean="0"/>
              <a:t>in </a:t>
            </a:r>
            <a:r>
              <a:rPr lang="en-US" sz="2800" dirty="0"/>
              <a:t>the </a:t>
            </a:r>
            <a:r>
              <a:rPr lang="en-US" sz="2800" i="1" dirty="0" smtClean="0"/>
              <a:t>NC Wildlife </a:t>
            </a:r>
            <a:r>
              <a:rPr lang="en-US" sz="2800" i="1" dirty="0"/>
              <a:t>Action Plan, </a:t>
            </a:r>
            <a:r>
              <a:rPr lang="en-US" sz="2800" dirty="0"/>
              <a:t>NCWRC, </a:t>
            </a:r>
            <a:r>
              <a:rPr lang="en-US" sz="2800" dirty="0" smtClean="0"/>
              <a:t>2005)</a:t>
            </a:r>
          </a:p>
          <a:p>
            <a:r>
              <a:rPr lang="en-US" sz="2800" dirty="0"/>
              <a:t>Conditions of our forests directly affect </a:t>
            </a:r>
            <a:r>
              <a:rPr lang="en-US" sz="2800" dirty="0" err="1"/>
              <a:t>nonforested</a:t>
            </a:r>
            <a:r>
              <a:rPr lang="en-US" sz="2800" dirty="0"/>
              <a:t> ecosystems that are critical for wildlife</a:t>
            </a:r>
            <a:r>
              <a:rPr lang="en-US" sz="2800" dirty="0" smtClean="0"/>
              <a:t>, such </a:t>
            </a:r>
            <a:r>
              <a:rPr lang="en-US" sz="2800" dirty="0"/>
              <a:t>as aquatic species.</a:t>
            </a:r>
          </a:p>
          <a:p>
            <a:r>
              <a:rPr lang="en-US" sz="2800" dirty="0" smtClean="0"/>
              <a:t>Extensive </a:t>
            </a:r>
            <a:r>
              <a:rPr lang="en-US" sz="2800" dirty="0"/>
              <a:t>knowledge of forests and wildlife species, and their threats, puts North Carolina in </a:t>
            </a:r>
            <a:r>
              <a:rPr lang="en-US" sz="2800" dirty="0" smtClean="0"/>
              <a:t>a position </a:t>
            </a:r>
            <a:r>
              <a:rPr lang="en-US" sz="2800" dirty="0"/>
              <a:t>to actively address the decline of forest ecosystems and the wildlife species </a:t>
            </a:r>
            <a:r>
              <a:rPr lang="en-US" sz="2800" dirty="0" smtClean="0"/>
              <a:t>that depend </a:t>
            </a:r>
            <a:r>
              <a:rPr lang="en-US" sz="2800" dirty="0"/>
              <a:t>on them</a:t>
            </a:r>
            <a:r>
              <a:rPr lang="en-US" sz="2800" dirty="0" smtClean="0"/>
              <a:t>.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35696" y="0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Locally Responsive. Globally </a:t>
            </a:r>
            <a:r>
              <a:rPr lang="en-US" b="1" dirty="0" smtClean="0">
                <a:solidFill>
                  <a:srgbClr val="FF0000"/>
                </a:solidFill>
              </a:rPr>
              <a:t>Engaged.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9036496" cy="1484784"/>
          </a:xfrm>
        </p:spPr>
        <p:txBody>
          <a:bodyPr>
            <a:normAutofit/>
          </a:bodyPr>
          <a:lstStyle/>
          <a:p>
            <a:r>
              <a:rPr lang="en-US" sz="8800" b="1" dirty="0"/>
              <a:t>Goal 5</a:t>
            </a:r>
            <a:r>
              <a:rPr lang="en-US" sz="8800" b="1" dirty="0" smtClean="0"/>
              <a:t>.</a:t>
            </a:r>
            <a:endParaRPr lang="es-ES" sz="8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835696" y="1988840"/>
            <a:ext cx="7308304" cy="4526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b="1" dirty="0" smtClean="0"/>
              <a:t>Increase </a:t>
            </a:r>
            <a:r>
              <a:rPr lang="en-US" sz="7200" b="1" dirty="0"/>
              <a:t>and enhance forest fish and wildlife habitat.</a:t>
            </a:r>
            <a:endParaRPr lang="es-ES" sz="72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35696" y="15359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Locally Responsive. Globally </a:t>
            </a:r>
            <a:r>
              <a:rPr lang="en-US" b="1" dirty="0" smtClean="0">
                <a:solidFill>
                  <a:srgbClr val="FF0000"/>
                </a:solidFill>
              </a:rPr>
              <a:t>Engaged.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90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9036496" cy="1484784"/>
          </a:xfrm>
        </p:spPr>
        <p:txBody>
          <a:bodyPr>
            <a:normAutofit/>
          </a:bodyPr>
          <a:lstStyle/>
          <a:p>
            <a:r>
              <a:rPr lang="en-US" sz="4000" b="1" dirty="0"/>
              <a:t>Goal 5.—Increase and enhance forest fish and wildlife habitat.</a:t>
            </a:r>
            <a:endParaRPr lang="es-E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331640" y="1700808"/>
            <a:ext cx="7812360" cy="4814416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5.1</a:t>
            </a:r>
            <a:r>
              <a:rPr lang="en-US" sz="2800" dirty="0"/>
              <a:t>.—</a:t>
            </a:r>
            <a:r>
              <a:rPr lang="en-US" sz="2800" b="1" dirty="0"/>
              <a:t>Protect and conserve </a:t>
            </a:r>
            <a:r>
              <a:rPr lang="en-US" sz="2800" dirty="0"/>
              <a:t>priority forest fish and wildlife </a:t>
            </a:r>
            <a:r>
              <a:rPr lang="en-US" sz="2800" dirty="0" smtClean="0"/>
              <a:t>habitat</a:t>
            </a:r>
          </a:p>
          <a:p>
            <a:r>
              <a:rPr lang="en-US" sz="2800" dirty="0"/>
              <a:t>5.2.—</a:t>
            </a:r>
            <a:r>
              <a:rPr lang="en-US" sz="2800" b="1" dirty="0"/>
              <a:t>Restore and actively manage </a:t>
            </a:r>
            <a:r>
              <a:rPr lang="en-US" sz="2800" dirty="0"/>
              <a:t>forests to benefit priority fish and </a:t>
            </a:r>
            <a:r>
              <a:rPr lang="en-US" sz="2800" dirty="0" smtClean="0"/>
              <a:t>wildlife habitats</a:t>
            </a:r>
          </a:p>
          <a:p>
            <a:r>
              <a:rPr lang="en-US" sz="2800" dirty="0"/>
              <a:t>5.3.—Promote the </a:t>
            </a:r>
            <a:r>
              <a:rPr lang="en-US" sz="2800" b="1" dirty="0"/>
              <a:t>restoration and conservation of </a:t>
            </a:r>
            <a:r>
              <a:rPr lang="en-US" sz="2800" b="1" dirty="0" smtClean="0"/>
              <a:t>declining </a:t>
            </a:r>
            <a:r>
              <a:rPr lang="en-US" sz="2800" b="1" dirty="0"/>
              <a:t>tree</a:t>
            </a:r>
            <a:r>
              <a:rPr lang="en-US" sz="2800" dirty="0"/>
              <a:t> species and </a:t>
            </a:r>
            <a:r>
              <a:rPr lang="en-US" sz="2800" dirty="0" smtClean="0"/>
              <a:t>forest ecosystems</a:t>
            </a:r>
          </a:p>
          <a:p>
            <a:r>
              <a:rPr lang="en-US" sz="2800" dirty="0"/>
              <a:t>5.4.—</a:t>
            </a:r>
            <a:r>
              <a:rPr lang="en-US" sz="2800" b="1" dirty="0"/>
              <a:t>Educate</a:t>
            </a:r>
            <a:r>
              <a:rPr lang="en-US" sz="2800" dirty="0"/>
              <a:t> natural resource professionals, the general public, landowners, and </a:t>
            </a:r>
            <a:r>
              <a:rPr lang="en-US" sz="2800" dirty="0" smtClean="0"/>
              <a:t>K-12 </a:t>
            </a:r>
            <a:r>
              <a:rPr lang="en-US" sz="2800" dirty="0"/>
              <a:t>schoolchildren about </a:t>
            </a:r>
            <a:r>
              <a:rPr lang="en-US" sz="2800" b="1" dirty="0"/>
              <a:t>forestland conservation, restoration, and management</a:t>
            </a:r>
            <a:r>
              <a:rPr lang="en-US" sz="2800" dirty="0"/>
              <a:t>, and </a:t>
            </a:r>
            <a:r>
              <a:rPr lang="en-US" sz="2800" b="1" dirty="0"/>
              <a:t>the </a:t>
            </a:r>
            <a:r>
              <a:rPr lang="en-US" sz="2800" b="1" dirty="0" smtClean="0"/>
              <a:t>value </a:t>
            </a:r>
            <a:r>
              <a:rPr lang="en-US" sz="2800" dirty="0" smtClean="0"/>
              <a:t>of </a:t>
            </a:r>
            <a:r>
              <a:rPr lang="en-US" sz="2800" dirty="0"/>
              <a:t>forests for fish and wildlife habitat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35696" y="-2958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Locally Responsive. Globally </a:t>
            </a:r>
            <a:r>
              <a:rPr lang="en-US" b="1" dirty="0" smtClean="0">
                <a:solidFill>
                  <a:srgbClr val="FF0000"/>
                </a:solidFill>
              </a:rPr>
              <a:t>Engaged.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144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28600"/>
            <a:ext cx="7344816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WHAT’s HAPPENING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844824"/>
            <a:ext cx="6779096" cy="4281339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NEW SWAP PLAN UNDERWAY</a:t>
            </a:r>
          </a:p>
          <a:p>
            <a:r>
              <a:rPr lang="en-US" sz="2800" b="1" dirty="0" smtClean="0"/>
              <a:t>FOCUS ON CLIMATE CHANGE</a:t>
            </a:r>
          </a:p>
          <a:p>
            <a:r>
              <a:rPr lang="en-US" sz="2800" b="1" dirty="0" smtClean="0"/>
              <a:t>KEY ECOSYSTEMS AT RISK FOCUS</a:t>
            </a:r>
          </a:p>
          <a:p>
            <a:pPr lvl="1"/>
            <a:r>
              <a:rPr lang="en-US" sz="2800" b="1" dirty="0" smtClean="0"/>
              <a:t>High Altitude forests</a:t>
            </a:r>
          </a:p>
          <a:p>
            <a:pPr lvl="1"/>
            <a:r>
              <a:rPr lang="en-US" sz="2800" b="1" dirty="0" smtClean="0"/>
              <a:t>Coastal/ Maritime Ecosystems</a:t>
            </a:r>
          </a:p>
          <a:p>
            <a:pPr lvl="1"/>
            <a:r>
              <a:rPr lang="en-US" sz="2800" b="1" dirty="0" smtClean="0"/>
              <a:t>Cold Water</a:t>
            </a:r>
          </a:p>
          <a:p>
            <a:pPr lvl="1"/>
            <a:r>
              <a:rPr lang="en-US" sz="2800" b="1" dirty="0" smtClean="0"/>
              <a:t>Aquatic  Systems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35696" y="15712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Locally Responsive. Globally </a:t>
            </a:r>
            <a:r>
              <a:rPr lang="en-US" b="1" dirty="0" smtClean="0">
                <a:solidFill>
                  <a:srgbClr val="FF0000"/>
                </a:solidFill>
              </a:rPr>
              <a:t>Engaged.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007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628800"/>
            <a:ext cx="7560840" cy="4743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Actively Manage Forests for Wildlife/Fish Habitat</a:t>
            </a:r>
          </a:p>
          <a:p>
            <a:r>
              <a:rPr lang="en-US" sz="2800" dirty="0" smtClean="0"/>
              <a:t>Include Habitat/Management  Information in Basic Stewardship Plans</a:t>
            </a:r>
          </a:p>
          <a:p>
            <a:r>
              <a:rPr lang="en-US" sz="3200" b="1" dirty="0" smtClean="0"/>
              <a:t>Restore </a:t>
            </a:r>
            <a:r>
              <a:rPr lang="en-US" sz="3200" b="1" dirty="0"/>
              <a:t>and </a:t>
            </a:r>
            <a:r>
              <a:rPr lang="en-US" sz="3200" b="1" dirty="0" smtClean="0"/>
              <a:t>conserve </a:t>
            </a:r>
            <a:r>
              <a:rPr lang="en-US" sz="3200" b="1" dirty="0"/>
              <a:t>declining tree</a:t>
            </a:r>
            <a:r>
              <a:rPr lang="en-US" sz="3200" dirty="0"/>
              <a:t> </a:t>
            </a:r>
            <a:r>
              <a:rPr lang="en-US" sz="3200" b="1" dirty="0"/>
              <a:t>species and forest ecosystems</a:t>
            </a:r>
            <a:endParaRPr lang="en-US" sz="2800" b="1" dirty="0" smtClean="0"/>
          </a:p>
          <a:p>
            <a:r>
              <a:rPr lang="en-US" sz="2800" b="1" dirty="0" smtClean="0"/>
              <a:t>Educate</a:t>
            </a:r>
            <a:r>
              <a:rPr lang="en-US" sz="2800" dirty="0" smtClean="0"/>
              <a:t> the public/professional/landowners </a:t>
            </a:r>
            <a:r>
              <a:rPr lang="en-US" sz="3200" dirty="0" smtClean="0"/>
              <a:t>about </a:t>
            </a:r>
            <a:r>
              <a:rPr lang="en-US" sz="3200" b="1" dirty="0"/>
              <a:t>forestland conservation, restoration, and management</a:t>
            </a:r>
            <a:r>
              <a:rPr lang="en-US" sz="3200" dirty="0"/>
              <a:t>, and </a:t>
            </a:r>
            <a:r>
              <a:rPr lang="en-US" sz="3200" b="1" dirty="0" smtClean="0"/>
              <a:t>value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35696" y="15359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Locally Responsive. Globally </a:t>
            </a:r>
            <a:r>
              <a:rPr lang="en-US" b="1" dirty="0" smtClean="0">
                <a:solidFill>
                  <a:srgbClr val="FF0000"/>
                </a:solidFill>
              </a:rPr>
              <a:t>Engaged.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079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3" y="333375"/>
            <a:ext cx="7128793" cy="1143000"/>
          </a:xfrm>
        </p:spPr>
        <p:txBody>
          <a:bodyPr/>
          <a:lstStyle/>
          <a:p>
            <a:pPr algn="ctr"/>
            <a:r>
              <a:rPr lang="es-UY" dirty="0" err="1" smtClean="0"/>
              <a:t>Questions</a:t>
            </a:r>
            <a:r>
              <a:rPr lang="es-UY" dirty="0" smtClean="0"/>
              <a:t>?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8195" name="Picture 3" descr="C:\Documents and Settings\DFR USER\Local Settings\Temporary Internet Files\Content.IE5\PPQSMJAP\MC9003319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548680"/>
            <a:ext cx="588004" cy="576064"/>
          </a:xfrm>
          <a:prstGeom prst="rect">
            <a:avLst/>
          </a:prstGeom>
          <a:noFill/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7" y="1700808"/>
            <a:ext cx="5904656" cy="482052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4276" y="6372600"/>
            <a:ext cx="1599724" cy="485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28725" cy="2000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22585" y="0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Locally Responsive. Globally Engaged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1191</TotalTime>
  <Words>331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</vt:lpstr>
      <vt:lpstr>Slide 1</vt:lpstr>
      <vt:lpstr>FOREST WILDLIFE HABITAT</vt:lpstr>
      <vt:lpstr>WHAT WE KNOW</vt:lpstr>
      <vt:lpstr>Goal 5.</vt:lpstr>
      <vt:lpstr>Goal 5.—Increase and enhance forest fish and wildlife habitat.</vt:lpstr>
      <vt:lpstr>WHAT’s HAPPENING NOW</vt:lpstr>
      <vt:lpstr>What Can You Do</vt:lpstr>
      <vt:lpstr>Questions?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bdnew</cp:lastModifiedBy>
  <cp:revision>103</cp:revision>
  <dcterms:created xsi:type="dcterms:W3CDTF">2010-05-23T14:28:12Z</dcterms:created>
  <dcterms:modified xsi:type="dcterms:W3CDTF">2010-10-18T18:32:37Z</dcterms:modified>
</cp:coreProperties>
</file>