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6" r:id="rId6"/>
    <p:sldId id="260" r:id="rId7"/>
    <p:sldId id="261" r:id="rId8"/>
    <p:sldId id="262" r:id="rId9"/>
    <p:sldId id="263" r:id="rId10"/>
    <p:sldId id="265"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BC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797" y="-62"/>
      </p:cViewPr>
      <p:guideLst>
        <p:guide orient="horz" pos="1680"/>
        <p:guide orient="horz" pos="1104"/>
        <p:guide orient="horz" pos="3984"/>
        <p:guide orient="horz" pos="240"/>
        <p:guide pos="5759"/>
        <p:guide/>
        <p:guide pos="2880"/>
        <p:guide pos="5040"/>
        <p:guide pos="7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4CC97FD-0081-44A1-9D75-08B46D3A9EDA}" type="datetimeFigureOut">
              <a:rPr lang="en-US" smtClean="0"/>
              <a:pPr/>
              <a:t>10/19/2010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0840FAF-7B47-4D09-BBBA-645646B1D2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840FAF-7B47-4D09-BBBA-645646B1D2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4BC9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28600"/>
            <a:ext cx="9142413"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219200"/>
          </a:xfr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4B0A8-1F46-4568-9379-0F14FF3E18E0}" type="datetimeFigureOut">
              <a:rPr lang="en-US" smtClean="0"/>
              <a:pPr/>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9469F-323E-4C64-8411-677238AC63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BC9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4B0A8-1F46-4568-9379-0F14FF3E18E0}" type="datetimeFigureOut">
              <a:rPr lang="en-US" smtClean="0"/>
              <a:pPr/>
              <a:t>10/19/2010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9469F-323E-4C64-8411-677238AC63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52400"/>
            <a:ext cx="7620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ideal tree street.jpg"/>
          <p:cNvPicPr>
            <a:picLocks noChangeArrowheads="1"/>
          </p:cNvPicPr>
          <p:nvPr/>
        </p:nvPicPr>
        <p:blipFill>
          <a:blip r:embed="rId3" cstate="screen"/>
          <a:srcRect/>
          <a:stretch>
            <a:fillRect/>
          </a:stretch>
        </p:blipFill>
        <p:spPr bwMode="auto">
          <a:xfrm>
            <a:off x="4876800" y="2438400"/>
            <a:ext cx="1371600" cy="914400"/>
          </a:xfrm>
          <a:prstGeom prst="rect">
            <a:avLst/>
          </a:prstGeom>
          <a:noFill/>
        </p:spPr>
      </p:pic>
      <p:pic>
        <p:nvPicPr>
          <p:cNvPr id="5" name="Picture 6" descr="DSCN0053.JPG"/>
          <p:cNvPicPr>
            <a:picLocks noChangeArrowheads="1"/>
          </p:cNvPicPr>
          <p:nvPr/>
        </p:nvPicPr>
        <p:blipFill>
          <a:blip r:embed="rId4" cstate="screen"/>
          <a:srcRect/>
          <a:stretch>
            <a:fillRect/>
          </a:stretch>
        </p:blipFill>
        <p:spPr bwMode="auto">
          <a:xfrm>
            <a:off x="2133600" y="3352800"/>
            <a:ext cx="1371600" cy="914400"/>
          </a:xfrm>
          <a:prstGeom prst="rect">
            <a:avLst/>
          </a:prstGeom>
          <a:noFill/>
        </p:spPr>
      </p:pic>
      <p:pic>
        <p:nvPicPr>
          <p:cNvPr id="6" name="Picture 8" descr="DSCN1070.JPG"/>
          <p:cNvPicPr>
            <a:picLocks noChangeArrowheads="1"/>
          </p:cNvPicPr>
          <p:nvPr/>
        </p:nvPicPr>
        <p:blipFill>
          <a:blip r:embed="rId5" cstate="screen"/>
          <a:srcRect/>
          <a:stretch>
            <a:fillRect/>
          </a:stretch>
        </p:blipFill>
        <p:spPr bwMode="auto">
          <a:xfrm>
            <a:off x="3505200" y="3352800"/>
            <a:ext cx="1371600" cy="914400"/>
          </a:xfrm>
          <a:prstGeom prst="rect">
            <a:avLst/>
          </a:prstGeom>
          <a:noFill/>
        </p:spPr>
      </p:pic>
      <p:pic>
        <p:nvPicPr>
          <p:cNvPr id="7" name="Picture 9" descr="tour_photo.JPG"/>
          <p:cNvPicPr>
            <a:picLocks noChangeArrowheads="1"/>
          </p:cNvPicPr>
          <p:nvPr/>
        </p:nvPicPr>
        <p:blipFill>
          <a:blip r:embed="rId6" cstate="screen"/>
          <a:srcRect/>
          <a:stretch>
            <a:fillRect/>
          </a:stretch>
        </p:blipFill>
        <p:spPr bwMode="auto">
          <a:xfrm>
            <a:off x="4876800" y="3352800"/>
            <a:ext cx="1371600" cy="914400"/>
          </a:xfrm>
          <a:prstGeom prst="rect">
            <a:avLst/>
          </a:prstGeom>
          <a:noFill/>
        </p:spPr>
      </p:pic>
      <p:pic>
        <p:nvPicPr>
          <p:cNvPr id="8" name="Picture 3" descr="4 months vegetative growth after April 01 burn.JPG"/>
          <p:cNvPicPr>
            <a:picLocks noChangeArrowheads="1"/>
          </p:cNvPicPr>
          <p:nvPr/>
        </p:nvPicPr>
        <p:blipFill>
          <a:blip r:embed="rId7" cstate="screen"/>
          <a:srcRect/>
          <a:stretch>
            <a:fillRect/>
          </a:stretch>
        </p:blipFill>
        <p:spPr bwMode="auto">
          <a:xfrm>
            <a:off x="2133600" y="2438400"/>
            <a:ext cx="1371600" cy="914400"/>
          </a:xfrm>
          <a:prstGeom prst="rect">
            <a:avLst/>
          </a:prstGeom>
          <a:noFill/>
        </p:spPr>
      </p:pic>
      <p:pic>
        <p:nvPicPr>
          <p:cNvPr id="9" name="Picture 9"/>
          <p:cNvPicPr>
            <a:picLocks noChangeArrowheads="1"/>
          </p:cNvPicPr>
          <p:nvPr/>
        </p:nvPicPr>
        <p:blipFill>
          <a:blip r:embed="rId8" cstate="screen"/>
          <a:srcRect/>
          <a:stretch>
            <a:fillRect/>
          </a:stretch>
        </p:blipFill>
        <p:spPr bwMode="auto">
          <a:xfrm>
            <a:off x="3505200" y="2438400"/>
            <a:ext cx="1371600" cy="914400"/>
          </a:xfrm>
          <a:prstGeom prst="rect">
            <a:avLst/>
          </a:prstGeom>
          <a:noFill/>
        </p:spPr>
      </p:pic>
      <p:pic>
        <p:nvPicPr>
          <p:cNvPr id="10" name="Picture 2" descr="Marsh Salterpath NC (2).JPG"/>
          <p:cNvPicPr>
            <a:picLocks noChangeArrowheads="1"/>
          </p:cNvPicPr>
          <p:nvPr/>
        </p:nvPicPr>
        <p:blipFill>
          <a:blip r:embed="rId9" cstate="screen"/>
          <a:srcRect/>
          <a:stretch>
            <a:fillRect/>
          </a:stretch>
        </p:blipFill>
        <p:spPr bwMode="auto">
          <a:xfrm>
            <a:off x="6243561" y="2438400"/>
            <a:ext cx="1371600" cy="914400"/>
          </a:xfrm>
          <a:prstGeom prst="rect">
            <a:avLst/>
          </a:prstGeom>
          <a:noFill/>
        </p:spPr>
      </p:pic>
      <p:sp>
        <p:nvSpPr>
          <p:cNvPr id="11" name="Text Box 2"/>
          <p:cNvSpPr txBox="1">
            <a:spLocks noChangeArrowheads="1"/>
          </p:cNvSpPr>
          <p:nvPr/>
        </p:nvSpPr>
        <p:spPr bwMode="auto">
          <a:xfrm>
            <a:off x="0" y="152400"/>
            <a:ext cx="7615161" cy="1371600"/>
          </a:xfrm>
          <a:prstGeom prst="rect">
            <a:avLst/>
          </a:prstGeom>
          <a:noFill/>
          <a:ln w="9525">
            <a:noFill/>
            <a:miter lim="800000"/>
            <a:headEnd/>
            <a:tailEnd/>
          </a:ln>
        </p:spPr>
        <p:txBody>
          <a:bodyPr vert="horz" wrap="square" lIns="28209" tIns="28209" rIns="28209" bIns="28209" numCol="1" anchor="t" anchorCtr="0" compatLnSpc="1">
            <a:prstTxWarp prst="textNoShape">
              <a:avLst/>
            </a:prstTxWarp>
          </a:bodyPr>
          <a:lstStyle/>
          <a:p>
            <a:pPr lvl="1" algn="r" fontAlgn="base">
              <a:spcBef>
                <a:spcPct val="0"/>
              </a:spcBef>
              <a:spcAft>
                <a:spcPct val="0"/>
              </a:spcAft>
            </a:pPr>
            <a:r>
              <a:rPr lang="en-US" sz="2800" b="1" dirty="0">
                <a:solidFill>
                  <a:srgbClr val="FFFFFF"/>
                </a:solidFill>
                <a:latin typeface="Times New Roman" pitchFamily="18" charset="0"/>
              </a:rPr>
              <a:t>North Carolina’s Forest Resources Assessment</a:t>
            </a:r>
          </a:p>
          <a:p>
            <a:pPr lvl="1" algn="r" fontAlgn="base">
              <a:spcBef>
                <a:spcPts val="100"/>
              </a:spcBef>
              <a:spcAft>
                <a:spcPts val="100"/>
              </a:spcAft>
            </a:pPr>
            <a:r>
              <a:rPr lang="en-US" dirty="0">
                <a:solidFill>
                  <a:srgbClr val="FFFFFF"/>
                </a:solidFill>
                <a:latin typeface="Times New Roman" pitchFamily="18" charset="0"/>
              </a:rPr>
              <a:t>A statewide analysis of the past, current and projected </a:t>
            </a:r>
            <a:r>
              <a:rPr lang="en-US" dirty="0" smtClean="0">
                <a:solidFill>
                  <a:srgbClr val="FFFFFF"/>
                </a:solidFill>
                <a:latin typeface="Times New Roman" pitchFamily="18" charset="0"/>
              </a:rPr>
              <a:t>future</a:t>
            </a:r>
          </a:p>
          <a:p>
            <a:pPr lvl="1" algn="r" fontAlgn="base">
              <a:spcBef>
                <a:spcPts val="100"/>
              </a:spcBef>
              <a:spcAft>
                <a:spcPts val="100"/>
              </a:spcAft>
            </a:pPr>
            <a:r>
              <a:rPr lang="en-US" dirty="0" smtClean="0">
                <a:solidFill>
                  <a:srgbClr val="FFFFFF"/>
                </a:solidFill>
                <a:latin typeface="Times New Roman" pitchFamily="18" charset="0"/>
              </a:rPr>
              <a:t>conditions </a:t>
            </a:r>
            <a:r>
              <a:rPr lang="en-US" dirty="0">
                <a:solidFill>
                  <a:srgbClr val="FFFFFF"/>
                </a:solidFill>
                <a:latin typeface="Times New Roman" pitchFamily="18" charset="0"/>
              </a:rPr>
              <a:t>of North Carolina’s forest resources</a:t>
            </a:r>
            <a:endParaRPr lang="en-US" b="1" dirty="0">
              <a:solidFill>
                <a:srgbClr val="FFFFFF"/>
              </a:solidFill>
              <a:latin typeface="Times New Roman" pitchFamily="18" charset="0"/>
            </a:endParaRPr>
          </a:p>
          <a:p>
            <a:pPr lvl="1" algn="r" fontAlgn="base">
              <a:spcBef>
                <a:spcPct val="0"/>
              </a:spcBef>
              <a:spcAft>
                <a:spcPts val="309"/>
              </a:spcAft>
            </a:pPr>
            <a:r>
              <a:rPr lang="en-US" b="1" dirty="0">
                <a:solidFill>
                  <a:srgbClr val="FFFFFF"/>
                </a:solidFill>
                <a:latin typeface="Times New Roman" pitchFamily="18" charset="0"/>
              </a:rPr>
              <a:t>2010</a:t>
            </a:r>
            <a:endParaRPr lang="en-US" dirty="0">
              <a:latin typeface="Arial" pitchFamily="34" charset="0"/>
            </a:endParaRPr>
          </a:p>
        </p:txBody>
      </p:sp>
      <p:pic>
        <p:nvPicPr>
          <p:cNvPr id="12" name="Picture 14" descr="1.7_burning.jpg"/>
          <p:cNvPicPr>
            <a:picLocks noChangeArrowheads="1"/>
          </p:cNvPicPr>
          <p:nvPr/>
        </p:nvPicPr>
        <p:blipFill>
          <a:blip r:embed="rId10" cstate="screen"/>
          <a:srcRect/>
          <a:stretch>
            <a:fillRect/>
          </a:stretch>
        </p:blipFill>
        <p:spPr bwMode="auto">
          <a:xfrm>
            <a:off x="2133600" y="1524000"/>
            <a:ext cx="1371600" cy="914400"/>
          </a:xfrm>
          <a:prstGeom prst="rect">
            <a:avLst/>
          </a:prstGeom>
          <a:noFill/>
        </p:spPr>
      </p:pic>
      <p:pic>
        <p:nvPicPr>
          <p:cNvPr id="13" name="Picture 13" descr="PA220002.JPG"/>
          <p:cNvPicPr>
            <a:picLocks noChangeArrowheads="1"/>
          </p:cNvPicPr>
          <p:nvPr/>
        </p:nvPicPr>
        <p:blipFill>
          <a:blip r:embed="rId11" cstate="screen"/>
          <a:srcRect/>
          <a:stretch>
            <a:fillRect/>
          </a:stretch>
        </p:blipFill>
        <p:spPr bwMode="auto">
          <a:xfrm>
            <a:off x="3505200" y="1524000"/>
            <a:ext cx="1371600" cy="914400"/>
          </a:xfrm>
          <a:prstGeom prst="rect">
            <a:avLst/>
          </a:prstGeom>
          <a:noFill/>
        </p:spPr>
      </p:pic>
      <p:pic>
        <p:nvPicPr>
          <p:cNvPr id="14" name="Picture 7" descr="DSCN1234.JPG"/>
          <p:cNvPicPr>
            <a:picLocks noChangeArrowheads="1"/>
          </p:cNvPicPr>
          <p:nvPr/>
        </p:nvPicPr>
        <p:blipFill>
          <a:blip r:embed="rId12" cstate="screen"/>
          <a:srcRect/>
          <a:stretch>
            <a:fillRect/>
          </a:stretch>
        </p:blipFill>
        <p:spPr bwMode="auto">
          <a:xfrm>
            <a:off x="4876800" y="1524000"/>
            <a:ext cx="1371600" cy="914400"/>
          </a:xfrm>
          <a:prstGeom prst="rect">
            <a:avLst/>
          </a:prstGeom>
          <a:noFill/>
        </p:spPr>
      </p:pic>
      <p:pic>
        <p:nvPicPr>
          <p:cNvPr id="15" name="Picture 11" descr="deer 1.jpg"/>
          <p:cNvPicPr>
            <a:picLocks noChangeArrowheads="1"/>
          </p:cNvPicPr>
          <p:nvPr/>
        </p:nvPicPr>
        <p:blipFill>
          <a:blip r:embed="rId13" cstate="screen"/>
          <a:srcRect/>
          <a:stretch>
            <a:fillRect/>
          </a:stretch>
        </p:blipFill>
        <p:spPr bwMode="auto">
          <a:xfrm>
            <a:off x="6243561" y="1524000"/>
            <a:ext cx="1371600" cy="914400"/>
          </a:xfrm>
          <a:prstGeom prst="rect">
            <a:avLst/>
          </a:prstGeom>
          <a:noFill/>
        </p:spPr>
      </p:pic>
      <p:pic>
        <p:nvPicPr>
          <p:cNvPr id="16" name="Picture 15" descr="nc_dfr_shield_v11_2_color.emf"/>
          <p:cNvPicPr>
            <a:picLocks noChangeAspect="1"/>
          </p:cNvPicPr>
          <p:nvPr/>
        </p:nvPicPr>
        <p:blipFill>
          <a:blip r:embed="rId14" cstate="screen"/>
          <a:stretch>
            <a:fillRect/>
          </a:stretch>
        </p:blipFill>
        <p:spPr>
          <a:xfrm>
            <a:off x="6538210" y="3412760"/>
            <a:ext cx="832261" cy="849116"/>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381000" y="4267200"/>
            <a:ext cx="8229600" cy="2246769"/>
          </a:xfrm>
          <a:prstGeom prst="rect">
            <a:avLst/>
          </a:prstGeom>
          <a:noFill/>
        </p:spPr>
        <p:txBody>
          <a:bodyPr wrap="square" rtlCol="0">
            <a:spAutoFit/>
          </a:bodyPr>
          <a:lstStyle/>
          <a:p>
            <a:pPr algn="ctr"/>
            <a:r>
              <a:rPr lang="en-US" sz="2800" b="1" i="1" u="sng" dirty="0" smtClean="0"/>
              <a:t>GOAL 6</a:t>
            </a:r>
          </a:p>
          <a:p>
            <a:pPr algn="ctr"/>
            <a:r>
              <a:rPr lang="en-US" sz="2800" i="1" dirty="0" smtClean="0"/>
              <a:t>Manage, conserve, restore, and enhance forestlands important to current and future supplies of clean water for economic, social, and ecological uses.</a:t>
            </a:r>
          </a:p>
          <a:p>
            <a:pPr algn="ctr"/>
            <a:r>
              <a:rPr lang="en-US" sz="2800" b="1" i="1" u="sng" dirty="0" smtClean="0"/>
              <a:t>Assessment Chapter 4f:  page 187 -- 197</a:t>
            </a:r>
            <a:endParaRPr lang="en-US" sz="2800" b="1" i="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propose to do?</a:t>
            </a:r>
            <a:endParaRPr lang="en-US" dirty="0"/>
          </a:p>
        </p:txBody>
      </p:sp>
      <p:sp>
        <p:nvSpPr>
          <p:cNvPr id="3" name="Content Placeholder 2"/>
          <p:cNvSpPr>
            <a:spLocks noGrp="1"/>
          </p:cNvSpPr>
          <p:nvPr>
            <p:ph idx="1"/>
          </p:nvPr>
        </p:nvSpPr>
        <p:spPr>
          <a:xfrm>
            <a:off x="0" y="1600200"/>
            <a:ext cx="9144000" cy="5105400"/>
          </a:xfrm>
        </p:spPr>
        <p:txBody>
          <a:bodyPr>
            <a:noAutofit/>
          </a:bodyPr>
          <a:lstStyle/>
          <a:p>
            <a:pPr algn="ctr">
              <a:spcBef>
                <a:spcPts val="0"/>
              </a:spcBef>
              <a:buNone/>
            </a:pPr>
            <a:r>
              <a:rPr lang="en-US" b="1" u="sng" dirty="0" smtClean="0"/>
              <a:t>Ch.5d, Goal 6 Objectives &amp; Strategies: pg 332 – 338 </a:t>
            </a:r>
          </a:p>
          <a:p>
            <a:pPr algn="ctr">
              <a:buNone/>
            </a:pPr>
            <a:r>
              <a:rPr lang="en-US" sz="2400" b="1" dirty="0" smtClean="0"/>
              <a:t>GOAL 6 – Manage, conserve, restore, and enhance forestlands important to current and future supplies of clean water for economic, social, and ecological uses.</a:t>
            </a:r>
          </a:p>
          <a:p>
            <a:pPr>
              <a:buNone/>
            </a:pPr>
            <a:r>
              <a:rPr lang="en-US" sz="2000" b="1" dirty="0" smtClean="0"/>
              <a:t> </a:t>
            </a:r>
          </a:p>
          <a:p>
            <a:pPr>
              <a:buNone/>
            </a:pPr>
            <a:r>
              <a:rPr lang="en-US" sz="2000" b="1" u="sng" dirty="0" smtClean="0"/>
              <a:t>Objective 6.1</a:t>
            </a:r>
            <a:r>
              <a:rPr lang="en-US" sz="2000" b="1" dirty="0" smtClean="0"/>
              <a:t>. – Increase implementation of forestry BMPs and compliance with water-quality regulations.</a:t>
            </a:r>
          </a:p>
          <a:p>
            <a:pPr>
              <a:buNone/>
            </a:pPr>
            <a:r>
              <a:rPr lang="en-US" sz="2000" b="1" u="sng" dirty="0" smtClean="0"/>
              <a:t>Objective 6.2. </a:t>
            </a:r>
            <a:r>
              <a:rPr lang="en-US" sz="2000" b="1" dirty="0" smtClean="0"/>
              <a:t>– Retain or increase the area of forestland within priority watersheds.</a:t>
            </a:r>
          </a:p>
          <a:p>
            <a:pPr>
              <a:buNone/>
            </a:pPr>
            <a:r>
              <a:rPr lang="en-US" sz="2000" b="1" u="sng" dirty="0" smtClean="0"/>
              <a:t>Objective 6.3. </a:t>
            </a:r>
            <a:r>
              <a:rPr lang="en-US" sz="2000" b="1" dirty="0" smtClean="0"/>
              <a:t>– Conduct education and outreach on the relationships between forests and water resources.</a:t>
            </a:r>
          </a:p>
          <a:p>
            <a:pPr>
              <a:buNone/>
            </a:pPr>
            <a:r>
              <a:rPr lang="en-US" sz="2000" b="1" u="sng" dirty="0" smtClean="0"/>
              <a:t>Objective 6.4. </a:t>
            </a:r>
            <a:r>
              <a:rPr lang="en-US" sz="2000" b="1" dirty="0" smtClean="0"/>
              <a:t>– Offer landowners technical assistance that incorporates water-resource management with forest management.</a:t>
            </a:r>
          </a:p>
        </p:txBody>
      </p:sp>
      <p:pic>
        <p:nvPicPr>
          <p:cNvPr id="4" name="Picture 3" descr="water_drop4_revised.png"/>
          <p:cNvPicPr>
            <a:picLocks noChangeAspect="1"/>
          </p:cNvPicPr>
          <p:nvPr/>
        </p:nvPicPr>
        <p:blipFill>
          <a:blip r:embed="rId3" cstate="screen"/>
          <a:stretch>
            <a:fillRect/>
          </a:stretch>
        </p:blipFill>
        <p:spPr>
          <a:xfrm>
            <a:off x="7848600" y="457200"/>
            <a:ext cx="1143000" cy="748315"/>
          </a:xfrm>
          <a:prstGeom prst="rect">
            <a:avLst/>
          </a:prstGeom>
        </p:spPr>
      </p:pic>
      <p:sp>
        <p:nvSpPr>
          <p:cNvPr id="5" name="TextBox 4"/>
          <p:cNvSpPr txBox="1"/>
          <p:nvPr/>
        </p:nvSpPr>
        <p:spPr>
          <a:xfrm>
            <a:off x="1" y="196334"/>
            <a:ext cx="914400" cy="369332"/>
          </a:xfrm>
          <a:prstGeom prst="rect">
            <a:avLst/>
          </a:prstGeom>
          <a:noFill/>
        </p:spPr>
        <p:txBody>
          <a:bodyPr wrap="square" rtlCol="0">
            <a:spAutoFit/>
          </a:bodyPr>
          <a:lstStyle/>
          <a:p>
            <a:r>
              <a:rPr lang="en-US" i="1" dirty="0" smtClean="0">
                <a:solidFill>
                  <a:schemeClr val="bg1">
                    <a:lumMod val="85000"/>
                  </a:schemeClr>
                </a:solidFill>
              </a:rPr>
              <a:t>Goal 6</a:t>
            </a:r>
            <a:endParaRPr lang="en-US" i="1"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lstStyle/>
          <a:p>
            <a:r>
              <a:rPr lang="en-US" dirty="0" smtClean="0"/>
              <a:t>USFS – </a:t>
            </a:r>
            <a:r>
              <a:rPr lang="en-US" dirty="0" smtClean="0"/>
              <a:t>NASF</a:t>
            </a:r>
            <a:r>
              <a:rPr lang="en-US" dirty="0" smtClean="0"/>
              <a:t> </a:t>
            </a:r>
            <a:r>
              <a:rPr lang="en-US" dirty="0" smtClean="0"/>
              <a:t>Guidance</a:t>
            </a:r>
            <a:endParaRPr lang="en-US" dirty="0"/>
          </a:p>
        </p:txBody>
      </p:sp>
      <p:sp>
        <p:nvSpPr>
          <p:cNvPr id="5" name="TextBox 4"/>
          <p:cNvSpPr txBox="1"/>
          <p:nvPr/>
        </p:nvSpPr>
        <p:spPr>
          <a:xfrm>
            <a:off x="685800" y="1524000"/>
            <a:ext cx="7772400" cy="5016758"/>
          </a:xfrm>
          <a:prstGeom prst="rect">
            <a:avLst/>
          </a:prstGeom>
          <a:noFill/>
        </p:spPr>
        <p:txBody>
          <a:bodyPr wrap="square" rtlCol="0">
            <a:spAutoFit/>
          </a:bodyPr>
          <a:lstStyle/>
          <a:p>
            <a:pPr algn="ctr"/>
            <a:r>
              <a:rPr lang="en-US" sz="4000" b="1" i="1" dirty="0" smtClean="0"/>
              <a:t>“Assessments should identify watersheds where continued forest conservation and management is important to the future supply of clean municipal drinking water, or where restoration or protection activities will improve or restore a critical water source.”</a:t>
            </a:r>
          </a:p>
        </p:txBody>
      </p:sp>
      <p:sp>
        <p:nvSpPr>
          <p:cNvPr id="7" name="TextBox 6"/>
          <p:cNvSpPr txBox="1"/>
          <p:nvPr/>
        </p:nvSpPr>
        <p:spPr>
          <a:xfrm>
            <a:off x="1" y="196334"/>
            <a:ext cx="914400" cy="369332"/>
          </a:xfrm>
          <a:prstGeom prst="rect">
            <a:avLst/>
          </a:prstGeom>
          <a:noFill/>
        </p:spPr>
        <p:txBody>
          <a:bodyPr wrap="square" rtlCol="0">
            <a:spAutoFit/>
          </a:bodyPr>
          <a:lstStyle/>
          <a:p>
            <a:r>
              <a:rPr lang="en-US" i="1" dirty="0" smtClean="0">
                <a:solidFill>
                  <a:schemeClr val="bg1">
                    <a:lumMod val="85000"/>
                  </a:schemeClr>
                </a:solidFill>
              </a:rPr>
              <a:t>Goal 6</a:t>
            </a:r>
            <a:endParaRPr lang="en-US" i="1" dirty="0">
              <a:solidFill>
                <a:schemeClr val="bg1">
                  <a:lumMod val="85000"/>
                </a:schemeClr>
              </a:solidFill>
            </a:endParaRPr>
          </a:p>
        </p:txBody>
      </p:sp>
      <p:pic>
        <p:nvPicPr>
          <p:cNvPr id="8" name="Picture 7" descr="water_drop4_revised.png"/>
          <p:cNvPicPr>
            <a:picLocks noChangeAspect="1"/>
          </p:cNvPicPr>
          <p:nvPr/>
        </p:nvPicPr>
        <p:blipFill>
          <a:blip r:embed="rId3" cstate="screen"/>
          <a:stretch>
            <a:fillRect/>
          </a:stretch>
        </p:blipFill>
        <p:spPr>
          <a:xfrm>
            <a:off x="7848600" y="457200"/>
            <a:ext cx="1143000" cy="7483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152400" y="1447800"/>
            <a:ext cx="8991600" cy="5410200"/>
          </a:xfrm>
        </p:spPr>
        <p:txBody>
          <a:bodyPr>
            <a:noAutofit/>
          </a:bodyPr>
          <a:lstStyle/>
          <a:p>
            <a:pPr>
              <a:spcBef>
                <a:spcPts val="0"/>
              </a:spcBef>
            </a:pPr>
            <a:r>
              <a:rPr lang="en-US" sz="2000" b="1" dirty="0" smtClean="0"/>
              <a:t>NC’s surface water supply watersheds are 60% forested.</a:t>
            </a:r>
          </a:p>
          <a:p>
            <a:pPr>
              <a:spcBef>
                <a:spcPts val="0"/>
              </a:spcBef>
            </a:pPr>
            <a:r>
              <a:rPr lang="en-US" sz="2000" b="1" dirty="0" smtClean="0"/>
              <a:t>Groundwater wellhead protection areas are 36% forested.  </a:t>
            </a:r>
          </a:p>
          <a:p>
            <a:pPr lvl="1"/>
            <a:r>
              <a:rPr lang="en-US" sz="2000" b="1" u="sng" dirty="0" smtClean="0"/>
              <a:t>So What</a:t>
            </a:r>
            <a:r>
              <a:rPr lang="en-US" sz="2000" b="1" dirty="0" smtClean="0"/>
              <a:t>?  Forests and forest management practices play a vital role in sustaining clean, abundant, and affordable supplies of drinking water.</a:t>
            </a:r>
          </a:p>
          <a:p>
            <a:pPr>
              <a:buNone/>
            </a:pPr>
            <a:endParaRPr lang="en-US" sz="2000" b="1" dirty="0" smtClean="0"/>
          </a:p>
          <a:p>
            <a:r>
              <a:rPr lang="en-US" sz="2000" b="1" dirty="0" smtClean="0"/>
              <a:t>Approximately two-thirds of the subwatersheds in NC have less than 70% forest or natural land cover.  </a:t>
            </a:r>
          </a:p>
          <a:p>
            <a:pPr lvl="1"/>
            <a:r>
              <a:rPr lang="en-US" sz="2000" b="1" u="sng" dirty="0" smtClean="0"/>
              <a:t>So What</a:t>
            </a:r>
            <a:r>
              <a:rPr lang="en-US" sz="2000" b="1" dirty="0" smtClean="0"/>
              <a:t>?  Research shows when a watershed’s land cover falls below this threshold percentage, a significant reduction of water quality results.</a:t>
            </a:r>
          </a:p>
          <a:p>
            <a:pPr>
              <a:buNone/>
            </a:pPr>
            <a:endParaRPr lang="en-US" sz="2400" b="1" u="sng" dirty="0" smtClean="0"/>
          </a:p>
          <a:p>
            <a:pPr>
              <a:buNone/>
            </a:pPr>
            <a:r>
              <a:rPr lang="en-US" sz="2400" b="1" u="sng" dirty="0" smtClean="0"/>
              <a:t>CONCLUSION</a:t>
            </a:r>
            <a:r>
              <a:rPr lang="en-US" sz="2400" b="1" dirty="0" smtClean="0"/>
              <a:t>:  Based upon the relatively rapid expansion of urbanizing areas, an emerging opportunity exists to re-evaluate and transform the role that forest management can serve in those subwatersheds that are located across urban, suburban, and rural transition areas.</a:t>
            </a:r>
          </a:p>
        </p:txBody>
      </p:sp>
      <p:sp>
        <p:nvSpPr>
          <p:cNvPr id="5" name="TextBox 4"/>
          <p:cNvSpPr txBox="1"/>
          <p:nvPr/>
        </p:nvSpPr>
        <p:spPr>
          <a:xfrm>
            <a:off x="1" y="196334"/>
            <a:ext cx="914400" cy="369332"/>
          </a:xfrm>
          <a:prstGeom prst="rect">
            <a:avLst/>
          </a:prstGeom>
          <a:noFill/>
        </p:spPr>
        <p:txBody>
          <a:bodyPr wrap="square" rtlCol="0">
            <a:spAutoFit/>
          </a:bodyPr>
          <a:lstStyle/>
          <a:p>
            <a:r>
              <a:rPr lang="en-US" i="1" dirty="0" smtClean="0">
                <a:solidFill>
                  <a:schemeClr val="bg1">
                    <a:lumMod val="85000"/>
                  </a:schemeClr>
                </a:solidFill>
              </a:rPr>
              <a:t>Goal 6</a:t>
            </a:r>
            <a:endParaRPr lang="en-US" i="1" dirty="0">
              <a:solidFill>
                <a:schemeClr val="bg1">
                  <a:lumMod val="85000"/>
                </a:schemeClr>
              </a:solidFill>
            </a:endParaRPr>
          </a:p>
        </p:txBody>
      </p:sp>
      <p:pic>
        <p:nvPicPr>
          <p:cNvPr id="7" name="Picture 6" descr="water_drop4_revised.png"/>
          <p:cNvPicPr>
            <a:picLocks noChangeAspect="1"/>
          </p:cNvPicPr>
          <p:nvPr/>
        </p:nvPicPr>
        <p:blipFill>
          <a:blip r:embed="rId3" cstate="screen"/>
          <a:stretch>
            <a:fillRect/>
          </a:stretch>
        </p:blipFill>
        <p:spPr>
          <a:xfrm>
            <a:off x="7848600" y="457200"/>
            <a:ext cx="1143000" cy="7483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7800"/>
            <a:ext cx="9142413"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219200"/>
          </a:xfrm>
        </p:spPr>
        <p:txBody>
          <a:bodyPr/>
          <a:lstStyle/>
          <a:p>
            <a:r>
              <a:rPr lang="en-US" dirty="0" smtClean="0"/>
              <a:t>Watershed Conditions</a:t>
            </a:r>
            <a:endParaRPr lang="en-US" dirty="0"/>
          </a:p>
        </p:txBody>
      </p:sp>
      <p:pic>
        <p:nvPicPr>
          <p:cNvPr id="4" name="Content Placeholder 3" descr="sfra_subwatershed_forest_ic_map_600dpi.png"/>
          <p:cNvPicPr>
            <a:picLocks noGrp="1" noChangeAspect="1"/>
          </p:cNvPicPr>
          <p:nvPr>
            <p:ph idx="1"/>
          </p:nvPr>
        </p:nvPicPr>
        <p:blipFill>
          <a:blip r:embed="rId3" cstate="screen"/>
          <a:srcRect/>
          <a:stretch>
            <a:fillRect/>
          </a:stretch>
        </p:blipFill>
        <p:spPr>
          <a:xfrm>
            <a:off x="16835" y="1981200"/>
            <a:ext cx="9110330" cy="4267200"/>
          </a:xfrm>
        </p:spPr>
      </p:pic>
      <p:sp>
        <p:nvSpPr>
          <p:cNvPr id="6" name="TextBox 5"/>
          <p:cNvSpPr txBox="1"/>
          <p:nvPr/>
        </p:nvSpPr>
        <p:spPr>
          <a:xfrm>
            <a:off x="1" y="196334"/>
            <a:ext cx="914400" cy="369332"/>
          </a:xfrm>
          <a:prstGeom prst="rect">
            <a:avLst/>
          </a:prstGeom>
          <a:noFill/>
        </p:spPr>
        <p:txBody>
          <a:bodyPr wrap="square" rtlCol="0">
            <a:spAutoFit/>
          </a:bodyPr>
          <a:lstStyle/>
          <a:p>
            <a:r>
              <a:rPr lang="en-US" i="1" dirty="0" smtClean="0">
                <a:solidFill>
                  <a:schemeClr val="bg1">
                    <a:lumMod val="85000"/>
                  </a:schemeClr>
                </a:solidFill>
              </a:rPr>
              <a:t>Goal 6</a:t>
            </a:r>
            <a:endParaRPr lang="en-US" i="1" dirty="0">
              <a:solidFill>
                <a:schemeClr val="bg1">
                  <a:lumMod val="85000"/>
                </a:schemeClr>
              </a:solidFill>
            </a:endParaRPr>
          </a:p>
        </p:txBody>
      </p:sp>
      <p:pic>
        <p:nvPicPr>
          <p:cNvPr id="12" name="Picture 11" descr="water_drop4_revised.png"/>
          <p:cNvPicPr>
            <a:picLocks noChangeAspect="1"/>
          </p:cNvPicPr>
          <p:nvPr/>
        </p:nvPicPr>
        <p:blipFill>
          <a:blip r:embed="rId4" cstate="screen"/>
          <a:stretch>
            <a:fillRect/>
          </a:stretch>
        </p:blipFill>
        <p:spPr>
          <a:xfrm>
            <a:off x="7848600" y="457200"/>
            <a:ext cx="1143000" cy="748315"/>
          </a:xfrm>
          <a:prstGeom prst="rect">
            <a:avLst/>
          </a:prstGeom>
        </p:spPr>
      </p:pic>
      <p:sp>
        <p:nvSpPr>
          <p:cNvPr id="9" name="TextBox 8"/>
          <p:cNvSpPr txBox="1"/>
          <p:nvPr/>
        </p:nvSpPr>
        <p:spPr>
          <a:xfrm>
            <a:off x="152400" y="1600200"/>
            <a:ext cx="2286000" cy="369332"/>
          </a:xfrm>
          <a:prstGeom prst="rect">
            <a:avLst/>
          </a:prstGeom>
          <a:noFill/>
          <a:ln>
            <a:solidFill>
              <a:schemeClr val="tx1"/>
            </a:solidFill>
          </a:ln>
        </p:spPr>
        <p:txBody>
          <a:bodyPr wrap="square" rtlCol="0">
            <a:spAutoFit/>
          </a:bodyPr>
          <a:lstStyle/>
          <a:p>
            <a:pPr algn="ctr"/>
            <a:r>
              <a:rPr lang="en-US" b="1" i="1" dirty="0" smtClean="0"/>
              <a:t>Figure 4f-5, page 191 </a:t>
            </a:r>
            <a:endParaRPr lang="en-US"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219200"/>
          </a:xfrm>
        </p:spPr>
        <p:txBody>
          <a:bodyPr/>
          <a:lstStyle/>
          <a:p>
            <a:r>
              <a:rPr lang="en-US" dirty="0" smtClean="0"/>
              <a:t>Watershed Conditions</a:t>
            </a:r>
            <a:endParaRPr lang="en-US" dirty="0"/>
          </a:p>
        </p:txBody>
      </p:sp>
      <p:pic>
        <p:nvPicPr>
          <p:cNvPr id="5" name="Picture 4" descr="water_drop4_revised.png"/>
          <p:cNvPicPr>
            <a:picLocks noChangeAspect="1"/>
          </p:cNvPicPr>
          <p:nvPr/>
        </p:nvPicPr>
        <p:blipFill>
          <a:blip r:embed="rId3" cstate="screen"/>
          <a:stretch>
            <a:fillRect/>
          </a:stretch>
        </p:blipFill>
        <p:spPr>
          <a:xfrm>
            <a:off x="7848600" y="457200"/>
            <a:ext cx="1143000" cy="748315"/>
          </a:xfrm>
          <a:prstGeom prst="rect">
            <a:avLst/>
          </a:prstGeom>
        </p:spPr>
      </p:pic>
      <p:sp>
        <p:nvSpPr>
          <p:cNvPr id="6" name="TextBox 5"/>
          <p:cNvSpPr txBox="1"/>
          <p:nvPr/>
        </p:nvSpPr>
        <p:spPr>
          <a:xfrm>
            <a:off x="1" y="196334"/>
            <a:ext cx="914400" cy="369332"/>
          </a:xfrm>
          <a:prstGeom prst="rect">
            <a:avLst/>
          </a:prstGeom>
          <a:noFill/>
        </p:spPr>
        <p:txBody>
          <a:bodyPr wrap="square" rtlCol="0">
            <a:spAutoFit/>
          </a:bodyPr>
          <a:lstStyle/>
          <a:p>
            <a:r>
              <a:rPr lang="en-US" i="1" dirty="0" smtClean="0">
                <a:solidFill>
                  <a:schemeClr val="bg1">
                    <a:lumMod val="85000"/>
                  </a:schemeClr>
                </a:solidFill>
              </a:rPr>
              <a:t>Goal 6</a:t>
            </a:r>
            <a:endParaRPr lang="en-US" i="1" dirty="0">
              <a:solidFill>
                <a:schemeClr val="bg1">
                  <a:lumMod val="85000"/>
                </a:schemeClr>
              </a:solidFill>
            </a:endParaRPr>
          </a:p>
        </p:txBody>
      </p:sp>
      <p:pic>
        <p:nvPicPr>
          <p:cNvPr id="7" name="Picture 6" descr="forest_cover_model.emf"/>
          <p:cNvPicPr>
            <a:picLocks noChangeAspect="1"/>
          </p:cNvPicPr>
          <p:nvPr/>
        </p:nvPicPr>
        <p:blipFill>
          <a:blip r:embed="rId4" cstate="screen"/>
          <a:srcRect l="2748" t="16279" r="2748" b="13954"/>
          <a:stretch>
            <a:fillRect/>
          </a:stretch>
        </p:blipFill>
        <p:spPr>
          <a:xfrm>
            <a:off x="381000" y="3048000"/>
            <a:ext cx="5257800" cy="3546764"/>
          </a:xfrm>
          <a:prstGeom prst="rect">
            <a:avLst/>
          </a:prstGeom>
        </p:spPr>
      </p:pic>
      <p:pic>
        <p:nvPicPr>
          <p:cNvPr id="8" name="Picture 7" descr="impervious_cover_model_600dpi.png"/>
          <p:cNvPicPr>
            <a:picLocks noChangeAspect="1"/>
          </p:cNvPicPr>
          <p:nvPr/>
        </p:nvPicPr>
        <p:blipFill>
          <a:blip r:embed="rId5" cstate="screen"/>
          <a:srcRect/>
          <a:stretch>
            <a:fillRect/>
          </a:stretch>
        </p:blipFill>
        <p:spPr>
          <a:xfrm>
            <a:off x="3810000" y="1447800"/>
            <a:ext cx="4805680" cy="3276600"/>
          </a:xfrm>
          <a:prstGeom prst="rect">
            <a:avLst/>
          </a:prstGeom>
        </p:spPr>
      </p:pic>
      <p:sp>
        <p:nvSpPr>
          <p:cNvPr id="9" name="TextBox 8"/>
          <p:cNvSpPr txBox="1"/>
          <p:nvPr/>
        </p:nvSpPr>
        <p:spPr>
          <a:xfrm>
            <a:off x="228600" y="1905000"/>
            <a:ext cx="2971800" cy="707886"/>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sz="2000" b="1" i="1" dirty="0" smtClean="0"/>
              <a:t>Another way to illustrate the same concept...</a:t>
            </a:r>
            <a:endParaRPr lang="en-US" sz="20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47800"/>
            <a:ext cx="9142413"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Water Supply &amp; Demand</a:t>
            </a:r>
            <a:endParaRPr lang="en-US" dirty="0"/>
          </a:p>
        </p:txBody>
      </p:sp>
      <p:pic>
        <p:nvPicPr>
          <p:cNvPr id="4" name="Content Placeholder 3" descr="sfra_ncredc_forecasted_demand_map_600dpi.png"/>
          <p:cNvPicPr>
            <a:picLocks noGrp="1" noChangeAspect="1"/>
          </p:cNvPicPr>
          <p:nvPr>
            <p:ph idx="1"/>
          </p:nvPr>
        </p:nvPicPr>
        <p:blipFill>
          <a:blip r:embed="rId3" cstate="screen"/>
          <a:srcRect l="5882" t="15686" r="980" b="3922"/>
          <a:stretch>
            <a:fillRect/>
          </a:stretch>
        </p:blipFill>
        <p:spPr>
          <a:xfrm>
            <a:off x="63190" y="2057400"/>
            <a:ext cx="9004610" cy="4114800"/>
          </a:xfrm>
        </p:spPr>
      </p:pic>
      <p:sp>
        <p:nvSpPr>
          <p:cNvPr id="7" name="TextBox 6"/>
          <p:cNvSpPr txBox="1"/>
          <p:nvPr/>
        </p:nvSpPr>
        <p:spPr>
          <a:xfrm>
            <a:off x="1" y="196334"/>
            <a:ext cx="914400" cy="369332"/>
          </a:xfrm>
          <a:prstGeom prst="rect">
            <a:avLst/>
          </a:prstGeom>
          <a:noFill/>
        </p:spPr>
        <p:txBody>
          <a:bodyPr wrap="square" rtlCol="0">
            <a:spAutoFit/>
          </a:bodyPr>
          <a:lstStyle/>
          <a:p>
            <a:r>
              <a:rPr lang="en-US" i="1" dirty="0" smtClean="0">
                <a:solidFill>
                  <a:schemeClr val="bg1">
                    <a:lumMod val="85000"/>
                  </a:schemeClr>
                </a:solidFill>
              </a:rPr>
              <a:t>Goal 6</a:t>
            </a:r>
            <a:endParaRPr lang="en-US" i="1" dirty="0">
              <a:solidFill>
                <a:schemeClr val="bg1">
                  <a:lumMod val="85000"/>
                </a:schemeClr>
              </a:solidFill>
            </a:endParaRPr>
          </a:p>
        </p:txBody>
      </p:sp>
      <p:pic>
        <p:nvPicPr>
          <p:cNvPr id="8" name="Picture 7" descr="water_drop4_revised.png"/>
          <p:cNvPicPr>
            <a:picLocks noChangeAspect="1"/>
          </p:cNvPicPr>
          <p:nvPr/>
        </p:nvPicPr>
        <p:blipFill>
          <a:blip r:embed="rId4" cstate="screen"/>
          <a:stretch>
            <a:fillRect/>
          </a:stretch>
        </p:blipFill>
        <p:spPr>
          <a:xfrm>
            <a:off x="7848600" y="457200"/>
            <a:ext cx="1143000" cy="7483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Watershed Analysis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514350" indent="-514350">
              <a:buFont typeface="+mj-lt"/>
              <a:buAutoNum type="arabicPeriod"/>
            </a:pPr>
            <a:r>
              <a:rPr lang="en-US" dirty="0" smtClean="0"/>
              <a:t>NC Conservation Planning Tool – Water Services Assessment</a:t>
            </a:r>
          </a:p>
          <a:p>
            <a:pPr marL="514350" indent="-514350">
              <a:buFont typeface="+mj-lt"/>
              <a:buAutoNum type="arabicPeriod"/>
            </a:pPr>
            <a:r>
              <a:rPr lang="en-US" dirty="0" smtClean="0"/>
              <a:t>NCREDC – Forecasted Water Demand Growth</a:t>
            </a:r>
          </a:p>
          <a:p>
            <a:pPr marL="514350" indent="-514350">
              <a:buFont typeface="+mj-lt"/>
              <a:buAutoNum type="arabicPeriod"/>
            </a:pPr>
            <a:r>
              <a:rPr lang="en-US" dirty="0" smtClean="0"/>
              <a:t>Southern Forest Lands Assessment (SFLA) – forestland layer</a:t>
            </a:r>
          </a:p>
          <a:p>
            <a:pPr marL="514350" indent="-514350">
              <a:buFont typeface="+mj-lt"/>
              <a:buAutoNum type="arabicPeriod"/>
            </a:pPr>
            <a:r>
              <a:rPr lang="en-US" dirty="0" smtClean="0"/>
              <a:t>NC Source Water Assessment and Protection Areas</a:t>
            </a:r>
          </a:p>
          <a:p>
            <a:pPr marL="514350" indent="-514350">
              <a:buFont typeface="+mj-lt"/>
              <a:buAutoNum type="arabicPeriod"/>
            </a:pPr>
            <a:r>
              <a:rPr lang="en-US" dirty="0" smtClean="0"/>
              <a:t>Southern Forest Lands Assessment (SFLA) – development layer</a:t>
            </a:r>
          </a:p>
        </p:txBody>
      </p:sp>
      <p:pic>
        <p:nvPicPr>
          <p:cNvPr id="4" name="Picture 3" descr="water_drop4_revised.png"/>
          <p:cNvPicPr>
            <a:picLocks noChangeAspect="1"/>
          </p:cNvPicPr>
          <p:nvPr/>
        </p:nvPicPr>
        <p:blipFill>
          <a:blip r:embed="rId3" cstate="screen"/>
          <a:stretch>
            <a:fillRect/>
          </a:stretch>
        </p:blipFill>
        <p:spPr>
          <a:xfrm>
            <a:off x="7848600" y="457200"/>
            <a:ext cx="1143000" cy="748315"/>
          </a:xfrm>
          <a:prstGeom prst="rect">
            <a:avLst/>
          </a:prstGeom>
        </p:spPr>
      </p:pic>
      <p:sp>
        <p:nvSpPr>
          <p:cNvPr id="5" name="TextBox 4"/>
          <p:cNvSpPr txBox="1"/>
          <p:nvPr/>
        </p:nvSpPr>
        <p:spPr>
          <a:xfrm>
            <a:off x="1" y="196334"/>
            <a:ext cx="914400" cy="369332"/>
          </a:xfrm>
          <a:prstGeom prst="rect">
            <a:avLst/>
          </a:prstGeom>
          <a:noFill/>
        </p:spPr>
        <p:txBody>
          <a:bodyPr wrap="square" rtlCol="0">
            <a:spAutoFit/>
          </a:bodyPr>
          <a:lstStyle/>
          <a:p>
            <a:r>
              <a:rPr lang="en-US" i="1" dirty="0" smtClean="0">
                <a:solidFill>
                  <a:schemeClr val="bg1">
                    <a:lumMod val="85000"/>
                  </a:schemeClr>
                </a:solidFill>
              </a:rPr>
              <a:t>Goal 6</a:t>
            </a:r>
            <a:endParaRPr lang="en-US" i="1"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7800"/>
            <a:ext cx="9142413"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lstStyle/>
          <a:p>
            <a:r>
              <a:rPr lang="en-US" dirty="0" smtClean="0"/>
              <a:t>Priority Watersheds</a:t>
            </a:r>
            <a:endParaRPr lang="en-US" dirty="0"/>
          </a:p>
        </p:txBody>
      </p:sp>
      <p:sp>
        <p:nvSpPr>
          <p:cNvPr id="5" name="TextBox 4"/>
          <p:cNvSpPr txBox="1"/>
          <p:nvPr/>
        </p:nvSpPr>
        <p:spPr>
          <a:xfrm>
            <a:off x="1" y="196334"/>
            <a:ext cx="914400" cy="369332"/>
          </a:xfrm>
          <a:prstGeom prst="rect">
            <a:avLst/>
          </a:prstGeom>
          <a:noFill/>
        </p:spPr>
        <p:txBody>
          <a:bodyPr wrap="square" rtlCol="0">
            <a:spAutoFit/>
          </a:bodyPr>
          <a:lstStyle/>
          <a:p>
            <a:r>
              <a:rPr lang="en-US" i="1" dirty="0" smtClean="0">
                <a:solidFill>
                  <a:schemeClr val="bg1">
                    <a:lumMod val="85000"/>
                  </a:schemeClr>
                </a:solidFill>
              </a:rPr>
              <a:t>Goal 6</a:t>
            </a:r>
            <a:endParaRPr lang="en-US" i="1" dirty="0">
              <a:solidFill>
                <a:schemeClr val="bg1">
                  <a:lumMod val="85000"/>
                </a:schemeClr>
              </a:solidFill>
            </a:endParaRPr>
          </a:p>
        </p:txBody>
      </p:sp>
      <p:pic>
        <p:nvPicPr>
          <p:cNvPr id="1026" name="Picture 2" descr="C:\aaa\projects\sfra\workgroups\ecosystem_services\products\figures\pngs\sfra_weighted_overlay_map_600dpi.png"/>
          <p:cNvPicPr>
            <a:picLocks noChangeAspect="1" noChangeArrowheads="1"/>
          </p:cNvPicPr>
          <p:nvPr/>
        </p:nvPicPr>
        <p:blipFill>
          <a:blip r:embed="rId3" cstate="screen"/>
          <a:srcRect/>
          <a:stretch>
            <a:fillRect/>
          </a:stretch>
        </p:blipFill>
        <p:spPr bwMode="auto">
          <a:xfrm>
            <a:off x="381000" y="685800"/>
            <a:ext cx="8458200" cy="603684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Watershed Scenarios</a:t>
            </a:r>
            <a:endParaRPr lang="en-US" dirty="0"/>
          </a:p>
        </p:txBody>
      </p:sp>
      <p:pic>
        <p:nvPicPr>
          <p:cNvPr id="4" name="Content Placeholder 3" descr="sfra_subwatershed_priority_scenarios.png"/>
          <p:cNvPicPr>
            <a:picLocks noGrp="1" noChangeAspect="1"/>
          </p:cNvPicPr>
          <p:nvPr>
            <p:ph idx="1"/>
          </p:nvPr>
        </p:nvPicPr>
        <p:blipFill>
          <a:blip r:embed="rId3" cstate="screen"/>
          <a:stretch>
            <a:fillRect/>
          </a:stretch>
        </p:blipFill>
        <p:spPr>
          <a:xfrm>
            <a:off x="152400" y="2133600"/>
            <a:ext cx="8863264" cy="3810000"/>
          </a:xfrm>
          <a:prstGeom prst="rect">
            <a:avLst/>
          </a:prstGeom>
          <a:ln>
            <a:noFill/>
          </a:ln>
          <a:effectLst>
            <a:outerShdw blurRad="190500" algn="tl" rotWithShape="0">
              <a:srgbClr val="000000">
                <a:alpha val="70000"/>
              </a:srgbClr>
            </a:outerShdw>
          </a:effectLst>
        </p:spPr>
      </p:pic>
      <p:pic>
        <p:nvPicPr>
          <p:cNvPr id="5" name="Picture 4" descr="water_drop4_revised.png"/>
          <p:cNvPicPr>
            <a:picLocks noChangeAspect="1"/>
          </p:cNvPicPr>
          <p:nvPr/>
        </p:nvPicPr>
        <p:blipFill>
          <a:blip r:embed="rId4" cstate="screen"/>
          <a:stretch>
            <a:fillRect/>
          </a:stretch>
        </p:blipFill>
        <p:spPr>
          <a:xfrm>
            <a:off x="7848600" y="457200"/>
            <a:ext cx="1143000" cy="748315"/>
          </a:xfrm>
          <a:prstGeom prst="rect">
            <a:avLst/>
          </a:prstGeom>
        </p:spPr>
      </p:pic>
      <p:sp>
        <p:nvSpPr>
          <p:cNvPr id="6" name="TextBox 5"/>
          <p:cNvSpPr txBox="1"/>
          <p:nvPr/>
        </p:nvSpPr>
        <p:spPr>
          <a:xfrm>
            <a:off x="1" y="196334"/>
            <a:ext cx="914400" cy="369332"/>
          </a:xfrm>
          <a:prstGeom prst="rect">
            <a:avLst/>
          </a:prstGeom>
          <a:noFill/>
        </p:spPr>
        <p:txBody>
          <a:bodyPr wrap="square" rtlCol="0">
            <a:spAutoFit/>
          </a:bodyPr>
          <a:lstStyle/>
          <a:p>
            <a:r>
              <a:rPr lang="en-US" i="1" dirty="0" smtClean="0">
                <a:solidFill>
                  <a:schemeClr val="bg1">
                    <a:lumMod val="85000"/>
                  </a:schemeClr>
                </a:solidFill>
              </a:rPr>
              <a:t>Goal 6</a:t>
            </a:r>
            <a:endParaRPr lang="en-US" i="1" dirty="0">
              <a:solidFill>
                <a:schemeClr val="bg1">
                  <a:lumMod val="8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380</Words>
  <Application>Microsoft Office PowerPoint</Application>
  <PresentationFormat>On-screen Show (4:3)</PresentationFormat>
  <Paragraphs>58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USFS – NASF Guidance</vt:lpstr>
      <vt:lpstr>Key Findings</vt:lpstr>
      <vt:lpstr>Watershed Conditions</vt:lpstr>
      <vt:lpstr>Watershed Conditions</vt:lpstr>
      <vt:lpstr>Water Supply &amp; Demand</vt:lpstr>
      <vt:lpstr>Priority Watershed Analysis</vt:lpstr>
      <vt:lpstr>Priority Watersheds</vt:lpstr>
      <vt:lpstr>Forest Watershed Scenarios</vt:lpstr>
      <vt:lpstr>What do we propose to do?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NPS Specialist</dc:creator>
  <cp:lastModifiedBy>smbrogan</cp:lastModifiedBy>
  <cp:revision>22</cp:revision>
  <dcterms:created xsi:type="dcterms:W3CDTF">2010-10-17T14:32:01Z</dcterms:created>
  <dcterms:modified xsi:type="dcterms:W3CDTF">2010-10-19T15:58:53Z</dcterms:modified>
</cp:coreProperties>
</file>